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of presentations that can be specified using the ‘other specified bipolar and related disorder’ include:</a:t>
            </a:r>
            <a:r>
              <a:rPr lang="en-US" baseline="30000" dirty="0"/>
              <a:t>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short-duration hypomanic episodes (2–3 days)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hypomanic episodes with insufficient symptoms and major depressive episodes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hypomanic episode without prior major depressive episode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short-duration cyclothymia (&lt;24 months)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manic episode superimposed on schizophrenia, schizophreniform disorder, delusional disorder, or other specified and unspecified schizophrenia spectrum and other psychotic disorder.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American Psychiatric Association (APA). Diagnostic and Statistical Manual of Mental Disorders. Fifth edition, text revision. Washington DC: APA; 2022.</a:t>
            </a: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err="1"/>
              <a:t>Elanjithara</a:t>
            </a:r>
            <a:r>
              <a:rPr lang="en-US" dirty="0"/>
              <a:t> TE, Frangou S, McGuire P. Treatment of the early stages of bipolar disorder. Adv </a:t>
            </a:r>
            <a:r>
              <a:rPr lang="en-US" dirty="0" err="1"/>
              <a:t>Psychiatr</a:t>
            </a:r>
            <a:r>
              <a:rPr lang="en-US" dirty="0"/>
              <a:t> Treat 2011; 17 (4): 283–291.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Vieta E, Berk M, Schulze TG, et al. Bipolar disorders. Nat Rev Dis Primers 2018; 4: 18008.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Manning JS. Tools to improve differential diagnosis of bipolar disorder in primary care. Prim Care Companion J Clin Psychiatry 2010; 12 (Suppl 1): 17–22.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9339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subthreshold bipolar disorder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40139E9-7382-B5F7-C2B2-2C2490575B9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182177" cy="4415215"/>
          </a:xfrm>
        </p:spPr>
        <p:txBody>
          <a:bodyPr/>
          <a:lstStyle/>
          <a:p>
            <a:r>
              <a:rPr lang="en-GB" dirty="0"/>
              <a:t>The DSM-5-TR acknowledges subthreshold bipolar conditions (cyclothymia, other specified bipolar and related disorder), reducing the number of individuals formerly categorized as ‘not otherwise specified’</a:t>
            </a:r>
            <a:r>
              <a:rPr lang="en-GB" baseline="30000" dirty="0"/>
              <a:t>1</a:t>
            </a:r>
          </a:p>
          <a:p>
            <a:r>
              <a:rPr lang="en-US" dirty="0"/>
              <a:t>The ‘other specified bipolar and related disorder’ category applies to individuals who experience symptoms characteristic of a bipolar or related </a:t>
            </a:r>
            <a:br>
              <a:rPr lang="en-US" dirty="0"/>
            </a:br>
            <a:r>
              <a:rPr lang="en-US" dirty="0"/>
              <a:t>disorder, causing significant distress or impairment </a:t>
            </a:r>
            <a:br>
              <a:rPr lang="en-US" dirty="0"/>
            </a:br>
            <a:r>
              <a:rPr lang="en-US" dirty="0"/>
              <a:t>in functioning, but do not meet the full criteria for any </a:t>
            </a:r>
            <a:br>
              <a:rPr lang="en-US" dirty="0"/>
            </a:br>
            <a:r>
              <a:rPr lang="en-US" dirty="0"/>
              <a:t>of the relevant disorders</a:t>
            </a:r>
            <a:r>
              <a:rPr lang="en-US" baseline="30000" dirty="0"/>
              <a:t>1</a:t>
            </a:r>
            <a:endParaRPr lang="en-GB" dirty="0"/>
          </a:p>
          <a:p>
            <a:r>
              <a:rPr lang="en-GB" dirty="0"/>
              <a:t>A diagnosis of cyclothymic disorder requires that hypomanic and depressive symptoms do not meet criteria for hypomanic episode, and depressive episode, respectively</a:t>
            </a:r>
            <a:r>
              <a:rPr lang="en-GB" baseline="30000" dirty="0"/>
              <a:t>1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C5A4-E3E5-7391-E2E9-C7682D8EAB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DSM-5-TR=</a:t>
            </a:r>
            <a:r>
              <a:rPr lang="en-US" dirty="0"/>
              <a:t>Diagnostic and Statistical Manual of Mental Disorders, fifth edition, text revision</a:t>
            </a:r>
            <a:br>
              <a:rPr lang="en-US" dirty="0"/>
            </a:br>
            <a:br>
              <a:rPr lang="en-GB" dirty="0"/>
            </a:br>
            <a:r>
              <a:rPr lang="en-GB" dirty="0"/>
              <a:t>1. APA. DSM-5-TR 2022; </a:t>
            </a:r>
            <a:r>
              <a:rPr lang="it-IT" dirty="0"/>
              <a:t>2. Elanjithara et al. </a:t>
            </a:r>
            <a:r>
              <a:rPr lang="en-US" dirty="0"/>
              <a:t>Adv </a:t>
            </a:r>
            <a:r>
              <a:rPr lang="en-US" dirty="0" err="1"/>
              <a:t>Psychiatr</a:t>
            </a:r>
            <a:r>
              <a:rPr lang="en-US" dirty="0"/>
              <a:t> Treat 2011;17(4):283–291</a:t>
            </a:r>
            <a:r>
              <a:rPr lang="it-IT" dirty="0"/>
              <a:t>; </a:t>
            </a:r>
            <a:br>
              <a:rPr lang="it-IT" dirty="0"/>
            </a:br>
            <a:r>
              <a:rPr lang="it-IT" dirty="0"/>
              <a:t>3. </a:t>
            </a:r>
            <a:r>
              <a:rPr lang="en-US" dirty="0"/>
              <a:t>Vieta et al. Nat Rev Dis Primers 2018;4:18008; 4. Manning. Prim Care Companion J Clin Psychiatry 2010;12 (Suppl 1):17–22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FE6C8B-7A35-D1EE-37D9-B01E6CB78450}"/>
              </a:ext>
            </a:extLst>
          </p:cNvPr>
          <p:cNvSpPr txBox="1"/>
          <p:nvPr/>
        </p:nvSpPr>
        <p:spPr>
          <a:xfrm>
            <a:off x="7081279" y="1082766"/>
            <a:ext cx="4233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89338" algn="l"/>
              </a:tabLst>
            </a:pPr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Subthreshold symptoms in the course </a:t>
            </a:r>
            <a:b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of bipolar disorder</a:t>
            </a:r>
            <a:r>
              <a:rPr lang="en-GB" sz="1600" b="1" baseline="30000" dirty="0">
                <a:solidFill>
                  <a:schemeClr val="accent2">
                    <a:lumMod val="50000"/>
                  </a:schemeClr>
                </a:solidFill>
              </a:rPr>
              <a:t>2-4</a:t>
            </a:r>
            <a:endParaRPr lang="en-GB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75923E-1E5F-78D9-CA0E-24004B6C0FD9}"/>
              </a:ext>
            </a:extLst>
          </p:cNvPr>
          <p:cNvSpPr txBox="1"/>
          <p:nvPr/>
        </p:nvSpPr>
        <p:spPr>
          <a:xfrm>
            <a:off x="6789372" y="1792769"/>
            <a:ext cx="583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tx2"/>
                </a:solidFill>
              </a:rPr>
              <a:t>Mania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9F2511-8758-260F-EC6F-9F61AE8E60A8}"/>
              </a:ext>
            </a:extLst>
          </p:cNvPr>
          <p:cNvSpPr txBox="1"/>
          <p:nvPr/>
        </p:nvSpPr>
        <p:spPr>
          <a:xfrm>
            <a:off x="6419079" y="4967381"/>
            <a:ext cx="9541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>
                <a:solidFill>
                  <a:schemeClr val="tx2"/>
                </a:solidFill>
              </a:rPr>
              <a:t>Depression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DF235EE-DA9C-3EC0-1F8E-7A5A3516DB19}"/>
              </a:ext>
            </a:extLst>
          </p:cNvPr>
          <p:cNvGrpSpPr/>
          <p:nvPr/>
        </p:nvGrpSpPr>
        <p:grpSpPr>
          <a:xfrm>
            <a:off x="7330234" y="1879734"/>
            <a:ext cx="4152782" cy="3326130"/>
            <a:chOff x="6955064" y="1879734"/>
            <a:chExt cx="4527952" cy="332613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CA73149-D905-64C9-96B4-7C4DA558E409}"/>
                </a:ext>
              </a:extLst>
            </p:cNvPr>
            <p:cNvCxnSpPr>
              <a:cxnSpLocks/>
            </p:cNvCxnSpPr>
            <p:nvPr/>
          </p:nvCxnSpPr>
          <p:spPr>
            <a:xfrm>
              <a:off x="6955064" y="4192171"/>
              <a:ext cx="4527946" cy="0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F9F9653-0D9C-9638-457F-9F84640D4AD8}"/>
                </a:ext>
              </a:extLst>
            </p:cNvPr>
            <p:cNvSpPr/>
            <p:nvPr/>
          </p:nvSpPr>
          <p:spPr>
            <a:xfrm>
              <a:off x="6955067" y="3063540"/>
              <a:ext cx="4527943" cy="112170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FF9A60-5B8E-1745-3D13-EFE52CC4075A}"/>
                </a:ext>
              </a:extLst>
            </p:cNvPr>
            <p:cNvSpPr/>
            <p:nvPr/>
          </p:nvSpPr>
          <p:spPr>
            <a:xfrm>
              <a:off x="7090526" y="2135004"/>
              <a:ext cx="4312700" cy="2724150"/>
            </a:xfrm>
            <a:custGeom>
              <a:avLst/>
              <a:gdLst>
                <a:gd name="connsiteX0" fmla="*/ 0 w 4499610"/>
                <a:gd name="connsiteY0" fmla="*/ 1520190 h 2922305"/>
                <a:gd name="connsiteX1" fmla="*/ 64770 w 4499610"/>
                <a:gd name="connsiteY1" fmla="*/ 1390650 h 2922305"/>
                <a:gd name="connsiteX2" fmla="*/ 171450 w 4499610"/>
                <a:gd name="connsiteY2" fmla="*/ 1657350 h 2922305"/>
                <a:gd name="connsiteX3" fmla="*/ 289560 w 4499610"/>
                <a:gd name="connsiteY3" fmla="*/ 1360170 h 2922305"/>
                <a:gd name="connsiteX4" fmla="*/ 384810 w 4499610"/>
                <a:gd name="connsiteY4" fmla="*/ 1657350 h 2922305"/>
                <a:gd name="connsiteX5" fmla="*/ 499110 w 4499610"/>
                <a:gd name="connsiteY5" fmla="*/ 1356360 h 2922305"/>
                <a:gd name="connsiteX6" fmla="*/ 640080 w 4499610"/>
                <a:gd name="connsiteY6" fmla="*/ 1649730 h 2922305"/>
                <a:gd name="connsiteX7" fmla="*/ 735330 w 4499610"/>
                <a:gd name="connsiteY7" fmla="*/ 1371600 h 2922305"/>
                <a:gd name="connsiteX8" fmla="*/ 941070 w 4499610"/>
                <a:gd name="connsiteY8" fmla="*/ 2724150 h 2922305"/>
                <a:gd name="connsiteX9" fmla="*/ 1173480 w 4499610"/>
                <a:gd name="connsiteY9" fmla="*/ 1325880 h 2922305"/>
                <a:gd name="connsiteX10" fmla="*/ 1314450 w 4499610"/>
                <a:gd name="connsiteY10" fmla="*/ 1737360 h 2922305"/>
                <a:gd name="connsiteX11" fmla="*/ 1402080 w 4499610"/>
                <a:gd name="connsiteY11" fmla="*/ 1299210 h 2922305"/>
                <a:gd name="connsiteX12" fmla="*/ 1504950 w 4499610"/>
                <a:gd name="connsiteY12" fmla="*/ 1718310 h 2922305"/>
                <a:gd name="connsiteX13" fmla="*/ 1596390 w 4499610"/>
                <a:gd name="connsiteY13" fmla="*/ 1314450 h 2922305"/>
                <a:gd name="connsiteX14" fmla="*/ 1943100 w 4499610"/>
                <a:gd name="connsiteY14" fmla="*/ 2922270 h 2922305"/>
                <a:gd name="connsiteX15" fmla="*/ 2293620 w 4499610"/>
                <a:gd name="connsiteY15" fmla="*/ 1264920 h 2922305"/>
                <a:gd name="connsiteX16" fmla="*/ 2461260 w 4499610"/>
                <a:gd name="connsiteY16" fmla="*/ 1684020 h 2922305"/>
                <a:gd name="connsiteX17" fmla="*/ 2636520 w 4499610"/>
                <a:gd name="connsiteY17" fmla="*/ 1162050 h 2922305"/>
                <a:gd name="connsiteX18" fmla="*/ 2857500 w 4499610"/>
                <a:gd name="connsiteY18" fmla="*/ 1767840 h 2922305"/>
                <a:gd name="connsiteX19" fmla="*/ 3223260 w 4499610"/>
                <a:gd name="connsiteY19" fmla="*/ 0 h 2922305"/>
                <a:gd name="connsiteX20" fmla="*/ 3619500 w 4499610"/>
                <a:gd name="connsiteY20" fmla="*/ 1775460 h 2922305"/>
                <a:gd name="connsiteX21" fmla="*/ 3783330 w 4499610"/>
                <a:gd name="connsiteY21" fmla="*/ 1394460 h 2922305"/>
                <a:gd name="connsiteX22" fmla="*/ 3947160 w 4499610"/>
                <a:gd name="connsiteY22" fmla="*/ 1684020 h 2922305"/>
                <a:gd name="connsiteX23" fmla="*/ 4152900 w 4499610"/>
                <a:gd name="connsiteY23" fmla="*/ 1413510 h 2922305"/>
                <a:gd name="connsiteX24" fmla="*/ 4267200 w 4499610"/>
                <a:gd name="connsiteY24" fmla="*/ 1664970 h 2922305"/>
                <a:gd name="connsiteX25" fmla="*/ 4499610 w 4499610"/>
                <a:gd name="connsiteY25" fmla="*/ 1535430 h 2922305"/>
                <a:gd name="connsiteX0" fmla="*/ 0 w 4499610"/>
                <a:gd name="connsiteY0" fmla="*/ 1520190 h 2724186"/>
                <a:gd name="connsiteX1" fmla="*/ 64770 w 4499610"/>
                <a:gd name="connsiteY1" fmla="*/ 1390650 h 2724186"/>
                <a:gd name="connsiteX2" fmla="*/ 171450 w 4499610"/>
                <a:gd name="connsiteY2" fmla="*/ 1657350 h 2724186"/>
                <a:gd name="connsiteX3" fmla="*/ 289560 w 4499610"/>
                <a:gd name="connsiteY3" fmla="*/ 1360170 h 2724186"/>
                <a:gd name="connsiteX4" fmla="*/ 384810 w 4499610"/>
                <a:gd name="connsiteY4" fmla="*/ 1657350 h 2724186"/>
                <a:gd name="connsiteX5" fmla="*/ 499110 w 4499610"/>
                <a:gd name="connsiteY5" fmla="*/ 1356360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596390 w 4499610"/>
                <a:gd name="connsiteY13" fmla="*/ 1314450 h 2724186"/>
                <a:gd name="connsiteX14" fmla="*/ 1776846 w 4499610"/>
                <a:gd name="connsiteY14" fmla="*/ 1723851 h 2724186"/>
                <a:gd name="connsiteX15" fmla="*/ 2293620 w 4499610"/>
                <a:gd name="connsiteY15" fmla="*/ 1264920 h 2724186"/>
                <a:gd name="connsiteX16" fmla="*/ 2461260 w 4499610"/>
                <a:gd name="connsiteY16" fmla="*/ 1684020 h 2724186"/>
                <a:gd name="connsiteX17" fmla="*/ 2636520 w 4499610"/>
                <a:gd name="connsiteY17" fmla="*/ 1162050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390650 h 2724186"/>
                <a:gd name="connsiteX2" fmla="*/ 171450 w 4499610"/>
                <a:gd name="connsiteY2" fmla="*/ 1657350 h 2724186"/>
                <a:gd name="connsiteX3" fmla="*/ 289560 w 4499610"/>
                <a:gd name="connsiteY3" fmla="*/ 1360170 h 2724186"/>
                <a:gd name="connsiteX4" fmla="*/ 384810 w 4499610"/>
                <a:gd name="connsiteY4" fmla="*/ 1657350 h 2724186"/>
                <a:gd name="connsiteX5" fmla="*/ 499110 w 4499610"/>
                <a:gd name="connsiteY5" fmla="*/ 1356360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596390 w 4499610"/>
                <a:gd name="connsiteY13" fmla="*/ 1314450 h 2724186"/>
                <a:gd name="connsiteX14" fmla="*/ 1776846 w 4499610"/>
                <a:gd name="connsiteY14" fmla="*/ 1723851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162050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390650 h 2724186"/>
                <a:gd name="connsiteX2" fmla="*/ 171450 w 4499610"/>
                <a:gd name="connsiteY2" fmla="*/ 1657350 h 2724186"/>
                <a:gd name="connsiteX3" fmla="*/ 289560 w 4499610"/>
                <a:gd name="connsiteY3" fmla="*/ 1360170 h 2724186"/>
                <a:gd name="connsiteX4" fmla="*/ 384810 w 4499610"/>
                <a:gd name="connsiteY4" fmla="*/ 1657350 h 2724186"/>
                <a:gd name="connsiteX5" fmla="*/ 499110 w 4499610"/>
                <a:gd name="connsiteY5" fmla="*/ 1356360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596390 w 4499610"/>
                <a:gd name="connsiteY13" fmla="*/ 1314450 h 2724186"/>
                <a:gd name="connsiteX14" fmla="*/ 1859974 w 4499610"/>
                <a:gd name="connsiteY14" fmla="*/ 1696142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162050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390650 h 2724186"/>
                <a:gd name="connsiteX2" fmla="*/ 171450 w 4499610"/>
                <a:gd name="connsiteY2" fmla="*/ 1657350 h 2724186"/>
                <a:gd name="connsiteX3" fmla="*/ 289560 w 4499610"/>
                <a:gd name="connsiteY3" fmla="*/ 1360170 h 2724186"/>
                <a:gd name="connsiteX4" fmla="*/ 384810 w 4499610"/>
                <a:gd name="connsiteY4" fmla="*/ 1657350 h 2724186"/>
                <a:gd name="connsiteX5" fmla="*/ 499110 w 4499610"/>
                <a:gd name="connsiteY5" fmla="*/ 1356360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679517 w 4499610"/>
                <a:gd name="connsiteY13" fmla="*/ 1314450 h 2724186"/>
                <a:gd name="connsiteX14" fmla="*/ 1859974 w 4499610"/>
                <a:gd name="connsiteY14" fmla="*/ 1696142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162050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390650 h 2724186"/>
                <a:gd name="connsiteX2" fmla="*/ 171450 w 4499610"/>
                <a:gd name="connsiteY2" fmla="*/ 1657350 h 2724186"/>
                <a:gd name="connsiteX3" fmla="*/ 289560 w 4499610"/>
                <a:gd name="connsiteY3" fmla="*/ 1360170 h 2724186"/>
                <a:gd name="connsiteX4" fmla="*/ 384810 w 4499610"/>
                <a:gd name="connsiteY4" fmla="*/ 1657350 h 2724186"/>
                <a:gd name="connsiteX5" fmla="*/ 499110 w 4499610"/>
                <a:gd name="connsiteY5" fmla="*/ 1356360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679517 w 4499610"/>
                <a:gd name="connsiteY13" fmla="*/ 1314450 h 2724186"/>
                <a:gd name="connsiteX14" fmla="*/ 1859974 w 4499610"/>
                <a:gd name="connsiteY14" fmla="*/ 1696142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252105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390650 h 2724186"/>
                <a:gd name="connsiteX2" fmla="*/ 171449 w 4499610"/>
                <a:gd name="connsiteY2" fmla="*/ 1588078 h 2724186"/>
                <a:gd name="connsiteX3" fmla="*/ 289560 w 4499610"/>
                <a:gd name="connsiteY3" fmla="*/ 1360170 h 2724186"/>
                <a:gd name="connsiteX4" fmla="*/ 384810 w 4499610"/>
                <a:gd name="connsiteY4" fmla="*/ 1657350 h 2724186"/>
                <a:gd name="connsiteX5" fmla="*/ 499110 w 4499610"/>
                <a:gd name="connsiteY5" fmla="*/ 1356360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679517 w 4499610"/>
                <a:gd name="connsiteY13" fmla="*/ 1314450 h 2724186"/>
                <a:gd name="connsiteX14" fmla="*/ 1859974 w 4499610"/>
                <a:gd name="connsiteY14" fmla="*/ 1696142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252105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446069 h 2724186"/>
                <a:gd name="connsiteX2" fmla="*/ 171449 w 4499610"/>
                <a:gd name="connsiteY2" fmla="*/ 1588078 h 2724186"/>
                <a:gd name="connsiteX3" fmla="*/ 289560 w 4499610"/>
                <a:gd name="connsiteY3" fmla="*/ 1360170 h 2724186"/>
                <a:gd name="connsiteX4" fmla="*/ 384810 w 4499610"/>
                <a:gd name="connsiteY4" fmla="*/ 1657350 h 2724186"/>
                <a:gd name="connsiteX5" fmla="*/ 499110 w 4499610"/>
                <a:gd name="connsiteY5" fmla="*/ 1356360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679517 w 4499610"/>
                <a:gd name="connsiteY13" fmla="*/ 1314450 h 2724186"/>
                <a:gd name="connsiteX14" fmla="*/ 1859974 w 4499610"/>
                <a:gd name="connsiteY14" fmla="*/ 1696142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252105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446069 h 2724186"/>
                <a:gd name="connsiteX2" fmla="*/ 171449 w 4499610"/>
                <a:gd name="connsiteY2" fmla="*/ 1588078 h 2724186"/>
                <a:gd name="connsiteX3" fmla="*/ 289560 w 4499610"/>
                <a:gd name="connsiteY3" fmla="*/ 1436370 h 2724186"/>
                <a:gd name="connsiteX4" fmla="*/ 384810 w 4499610"/>
                <a:gd name="connsiteY4" fmla="*/ 1657350 h 2724186"/>
                <a:gd name="connsiteX5" fmla="*/ 499110 w 4499610"/>
                <a:gd name="connsiteY5" fmla="*/ 1356360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679517 w 4499610"/>
                <a:gd name="connsiteY13" fmla="*/ 1314450 h 2724186"/>
                <a:gd name="connsiteX14" fmla="*/ 1859974 w 4499610"/>
                <a:gd name="connsiteY14" fmla="*/ 1696142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252105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446069 h 2724186"/>
                <a:gd name="connsiteX2" fmla="*/ 171449 w 4499610"/>
                <a:gd name="connsiteY2" fmla="*/ 1588078 h 2724186"/>
                <a:gd name="connsiteX3" fmla="*/ 289560 w 4499610"/>
                <a:gd name="connsiteY3" fmla="*/ 1436370 h 2724186"/>
                <a:gd name="connsiteX4" fmla="*/ 384810 w 4499610"/>
                <a:gd name="connsiteY4" fmla="*/ 1608859 h 2724186"/>
                <a:gd name="connsiteX5" fmla="*/ 499110 w 4499610"/>
                <a:gd name="connsiteY5" fmla="*/ 1356360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679517 w 4499610"/>
                <a:gd name="connsiteY13" fmla="*/ 1314450 h 2724186"/>
                <a:gd name="connsiteX14" fmla="*/ 1859974 w 4499610"/>
                <a:gd name="connsiteY14" fmla="*/ 1696142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252105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446069 h 2724186"/>
                <a:gd name="connsiteX2" fmla="*/ 171449 w 4499610"/>
                <a:gd name="connsiteY2" fmla="*/ 1588078 h 2724186"/>
                <a:gd name="connsiteX3" fmla="*/ 289560 w 4499610"/>
                <a:gd name="connsiteY3" fmla="*/ 1436370 h 2724186"/>
                <a:gd name="connsiteX4" fmla="*/ 384810 w 4499610"/>
                <a:gd name="connsiteY4" fmla="*/ 1608859 h 2724186"/>
                <a:gd name="connsiteX5" fmla="*/ 491230 w 4499610"/>
                <a:gd name="connsiteY5" fmla="*/ 1439487 h 2724186"/>
                <a:gd name="connsiteX6" fmla="*/ 640080 w 4499610"/>
                <a:gd name="connsiteY6" fmla="*/ 1649730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679517 w 4499610"/>
                <a:gd name="connsiteY13" fmla="*/ 1314450 h 2724186"/>
                <a:gd name="connsiteX14" fmla="*/ 1859974 w 4499610"/>
                <a:gd name="connsiteY14" fmla="*/ 1696142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252105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86"/>
                <a:gd name="connsiteX1" fmla="*/ 64770 w 4499610"/>
                <a:gd name="connsiteY1" fmla="*/ 1446069 h 2724186"/>
                <a:gd name="connsiteX2" fmla="*/ 171449 w 4499610"/>
                <a:gd name="connsiteY2" fmla="*/ 1588078 h 2724186"/>
                <a:gd name="connsiteX3" fmla="*/ 289560 w 4499610"/>
                <a:gd name="connsiteY3" fmla="*/ 1436370 h 2724186"/>
                <a:gd name="connsiteX4" fmla="*/ 384810 w 4499610"/>
                <a:gd name="connsiteY4" fmla="*/ 1608859 h 2724186"/>
                <a:gd name="connsiteX5" fmla="*/ 491230 w 4499610"/>
                <a:gd name="connsiteY5" fmla="*/ 1439487 h 2724186"/>
                <a:gd name="connsiteX6" fmla="*/ 640080 w 4499610"/>
                <a:gd name="connsiteY6" fmla="*/ 1601239 h 2724186"/>
                <a:gd name="connsiteX7" fmla="*/ 735330 w 4499610"/>
                <a:gd name="connsiteY7" fmla="*/ 1371600 h 2724186"/>
                <a:gd name="connsiteX8" fmla="*/ 941070 w 4499610"/>
                <a:gd name="connsiteY8" fmla="*/ 2724150 h 2724186"/>
                <a:gd name="connsiteX9" fmla="*/ 1173480 w 4499610"/>
                <a:gd name="connsiteY9" fmla="*/ 1325880 h 2724186"/>
                <a:gd name="connsiteX10" fmla="*/ 1314450 w 4499610"/>
                <a:gd name="connsiteY10" fmla="*/ 1737360 h 2724186"/>
                <a:gd name="connsiteX11" fmla="*/ 1402080 w 4499610"/>
                <a:gd name="connsiteY11" fmla="*/ 1299210 h 2724186"/>
                <a:gd name="connsiteX12" fmla="*/ 1504950 w 4499610"/>
                <a:gd name="connsiteY12" fmla="*/ 1718310 h 2724186"/>
                <a:gd name="connsiteX13" fmla="*/ 1679517 w 4499610"/>
                <a:gd name="connsiteY13" fmla="*/ 1314450 h 2724186"/>
                <a:gd name="connsiteX14" fmla="*/ 1859974 w 4499610"/>
                <a:gd name="connsiteY14" fmla="*/ 1696142 h 2724186"/>
                <a:gd name="connsiteX15" fmla="*/ 2162002 w 4499610"/>
                <a:gd name="connsiteY15" fmla="*/ 1285702 h 2724186"/>
                <a:gd name="connsiteX16" fmla="*/ 2461260 w 4499610"/>
                <a:gd name="connsiteY16" fmla="*/ 1684020 h 2724186"/>
                <a:gd name="connsiteX17" fmla="*/ 2636520 w 4499610"/>
                <a:gd name="connsiteY17" fmla="*/ 1252105 h 2724186"/>
                <a:gd name="connsiteX18" fmla="*/ 2857500 w 4499610"/>
                <a:gd name="connsiteY18" fmla="*/ 1767840 h 2724186"/>
                <a:gd name="connsiteX19" fmla="*/ 3223260 w 4499610"/>
                <a:gd name="connsiteY19" fmla="*/ 0 h 2724186"/>
                <a:gd name="connsiteX20" fmla="*/ 3619500 w 4499610"/>
                <a:gd name="connsiteY20" fmla="*/ 1775460 h 2724186"/>
                <a:gd name="connsiteX21" fmla="*/ 3783330 w 4499610"/>
                <a:gd name="connsiteY21" fmla="*/ 1394460 h 2724186"/>
                <a:gd name="connsiteX22" fmla="*/ 3947160 w 4499610"/>
                <a:gd name="connsiteY22" fmla="*/ 1684020 h 2724186"/>
                <a:gd name="connsiteX23" fmla="*/ 4152900 w 4499610"/>
                <a:gd name="connsiteY23" fmla="*/ 1413510 h 2724186"/>
                <a:gd name="connsiteX24" fmla="*/ 4267200 w 4499610"/>
                <a:gd name="connsiteY24" fmla="*/ 1664970 h 2724186"/>
                <a:gd name="connsiteX25" fmla="*/ 4499610 w 4499610"/>
                <a:gd name="connsiteY25" fmla="*/ 1535430 h 2724186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14450 w 4499610"/>
                <a:gd name="connsiteY10" fmla="*/ 1737360 h 2724150"/>
                <a:gd name="connsiteX11" fmla="*/ 1402080 w 4499610"/>
                <a:gd name="connsiteY11" fmla="*/ 1299210 h 2724150"/>
                <a:gd name="connsiteX12" fmla="*/ 1504950 w 4499610"/>
                <a:gd name="connsiteY12" fmla="*/ 1718310 h 2724150"/>
                <a:gd name="connsiteX13" fmla="*/ 1679517 w 4499610"/>
                <a:gd name="connsiteY13" fmla="*/ 1314450 h 2724150"/>
                <a:gd name="connsiteX14" fmla="*/ 1859974 w 4499610"/>
                <a:gd name="connsiteY14" fmla="*/ 1696142 h 2724150"/>
                <a:gd name="connsiteX15" fmla="*/ 2162002 w 4499610"/>
                <a:gd name="connsiteY15" fmla="*/ 1285702 h 2724150"/>
                <a:gd name="connsiteX16" fmla="*/ 2461260 w 4499610"/>
                <a:gd name="connsiteY16" fmla="*/ 1684020 h 2724150"/>
                <a:gd name="connsiteX17" fmla="*/ 2636520 w 4499610"/>
                <a:gd name="connsiteY17" fmla="*/ 1252105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83330 w 4499610"/>
                <a:gd name="connsiteY21" fmla="*/ 1394460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299210 h 2724150"/>
                <a:gd name="connsiteX12" fmla="*/ 1504950 w 4499610"/>
                <a:gd name="connsiteY12" fmla="*/ 1718310 h 2724150"/>
                <a:gd name="connsiteX13" fmla="*/ 1679517 w 4499610"/>
                <a:gd name="connsiteY13" fmla="*/ 1314450 h 2724150"/>
                <a:gd name="connsiteX14" fmla="*/ 1859974 w 4499610"/>
                <a:gd name="connsiteY14" fmla="*/ 1696142 h 2724150"/>
                <a:gd name="connsiteX15" fmla="*/ 2162002 w 4499610"/>
                <a:gd name="connsiteY15" fmla="*/ 1285702 h 2724150"/>
                <a:gd name="connsiteX16" fmla="*/ 2461260 w 4499610"/>
                <a:gd name="connsiteY16" fmla="*/ 1684020 h 2724150"/>
                <a:gd name="connsiteX17" fmla="*/ 2636520 w 4499610"/>
                <a:gd name="connsiteY17" fmla="*/ 1252105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83330 w 4499610"/>
                <a:gd name="connsiteY21" fmla="*/ 1394460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04950 w 4499610"/>
                <a:gd name="connsiteY12" fmla="*/ 1718310 h 2724150"/>
                <a:gd name="connsiteX13" fmla="*/ 1679517 w 4499610"/>
                <a:gd name="connsiteY13" fmla="*/ 1314450 h 2724150"/>
                <a:gd name="connsiteX14" fmla="*/ 1859974 w 4499610"/>
                <a:gd name="connsiteY14" fmla="*/ 1696142 h 2724150"/>
                <a:gd name="connsiteX15" fmla="*/ 2162002 w 4499610"/>
                <a:gd name="connsiteY15" fmla="*/ 1285702 h 2724150"/>
                <a:gd name="connsiteX16" fmla="*/ 2461260 w 4499610"/>
                <a:gd name="connsiteY16" fmla="*/ 1684020 h 2724150"/>
                <a:gd name="connsiteX17" fmla="*/ 2636520 w 4499610"/>
                <a:gd name="connsiteY17" fmla="*/ 1252105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83330 w 4499610"/>
                <a:gd name="connsiteY21" fmla="*/ 1394460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20711 w 4499610"/>
                <a:gd name="connsiteY12" fmla="*/ 1607474 h 2724150"/>
                <a:gd name="connsiteX13" fmla="*/ 1679517 w 4499610"/>
                <a:gd name="connsiteY13" fmla="*/ 1314450 h 2724150"/>
                <a:gd name="connsiteX14" fmla="*/ 1859974 w 4499610"/>
                <a:gd name="connsiteY14" fmla="*/ 1696142 h 2724150"/>
                <a:gd name="connsiteX15" fmla="*/ 2162002 w 4499610"/>
                <a:gd name="connsiteY15" fmla="*/ 1285702 h 2724150"/>
                <a:gd name="connsiteX16" fmla="*/ 2461260 w 4499610"/>
                <a:gd name="connsiteY16" fmla="*/ 1684020 h 2724150"/>
                <a:gd name="connsiteX17" fmla="*/ 2636520 w 4499610"/>
                <a:gd name="connsiteY17" fmla="*/ 1252105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83330 w 4499610"/>
                <a:gd name="connsiteY21" fmla="*/ 1394460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20711 w 4499610"/>
                <a:gd name="connsiteY12" fmla="*/ 1607474 h 2724150"/>
                <a:gd name="connsiteX13" fmla="*/ 1679517 w 4499610"/>
                <a:gd name="connsiteY13" fmla="*/ 1369868 h 2724150"/>
                <a:gd name="connsiteX14" fmla="*/ 1859974 w 4499610"/>
                <a:gd name="connsiteY14" fmla="*/ 1696142 h 2724150"/>
                <a:gd name="connsiteX15" fmla="*/ 2162002 w 4499610"/>
                <a:gd name="connsiteY15" fmla="*/ 1285702 h 2724150"/>
                <a:gd name="connsiteX16" fmla="*/ 2461260 w 4499610"/>
                <a:gd name="connsiteY16" fmla="*/ 1684020 h 2724150"/>
                <a:gd name="connsiteX17" fmla="*/ 2636520 w 4499610"/>
                <a:gd name="connsiteY17" fmla="*/ 1252105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83330 w 4499610"/>
                <a:gd name="connsiteY21" fmla="*/ 1394460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20711 w 4499610"/>
                <a:gd name="connsiteY12" fmla="*/ 1607474 h 2724150"/>
                <a:gd name="connsiteX13" fmla="*/ 1679517 w 4499610"/>
                <a:gd name="connsiteY13" fmla="*/ 1369868 h 2724150"/>
                <a:gd name="connsiteX14" fmla="*/ 1875734 w 4499610"/>
                <a:gd name="connsiteY14" fmla="*/ 1654578 h 2724150"/>
                <a:gd name="connsiteX15" fmla="*/ 2162002 w 4499610"/>
                <a:gd name="connsiteY15" fmla="*/ 1285702 h 2724150"/>
                <a:gd name="connsiteX16" fmla="*/ 2461260 w 4499610"/>
                <a:gd name="connsiteY16" fmla="*/ 1684020 h 2724150"/>
                <a:gd name="connsiteX17" fmla="*/ 2636520 w 4499610"/>
                <a:gd name="connsiteY17" fmla="*/ 1252105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83330 w 4499610"/>
                <a:gd name="connsiteY21" fmla="*/ 1394460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20711 w 4499610"/>
                <a:gd name="connsiteY12" fmla="*/ 1607474 h 2724150"/>
                <a:gd name="connsiteX13" fmla="*/ 1679517 w 4499610"/>
                <a:gd name="connsiteY13" fmla="*/ 1369868 h 2724150"/>
                <a:gd name="connsiteX14" fmla="*/ 1875734 w 4499610"/>
                <a:gd name="connsiteY14" fmla="*/ 1654578 h 2724150"/>
                <a:gd name="connsiteX15" fmla="*/ 2146241 w 4499610"/>
                <a:gd name="connsiteY15" fmla="*/ 1382684 h 2724150"/>
                <a:gd name="connsiteX16" fmla="*/ 2461260 w 4499610"/>
                <a:gd name="connsiteY16" fmla="*/ 1684020 h 2724150"/>
                <a:gd name="connsiteX17" fmla="*/ 2636520 w 4499610"/>
                <a:gd name="connsiteY17" fmla="*/ 1252105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83330 w 4499610"/>
                <a:gd name="connsiteY21" fmla="*/ 1394460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20711 w 4499610"/>
                <a:gd name="connsiteY12" fmla="*/ 1607474 h 2724150"/>
                <a:gd name="connsiteX13" fmla="*/ 1679517 w 4499610"/>
                <a:gd name="connsiteY13" fmla="*/ 1369868 h 2724150"/>
                <a:gd name="connsiteX14" fmla="*/ 1875734 w 4499610"/>
                <a:gd name="connsiteY14" fmla="*/ 1654578 h 2724150"/>
                <a:gd name="connsiteX15" fmla="*/ 2146241 w 4499610"/>
                <a:gd name="connsiteY15" fmla="*/ 1382684 h 2724150"/>
                <a:gd name="connsiteX16" fmla="*/ 2421858 w 4499610"/>
                <a:gd name="connsiteY16" fmla="*/ 1621675 h 2724150"/>
                <a:gd name="connsiteX17" fmla="*/ 2636520 w 4499610"/>
                <a:gd name="connsiteY17" fmla="*/ 1252105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83330 w 4499610"/>
                <a:gd name="connsiteY21" fmla="*/ 1394460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20711 w 4499610"/>
                <a:gd name="connsiteY12" fmla="*/ 1607474 h 2724150"/>
                <a:gd name="connsiteX13" fmla="*/ 1679517 w 4499610"/>
                <a:gd name="connsiteY13" fmla="*/ 1369868 h 2724150"/>
                <a:gd name="connsiteX14" fmla="*/ 1875734 w 4499610"/>
                <a:gd name="connsiteY14" fmla="*/ 1654578 h 2724150"/>
                <a:gd name="connsiteX15" fmla="*/ 2146241 w 4499610"/>
                <a:gd name="connsiteY15" fmla="*/ 1382684 h 2724150"/>
                <a:gd name="connsiteX16" fmla="*/ 2421858 w 4499610"/>
                <a:gd name="connsiteY16" fmla="*/ 1621675 h 2724150"/>
                <a:gd name="connsiteX17" fmla="*/ 2620760 w 4499610"/>
                <a:gd name="connsiteY17" fmla="*/ 1196687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83330 w 4499610"/>
                <a:gd name="connsiteY21" fmla="*/ 1394460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20711 w 4499610"/>
                <a:gd name="connsiteY12" fmla="*/ 1607474 h 2724150"/>
                <a:gd name="connsiteX13" fmla="*/ 1679517 w 4499610"/>
                <a:gd name="connsiteY13" fmla="*/ 1369868 h 2724150"/>
                <a:gd name="connsiteX14" fmla="*/ 1875734 w 4499610"/>
                <a:gd name="connsiteY14" fmla="*/ 1654578 h 2724150"/>
                <a:gd name="connsiteX15" fmla="*/ 2146241 w 4499610"/>
                <a:gd name="connsiteY15" fmla="*/ 1382684 h 2724150"/>
                <a:gd name="connsiteX16" fmla="*/ 2421858 w 4499610"/>
                <a:gd name="connsiteY16" fmla="*/ 1621675 h 2724150"/>
                <a:gd name="connsiteX17" fmla="*/ 2620760 w 4499610"/>
                <a:gd name="connsiteY17" fmla="*/ 1196687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67570 w 4499610"/>
                <a:gd name="connsiteY21" fmla="*/ 1179714 h 2724150"/>
                <a:gd name="connsiteX22" fmla="*/ 3947160 w 4499610"/>
                <a:gd name="connsiteY22" fmla="*/ 1684020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20711 w 4499610"/>
                <a:gd name="connsiteY12" fmla="*/ 1607474 h 2724150"/>
                <a:gd name="connsiteX13" fmla="*/ 1679517 w 4499610"/>
                <a:gd name="connsiteY13" fmla="*/ 1369868 h 2724150"/>
                <a:gd name="connsiteX14" fmla="*/ 1875734 w 4499610"/>
                <a:gd name="connsiteY14" fmla="*/ 1654578 h 2724150"/>
                <a:gd name="connsiteX15" fmla="*/ 2146241 w 4499610"/>
                <a:gd name="connsiteY15" fmla="*/ 1382684 h 2724150"/>
                <a:gd name="connsiteX16" fmla="*/ 2421858 w 4499610"/>
                <a:gd name="connsiteY16" fmla="*/ 1621675 h 2724150"/>
                <a:gd name="connsiteX17" fmla="*/ 2620760 w 4499610"/>
                <a:gd name="connsiteY17" fmla="*/ 1196687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67570 w 4499610"/>
                <a:gd name="connsiteY21" fmla="*/ 1179714 h 2724150"/>
                <a:gd name="connsiteX22" fmla="*/ 4002323 w 4499610"/>
                <a:gd name="connsiteY22" fmla="*/ 1933402 h 2724150"/>
                <a:gd name="connsiteX23" fmla="*/ 4152900 w 4499610"/>
                <a:gd name="connsiteY23" fmla="*/ 1413510 h 2724150"/>
                <a:gd name="connsiteX24" fmla="*/ 4267200 w 4499610"/>
                <a:gd name="connsiteY24" fmla="*/ 1664970 h 2724150"/>
                <a:gd name="connsiteX25" fmla="*/ 4499610 w 4499610"/>
                <a:gd name="connsiteY25" fmla="*/ 1535430 h 2724150"/>
                <a:gd name="connsiteX0" fmla="*/ 0 w 4499610"/>
                <a:gd name="connsiteY0" fmla="*/ 1520190 h 2724150"/>
                <a:gd name="connsiteX1" fmla="*/ 64770 w 4499610"/>
                <a:gd name="connsiteY1" fmla="*/ 1446069 h 2724150"/>
                <a:gd name="connsiteX2" fmla="*/ 171449 w 4499610"/>
                <a:gd name="connsiteY2" fmla="*/ 1588078 h 2724150"/>
                <a:gd name="connsiteX3" fmla="*/ 289560 w 4499610"/>
                <a:gd name="connsiteY3" fmla="*/ 1436370 h 2724150"/>
                <a:gd name="connsiteX4" fmla="*/ 384810 w 4499610"/>
                <a:gd name="connsiteY4" fmla="*/ 1608859 h 2724150"/>
                <a:gd name="connsiteX5" fmla="*/ 491230 w 4499610"/>
                <a:gd name="connsiteY5" fmla="*/ 1439487 h 2724150"/>
                <a:gd name="connsiteX6" fmla="*/ 640080 w 4499610"/>
                <a:gd name="connsiteY6" fmla="*/ 1601239 h 2724150"/>
                <a:gd name="connsiteX7" fmla="*/ 735330 w 4499610"/>
                <a:gd name="connsiteY7" fmla="*/ 1371600 h 2724150"/>
                <a:gd name="connsiteX8" fmla="*/ 941070 w 4499610"/>
                <a:gd name="connsiteY8" fmla="*/ 2724150 h 2724150"/>
                <a:gd name="connsiteX9" fmla="*/ 1165600 w 4499610"/>
                <a:gd name="connsiteY9" fmla="*/ 1374371 h 2724150"/>
                <a:gd name="connsiteX10" fmla="*/ 1306568 w 4499610"/>
                <a:gd name="connsiteY10" fmla="*/ 1626524 h 2724150"/>
                <a:gd name="connsiteX11" fmla="*/ 1402080 w 4499610"/>
                <a:gd name="connsiteY11" fmla="*/ 1396192 h 2724150"/>
                <a:gd name="connsiteX12" fmla="*/ 1520711 w 4499610"/>
                <a:gd name="connsiteY12" fmla="*/ 1607474 h 2724150"/>
                <a:gd name="connsiteX13" fmla="*/ 1679517 w 4499610"/>
                <a:gd name="connsiteY13" fmla="*/ 1369868 h 2724150"/>
                <a:gd name="connsiteX14" fmla="*/ 1875734 w 4499610"/>
                <a:gd name="connsiteY14" fmla="*/ 1654578 h 2724150"/>
                <a:gd name="connsiteX15" fmla="*/ 2146241 w 4499610"/>
                <a:gd name="connsiteY15" fmla="*/ 1382684 h 2724150"/>
                <a:gd name="connsiteX16" fmla="*/ 2421858 w 4499610"/>
                <a:gd name="connsiteY16" fmla="*/ 1621675 h 2724150"/>
                <a:gd name="connsiteX17" fmla="*/ 2620760 w 4499610"/>
                <a:gd name="connsiteY17" fmla="*/ 1196687 h 2724150"/>
                <a:gd name="connsiteX18" fmla="*/ 2857500 w 4499610"/>
                <a:gd name="connsiteY18" fmla="*/ 1767840 h 2724150"/>
                <a:gd name="connsiteX19" fmla="*/ 3223260 w 4499610"/>
                <a:gd name="connsiteY19" fmla="*/ 0 h 2724150"/>
                <a:gd name="connsiteX20" fmla="*/ 3619500 w 4499610"/>
                <a:gd name="connsiteY20" fmla="*/ 1775460 h 2724150"/>
                <a:gd name="connsiteX21" fmla="*/ 3767570 w 4499610"/>
                <a:gd name="connsiteY21" fmla="*/ 1179714 h 2724150"/>
                <a:gd name="connsiteX22" fmla="*/ 4002323 w 4499610"/>
                <a:gd name="connsiteY22" fmla="*/ 1933402 h 2724150"/>
                <a:gd name="connsiteX23" fmla="*/ 4152900 w 4499610"/>
                <a:gd name="connsiteY23" fmla="*/ 1413510 h 2724150"/>
                <a:gd name="connsiteX24" fmla="*/ 4290842 w 4499610"/>
                <a:gd name="connsiteY24" fmla="*/ 1595697 h 2724150"/>
                <a:gd name="connsiteX25" fmla="*/ 4499610 w 4499610"/>
                <a:gd name="connsiteY25" fmla="*/ 1535430 h 272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499610" h="2724150">
                  <a:moveTo>
                    <a:pt x="0" y="1520190"/>
                  </a:moveTo>
                  <a:cubicBezTo>
                    <a:pt x="18097" y="1443990"/>
                    <a:pt x="36195" y="1434754"/>
                    <a:pt x="64770" y="1446069"/>
                  </a:cubicBezTo>
                  <a:cubicBezTo>
                    <a:pt x="93345" y="1457384"/>
                    <a:pt x="133984" y="1589694"/>
                    <a:pt x="171449" y="1588078"/>
                  </a:cubicBezTo>
                  <a:cubicBezTo>
                    <a:pt x="208914" y="1586462"/>
                    <a:pt x="254000" y="1432907"/>
                    <a:pt x="289560" y="1436370"/>
                  </a:cubicBezTo>
                  <a:cubicBezTo>
                    <a:pt x="325120" y="1439833"/>
                    <a:pt x="351198" y="1608340"/>
                    <a:pt x="384810" y="1608859"/>
                  </a:cubicBezTo>
                  <a:cubicBezTo>
                    <a:pt x="418422" y="1609379"/>
                    <a:pt x="448685" y="1440757"/>
                    <a:pt x="491230" y="1439487"/>
                  </a:cubicBezTo>
                  <a:cubicBezTo>
                    <a:pt x="533775" y="1438217"/>
                    <a:pt x="599397" y="1612553"/>
                    <a:pt x="640080" y="1601239"/>
                  </a:cubicBezTo>
                  <a:cubicBezTo>
                    <a:pt x="680763" y="1589925"/>
                    <a:pt x="685165" y="1184448"/>
                    <a:pt x="735330" y="1371600"/>
                  </a:cubicBezTo>
                  <a:cubicBezTo>
                    <a:pt x="785495" y="1558752"/>
                    <a:pt x="869358" y="2723688"/>
                    <a:pt x="941070" y="2724150"/>
                  </a:cubicBezTo>
                  <a:cubicBezTo>
                    <a:pt x="1012782" y="2724612"/>
                    <a:pt x="1104684" y="1557309"/>
                    <a:pt x="1165600" y="1374371"/>
                  </a:cubicBezTo>
                  <a:cubicBezTo>
                    <a:pt x="1226516" y="1191433"/>
                    <a:pt x="1267155" y="1622887"/>
                    <a:pt x="1306568" y="1626524"/>
                  </a:cubicBezTo>
                  <a:cubicBezTo>
                    <a:pt x="1345981" y="1630161"/>
                    <a:pt x="1366390" y="1399367"/>
                    <a:pt x="1402080" y="1396192"/>
                  </a:cubicBezTo>
                  <a:cubicBezTo>
                    <a:pt x="1437770" y="1393017"/>
                    <a:pt x="1474472" y="1611861"/>
                    <a:pt x="1520711" y="1607474"/>
                  </a:cubicBezTo>
                  <a:cubicBezTo>
                    <a:pt x="1566950" y="1603087"/>
                    <a:pt x="1620347" y="1362017"/>
                    <a:pt x="1679517" y="1369868"/>
                  </a:cubicBezTo>
                  <a:cubicBezTo>
                    <a:pt x="1738687" y="1377719"/>
                    <a:pt x="1797947" y="1652442"/>
                    <a:pt x="1875734" y="1654578"/>
                  </a:cubicBezTo>
                  <a:cubicBezTo>
                    <a:pt x="1953521" y="1656714"/>
                    <a:pt x="2055221" y="1388168"/>
                    <a:pt x="2146241" y="1382684"/>
                  </a:cubicBezTo>
                  <a:cubicBezTo>
                    <a:pt x="2237261" y="1377200"/>
                    <a:pt x="2342772" y="1652675"/>
                    <a:pt x="2421858" y="1621675"/>
                  </a:cubicBezTo>
                  <a:cubicBezTo>
                    <a:pt x="2500945" y="1590676"/>
                    <a:pt x="2548153" y="1172326"/>
                    <a:pt x="2620760" y="1196687"/>
                  </a:cubicBezTo>
                  <a:cubicBezTo>
                    <a:pt x="2693367" y="1221048"/>
                    <a:pt x="2757083" y="1967288"/>
                    <a:pt x="2857500" y="1767840"/>
                  </a:cubicBezTo>
                  <a:cubicBezTo>
                    <a:pt x="2957917" y="1568392"/>
                    <a:pt x="3096260" y="-1270"/>
                    <a:pt x="3223260" y="0"/>
                  </a:cubicBezTo>
                  <a:cubicBezTo>
                    <a:pt x="3350260" y="1270"/>
                    <a:pt x="3528782" y="1578841"/>
                    <a:pt x="3619500" y="1775460"/>
                  </a:cubicBezTo>
                  <a:cubicBezTo>
                    <a:pt x="3710218" y="1972079"/>
                    <a:pt x="3703766" y="1153390"/>
                    <a:pt x="3767570" y="1179714"/>
                  </a:cubicBezTo>
                  <a:cubicBezTo>
                    <a:pt x="3831374" y="1206038"/>
                    <a:pt x="3938101" y="1894436"/>
                    <a:pt x="4002323" y="1933402"/>
                  </a:cubicBezTo>
                  <a:cubicBezTo>
                    <a:pt x="4066545" y="1972368"/>
                    <a:pt x="4104814" y="1469794"/>
                    <a:pt x="4152900" y="1413510"/>
                  </a:cubicBezTo>
                  <a:cubicBezTo>
                    <a:pt x="4200987" y="1357226"/>
                    <a:pt x="4233057" y="1575377"/>
                    <a:pt x="4290842" y="1595697"/>
                  </a:cubicBezTo>
                  <a:cubicBezTo>
                    <a:pt x="4348627" y="1616017"/>
                    <a:pt x="4412297" y="1610360"/>
                    <a:pt x="4499610" y="1535430"/>
                  </a:cubicBezTo>
                </a:path>
              </a:pathLst>
            </a:custGeom>
            <a:noFill/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3998A77-9AAC-56E6-9634-FC99CEB29160}"/>
                </a:ext>
              </a:extLst>
            </p:cNvPr>
            <p:cNvCxnSpPr>
              <a:cxnSpLocks/>
            </p:cNvCxnSpPr>
            <p:nvPr/>
          </p:nvCxnSpPr>
          <p:spPr>
            <a:xfrm>
              <a:off x="6958534" y="1879734"/>
              <a:ext cx="0" cy="332613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C1DC940-9EFC-2A81-F045-4179AD961CF0}"/>
                </a:ext>
              </a:extLst>
            </p:cNvPr>
            <p:cNvCxnSpPr>
              <a:cxnSpLocks/>
            </p:cNvCxnSpPr>
            <p:nvPr/>
          </p:nvCxnSpPr>
          <p:spPr>
            <a:xfrm>
              <a:off x="6955070" y="3654857"/>
              <a:ext cx="452794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33F628D-66C9-E625-4E2D-654262E6307D}"/>
                </a:ext>
              </a:extLst>
            </p:cNvPr>
            <p:cNvCxnSpPr>
              <a:cxnSpLocks/>
            </p:cNvCxnSpPr>
            <p:nvPr/>
          </p:nvCxnSpPr>
          <p:spPr>
            <a:xfrm>
              <a:off x="6955064" y="3063540"/>
              <a:ext cx="4527946" cy="0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7ABB3EF-6A88-2DC7-314C-6D7E57094E2D}"/>
              </a:ext>
            </a:extLst>
          </p:cNvPr>
          <p:cNvSpPr txBox="1"/>
          <p:nvPr/>
        </p:nvSpPr>
        <p:spPr>
          <a:xfrm>
            <a:off x="5767652" y="3270136"/>
            <a:ext cx="136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solidFill>
                  <a:schemeClr val="tx2"/>
                </a:solidFill>
              </a:rPr>
              <a:t>Subthreshold </a:t>
            </a:r>
            <a:br>
              <a:rPr lang="en-GB" sz="1100" b="1" dirty="0">
                <a:solidFill>
                  <a:schemeClr val="tx2"/>
                </a:solidFill>
              </a:rPr>
            </a:br>
            <a:r>
              <a:rPr lang="en-GB" sz="1100" b="1" dirty="0">
                <a:solidFill>
                  <a:schemeClr val="tx2"/>
                </a:solidFill>
              </a:rPr>
              <a:t>zone – </a:t>
            </a:r>
            <a:r>
              <a:rPr lang="en-GB" sz="1100" dirty="0">
                <a:solidFill>
                  <a:schemeClr val="tx2"/>
                </a:solidFill>
              </a:rPr>
              <a:t>symptoms do not meet diagnostic criteria</a:t>
            </a:r>
          </a:p>
        </p:txBody>
      </p:sp>
      <p:sp>
        <p:nvSpPr>
          <p:cNvPr id="26" name="Left Brace 25">
            <a:extLst>
              <a:ext uri="{FF2B5EF4-FFF2-40B4-BE49-F238E27FC236}">
                <a16:creationId xmlns:a16="http://schemas.microsoft.com/office/drawing/2014/main" id="{8598B2D9-FB62-D1AD-AEE8-D0838BC7FE13}"/>
              </a:ext>
            </a:extLst>
          </p:cNvPr>
          <p:cNvSpPr/>
          <p:nvPr/>
        </p:nvSpPr>
        <p:spPr>
          <a:xfrm>
            <a:off x="7133857" y="3063540"/>
            <a:ext cx="156608" cy="1128630"/>
          </a:xfrm>
          <a:prstGeom prst="leftBrace">
            <a:avLst/>
          </a:prstGeom>
          <a:ln w="127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443E22F-F743-F8BB-F685-5F2B1C2FF9A5}"/>
              </a:ext>
            </a:extLst>
          </p:cNvPr>
          <p:cNvCxnSpPr/>
          <p:nvPr/>
        </p:nvCxnSpPr>
        <p:spPr>
          <a:xfrm>
            <a:off x="8575963" y="5382491"/>
            <a:ext cx="1932709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BC16C3C-55F4-5AD1-3465-86E891B9068D}"/>
              </a:ext>
            </a:extLst>
          </p:cNvPr>
          <p:cNvSpPr txBox="1"/>
          <p:nvPr/>
        </p:nvSpPr>
        <p:spPr>
          <a:xfrm>
            <a:off x="9285676" y="5382491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tx2"/>
                </a:solidFill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143811821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392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subthreshold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32</cp:revision>
  <dcterms:created xsi:type="dcterms:W3CDTF">2022-06-30T09:48:17Z</dcterms:created>
  <dcterms:modified xsi:type="dcterms:W3CDTF">2024-05-27T12:28:52Z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