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1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3" d="100"/>
          <a:sy n="83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6800" y="4400550"/>
            <a:ext cx="5504400" cy="3971925"/>
          </a:xfrm>
        </p:spPr>
        <p:txBody>
          <a:bodyPr/>
          <a:lstStyle/>
          <a:p>
            <a:r>
              <a:rPr lang="en-GB" dirty="0"/>
              <a:t>Misdiagnosis of bipolar disorder as major depressive disorder can have detrimental consequences for patients.</a:t>
            </a:r>
            <a:r>
              <a:rPr lang="en-GB" baseline="30000" dirty="0"/>
              <a:t>4,7</a:t>
            </a:r>
            <a:r>
              <a:rPr lang="en-GB" dirty="0"/>
              <a:t> Misdiagnosed patients may be prescribed inappropriate treatments, which can lead to poor prognosis, mood switching, and increased healthcare costs.</a:t>
            </a:r>
            <a:r>
              <a:rPr lang="en-GB" baseline="30000" dirty="0"/>
              <a:t>7 </a:t>
            </a:r>
            <a:r>
              <a:rPr lang="en-GB" baseline="0" dirty="0"/>
              <a:t>There is also a possibility that patients with MDD later ‘convert’ to bipolar disorder,</a:t>
            </a:r>
            <a:r>
              <a:rPr lang="en-GB" baseline="30000" dirty="0"/>
              <a:t>5</a:t>
            </a:r>
            <a:r>
              <a:rPr lang="en-GB" baseline="0" dirty="0"/>
              <a:t> all of which reinforces the importance of accurate diagnosis.</a:t>
            </a:r>
            <a:endParaRPr lang="en-GB" baseline="30000" dirty="0"/>
          </a:p>
          <a:p>
            <a:endParaRPr lang="en-GB" dirty="0"/>
          </a:p>
          <a:p>
            <a:r>
              <a:rPr lang="en-GB" dirty="0"/>
              <a:t>References: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Cardoso de Almeida JR, Phillips ML. Distinguishing between unipolar depression and bipolar depression: current and future clinical and neuroimaging perspectives. </a:t>
            </a:r>
            <a:r>
              <a:rPr lang="en-GB" dirty="0" err="1"/>
              <a:t>Biol</a:t>
            </a:r>
            <a:r>
              <a:rPr lang="en-GB" dirty="0"/>
              <a:t> Psychiatry 2013; 73 (2): 111–118.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/>
              <a:t>American Psychiatric Association (APA). Diagnostic and Statistical Manual of Mental Disorders. Fifth edition, text revision. Washington DC: APA; 2022.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Goodwin FK, Jamison KR. Manic-depressive illness: bipolar disorders and recurrent depression. Oxford University Press 2007.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Hirschfeld RM, Lewis L, </a:t>
            </a:r>
            <a:r>
              <a:rPr lang="en-US" dirty="0" err="1"/>
              <a:t>Vornik</a:t>
            </a:r>
            <a:r>
              <a:rPr lang="en-US" dirty="0"/>
              <a:t> LA. Perceptions and impact of bipolar disorder: how far have we really come? Results of the national depressive and manic-depressive association 2000 survey of individuals with bipolar disorder. J Clin Psychiatry 2003; 64: 161–174.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Mitchell PB, Goodwin GM, Johnson GF, Hirschfeld RMA. Diagnostic guidelines for bipolar depression: a probabilistic approach. Bipolar </a:t>
            </a:r>
            <a:r>
              <a:rPr lang="en-GB" dirty="0" err="1"/>
              <a:t>Disord</a:t>
            </a:r>
            <a:r>
              <a:rPr lang="en-GB" dirty="0"/>
              <a:t> 2008; 10 (1 Pt 2): 144–152.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Hegerl</a:t>
            </a:r>
            <a:r>
              <a:rPr lang="en-US" dirty="0"/>
              <a:t> U, </a:t>
            </a:r>
            <a:r>
              <a:rPr lang="en-US" dirty="0" err="1"/>
              <a:t>Bottner</a:t>
            </a:r>
            <a:r>
              <a:rPr lang="en-US" dirty="0"/>
              <a:t> AC, </a:t>
            </a:r>
            <a:r>
              <a:rPr lang="en-US" dirty="0" err="1"/>
              <a:t>Holtschmidt-Täschner</a:t>
            </a:r>
            <a:r>
              <a:rPr lang="en-US" dirty="0"/>
              <a:t> B, et al. Onset of depressive episodes is faster in patients with bipolar versus unipolar depressive disorder: evidence from a retrospective comparative study. J Clin Psychiatry 2008; 69 (7): 1075–1080.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Keck PE Jr, Kessler RC, Ross R. Clinical and economic effects of unrecognized or inadequately treated bipolar disorder. J </a:t>
            </a:r>
            <a:r>
              <a:rPr lang="en-US" dirty="0" err="1"/>
              <a:t>Psychiatr</a:t>
            </a:r>
            <a:r>
              <a:rPr lang="en-US" dirty="0"/>
              <a:t> </a:t>
            </a:r>
            <a:r>
              <a:rPr lang="en-US" dirty="0" err="1"/>
              <a:t>Pract</a:t>
            </a:r>
            <a:r>
              <a:rPr lang="en-US" dirty="0"/>
              <a:t> 2008; 14 (Suppl 2): 31–38.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39903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7B5913-BE39-6725-8699-61F63C7E7C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Bipolar disorder – History, definitions, diagnosis, epidemiology, and burden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94A187-800F-61D9-9A83-D79A6788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Challenges differentiating bipolar and major depression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5EBA98-1A90-B62D-A777-E16BDD04EE1D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050"/>
            <a:ext cx="5410200" cy="441642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Differentiating BD from recurrent depression is an important clinical challenge, due to the prominence 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of depression in bipolar I disorder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The first episode of BD is often depressive</a:t>
            </a:r>
            <a:endParaRPr lang="en-GB" sz="1600" baseline="30000" dirty="0">
              <a:solidFill>
                <a:schemeClr val="tx1"/>
              </a:solidFill>
            </a:endParaRP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Across the long-term course of BD-I, depressive symptoms are the most frequent symptoms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Individuals often seek help for depression</a:t>
            </a:r>
          </a:p>
          <a:p>
            <a:r>
              <a:rPr lang="en-GB" dirty="0">
                <a:solidFill>
                  <a:schemeClr val="tx1"/>
                </a:solidFill>
              </a:rPr>
              <a:t>Approximately </a:t>
            </a:r>
            <a:r>
              <a:rPr lang="en-GB" b="1" dirty="0">
                <a:solidFill>
                  <a:schemeClr val="tx1"/>
                </a:solidFill>
              </a:rPr>
              <a:t>1 in 2 individuals with BD </a:t>
            </a:r>
            <a:r>
              <a:rPr lang="en-GB" dirty="0">
                <a:solidFill>
                  <a:schemeClr val="tx1"/>
                </a:solidFill>
              </a:rPr>
              <a:t>are 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initially diagnosed with MDD</a:t>
            </a:r>
            <a:r>
              <a:rPr lang="en-GB" baseline="30000" dirty="0">
                <a:solidFill>
                  <a:schemeClr val="tx1"/>
                </a:solidFill>
              </a:rPr>
              <a:t>3,4</a:t>
            </a:r>
          </a:p>
          <a:p>
            <a:r>
              <a:rPr lang="en-GB" dirty="0">
                <a:solidFill>
                  <a:schemeClr val="tx1"/>
                </a:solidFill>
              </a:rPr>
              <a:t>Neuropsychological profiles of BD and MDD overlap, however evidence suggests that there may be greater impairment in BD</a:t>
            </a:r>
            <a:r>
              <a:rPr lang="en-GB" baseline="30000" dirty="0">
                <a:solidFill>
                  <a:schemeClr val="tx1"/>
                </a:solidFill>
              </a:rPr>
              <a:t>5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C37CBF3-2C87-0D72-1A06-F2DB1B513AE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dirty="0"/>
              <a:t>Factors that may indicate a diagnosis of BD-I rather than MDD, in an individual presenting with </a:t>
            </a:r>
            <a:br>
              <a:rPr lang="en-GB" dirty="0"/>
            </a:br>
            <a:r>
              <a:rPr lang="en-GB" dirty="0"/>
              <a:t>a current depressive episode include:</a:t>
            </a:r>
            <a:r>
              <a:rPr lang="en-GB" baseline="30000" dirty="0"/>
              <a:t>1,5,6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5C5A4-E3E5-7391-E2E9-C7682D8EAB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BD=bipolar disorder; MDD=major depressive disorder</a:t>
            </a:r>
            <a:br>
              <a:rPr lang="en-GB" dirty="0"/>
            </a:br>
            <a:br>
              <a:rPr lang="en-GB" dirty="0"/>
            </a:br>
            <a:r>
              <a:rPr lang="en-GB" dirty="0"/>
              <a:t>1. Cardoso de Almeida &amp; Phillips. </a:t>
            </a:r>
            <a:r>
              <a:rPr lang="pl-PL" dirty="0"/>
              <a:t>Biol Psychiatry 2013;73(2):111</a:t>
            </a:r>
            <a:r>
              <a:rPr lang="en-GB" dirty="0"/>
              <a:t>–11</a:t>
            </a:r>
            <a:r>
              <a:rPr lang="pl-PL" dirty="0"/>
              <a:t>8</a:t>
            </a:r>
            <a:r>
              <a:rPr lang="en-GB" dirty="0"/>
              <a:t>; 2. APA. DSM-5-TR 2022; 3. Goodwin &amp; Jamison. Oxford University Press 2007; </a:t>
            </a:r>
            <a:br>
              <a:rPr lang="en-GB" dirty="0"/>
            </a:br>
            <a:r>
              <a:rPr lang="en-GB" dirty="0"/>
              <a:t>4. Hirschfield et al. </a:t>
            </a:r>
            <a:r>
              <a:rPr lang="pl-PL" dirty="0"/>
              <a:t>J Clin Psychiatry 2003;64</a:t>
            </a:r>
            <a:r>
              <a:rPr lang="en-GB" dirty="0"/>
              <a:t>(2)</a:t>
            </a:r>
            <a:r>
              <a:rPr lang="pl-PL" dirty="0"/>
              <a:t>:161–174</a:t>
            </a:r>
            <a:r>
              <a:rPr lang="en-GB" dirty="0"/>
              <a:t>; 5. Mitchell et al. </a:t>
            </a:r>
            <a:r>
              <a:rPr lang="nn-NO" dirty="0"/>
              <a:t>Bipolar Disord 2008;10(1 Pt 2):144–152; 6. Hegerl et al. J Clin Psychiatry 2008;69(7):1075–1080</a:t>
            </a:r>
          </a:p>
        </p:txBody>
      </p:sp>
      <p:pic>
        <p:nvPicPr>
          <p:cNvPr id="8" name="Graphic 7" descr="Family with two children outline">
            <a:extLst>
              <a:ext uri="{FF2B5EF4-FFF2-40B4-BE49-F238E27FC236}">
                <a16:creationId xmlns:a16="http://schemas.microsoft.com/office/drawing/2014/main" id="{C7B6E95A-E783-9781-044A-E861BE3B8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4259" y="2605053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C370CB-AEEF-543F-5DF2-06AEEB0D63AE}"/>
              </a:ext>
            </a:extLst>
          </p:cNvPr>
          <p:cNvSpPr txBox="1"/>
          <p:nvPr/>
        </p:nvSpPr>
        <p:spPr>
          <a:xfrm>
            <a:off x="6665956" y="3429000"/>
            <a:ext cx="1571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/>
              <a:t>A </a:t>
            </a:r>
            <a:r>
              <a:rPr lang="en-GB" sz="1400" b="1" dirty="0"/>
              <a:t>family history </a:t>
            </a:r>
            <a:br>
              <a:rPr lang="en-GB" sz="1400" b="1" dirty="0"/>
            </a:br>
            <a:r>
              <a:rPr lang="en-GB" sz="1400" dirty="0"/>
              <a:t>of BD</a:t>
            </a:r>
          </a:p>
        </p:txBody>
      </p:sp>
      <p:pic>
        <p:nvPicPr>
          <p:cNvPr id="11" name="Graphic 10" descr="School boy outline">
            <a:extLst>
              <a:ext uri="{FF2B5EF4-FFF2-40B4-BE49-F238E27FC236}">
                <a16:creationId xmlns:a16="http://schemas.microsoft.com/office/drawing/2014/main" id="{65AAA5CF-AFFC-2604-FF46-2B04D28CCF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7490" y="3952220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3F5C95-B111-AD6B-61D1-464B7BFA3CF9}"/>
              </a:ext>
            </a:extLst>
          </p:cNvPr>
          <p:cNvSpPr txBox="1"/>
          <p:nvPr/>
        </p:nvSpPr>
        <p:spPr>
          <a:xfrm>
            <a:off x="9090736" y="4754237"/>
            <a:ext cx="1487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/>
              <a:t>Onset </a:t>
            </a:r>
            <a:r>
              <a:rPr lang="en-GB" sz="1400" dirty="0"/>
              <a:t>of illness </a:t>
            </a:r>
            <a:br>
              <a:rPr lang="en-GB" sz="1400" b="1" dirty="0"/>
            </a:br>
            <a:r>
              <a:rPr lang="en-GB" sz="1400" dirty="0"/>
              <a:t>by</a:t>
            </a:r>
            <a:r>
              <a:rPr lang="en-GB" sz="1400" b="1" dirty="0"/>
              <a:t> early 20s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791E75-29C8-FCBD-FDBC-B8A2D2BC18BF}"/>
              </a:ext>
            </a:extLst>
          </p:cNvPr>
          <p:cNvGrpSpPr/>
          <p:nvPr/>
        </p:nvGrpSpPr>
        <p:grpSpPr>
          <a:xfrm>
            <a:off x="8764520" y="2800644"/>
            <a:ext cx="612806" cy="523219"/>
            <a:chOff x="8442960" y="-476251"/>
            <a:chExt cx="421640" cy="360000"/>
          </a:xfrm>
          <a:solidFill>
            <a:schemeClr val="accent3">
              <a:lumMod val="50000"/>
            </a:schemeClr>
          </a:solidFill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3A95669-20A2-E09E-9B16-95DF4DC4F703}"/>
                </a:ext>
              </a:extLst>
            </p:cNvPr>
            <p:cNvCxnSpPr>
              <a:cxnSpLocks/>
            </p:cNvCxnSpPr>
            <p:nvPr/>
          </p:nvCxnSpPr>
          <p:spPr>
            <a:xfrm>
              <a:off x="8496300" y="-476251"/>
              <a:ext cx="0" cy="360000"/>
            </a:xfrm>
            <a:prstGeom prst="line">
              <a:avLst/>
            </a:prstGeom>
            <a:grp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A776C5D-0260-3AE5-C57D-6B19A4DC0726}"/>
                </a:ext>
              </a:extLst>
            </p:cNvPr>
            <p:cNvCxnSpPr>
              <a:cxnSpLocks/>
            </p:cNvCxnSpPr>
            <p:nvPr/>
          </p:nvCxnSpPr>
          <p:spPr>
            <a:xfrm>
              <a:off x="8591127" y="-476251"/>
              <a:ext cx="0" cy="360000"/>
            </a:xfrm>
            <a:prstGeom prst="line">
              <a:avLst/>
            </a:prstGeom>
            <a:grp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FFD3877-B1A1-ECD7-5E11-38A6429CFF6D}"/>
                </a:ext>
              </a:extLst>
            </p:cNvPr>
            <p:cNvCxnSpPr>
              <a:cxnSpLocks/>
            </p:cNvCxnSpPr>
            <p:nvPr/>
          </p:nvCxnSpPr>
          <p:spPr>
            <a:xfrm>
              <a:off x="8780780" y="-476251"/>
              <a:ext cx="0" cy="360000"/>
            </a:xfrm>
            <a:prstGeom prst="line">
              <a:avLst/>
            </a:prstGeom>
            <a:grp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69B65FE-3E7B-0188-2990-0CCBE3D5E670}"/>
                </a:ext>
              </a:extLst>
            </p:cNvPr>
            <p:cNvCxnSpPr>
              <a:cxnSpLocks/>
            </p:cNvCxnSpPr>
            <p:nvPr/>
          </p:nvCxnSpPr>
          <p:spPr>
            <a:xfrm>
              <a:off x="8685954" y="-476251"/>
              <a:ext cx="0" cy="360000"/>
            </a:xfrm>
            <a:prstGeom prst="line">
              <a:avLst/>
            </a:prstGeom>
            <a:grp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FFEE669-D1E8-3196-FF2F-80C562940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2960" y="-426720"/>
              <a:ext cx="421640" cy="264160"/>
            </a:xfrm>
            <a:prstGeom prst="line">
              <a:avLst/>
            </a:prstGeom>
            <a:grp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4C50204-36FD-93F7-7A05-5CE76ADD458B}"/>
              </a:ext>
            </a:extLst>
          </p:cNvPr>
          <p:cNvSpPr txBox="1"/>
          <p:nvPr/>
        </p:nvSpPr>
        <p:spPr>
          <a:xfrm>
            <a:off x="8357427" y="3429000"/>
            <a:ext cx="1426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/>
              <a:t>Numerous</a:t>
            </a:r>
            <a:r>
              <a:rPr lang="en-GB" sz="1400" b="1"/>
              <a:t> past</a:t>
            </a:r>
            <a:br>
              <a:rPr lang="en-GB" sz="1400" b="1"/>
            </a:br>
            <a:r>
              <a:rPr lang="en-GB" sz="1400" b="1"/>
              <a:t>episodes</a:t>
            </a:r>
          </a:p>
        </p:txBody>
      </p:sp>
      <p:pic>
        <p:nvPicPr>
          <p:cNvPr id="27" name="Graphic 26" descr="Brain outline">
            <a:extLst>
              <a:ext uri="{FF2B5EF4-FFF2-40B4-BE49-F238E27FC236}">
                <a16:creationId xmlns:a16="http://schemas.microsoft.com/office/drawing/2014/main" id="{22FCEEBF-8309-FA94-BD28-B679C95A2F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00875" y="3952220"/>
            <a:ext cx="914400" cy="9144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240BB90-32FA-CF0A-AF3B-08328559D9FB}"/>
              </a:ext>
            </a:extLst>
          </p:cNvPr>
          <p:cNvSpPr txBox="1"/>
          <p:nvPr/>
        </p:nvSpPr>
        <p:spPr>
          <a:xfrm>
            <a:off x="7325957" y="4754237"/>
            <a:ext cx="16642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/>
              <a:t>Presence of </a:t>
            </a:r>
            <a:br>
              <a:rPr lang="en-GB" sz="1400" b="1" dirty="0"/>
            </a:br>
            <a:r>
              <a:rPr lang="en-GB" sz="1400" b="1" dirty="0"/>
              <a:t>psychotic </a:t>
            </a:r>
            <a:r>
              <a:rPr lang="en-GB" sz="1400" dirty="0"/>
              <a:t>and/or </a:t>
            </a:r>
            <a:br>
              <a:rPr lang="en-GB" sz="1400" b="1" dirty="0"/>
            </a:br>
            <a:r>
              <a:rPr lang="en-GB" sz="1400" b="1" dirty="0"/>
              <a:t>manic symptoms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89C888-D5EF-3E2D-4714-3057C9B83078}"/>
              </a:ext>
            </a:extLst>
          </p:cNvPr>
          <p:cNvSpPr txBox="1"/>
          <p:nvPr/>
        </p:nvSpPr>
        <p:spPr>
          <a:xfrm>
            <a:off x="9898720" y="3429000"/>
            <a:ext cx="13894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Fast onset </a:t>
            </a:r>
            <a:r>
              <a:rPr lang="en-GB" sz="1400" dirty="0"/>
              <a:t>of</a:t>
            </a:r>
            <a:br>
              <a:rPr lang="en-GB" sz="1400" dirty="0"/>
            </a:br>
            <a:r>
              <a:rPr lang="en-GB" sz="1400" dirty="0"/>
              <a:t>depressive episode </a:t>
            </a:r>
          </a:p>
        </p:txBody>
      </p:sp>
      <p:pic>
        <p:nvPicPr>
          <p:cNvPr id="13" name="Graphic 12" descr="Stopwatch 75% outline">
            <a:extLst>
              <a:ext uri="{FF2B5EF4-FFF2-40B4-BE49-F238E27FC236}">
                <a16:creationId xmlns:a16="http://schemas.microsoft.com/office/drawing/2014/main" id="{7A4681C2-42E5-7D43-73D9-BC1033456A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31312" y="260505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632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560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Challenges differentiating bipolar and major depression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38</cp:revision>
  <dcterms:created xsi:type="dcterms:W3CDTF">2022-06-30T09:48:17Z</dcterms:created>
  <dcterms:modified xsi:type="dcterms:W3CDTF">2024-05-27T12:30:35Z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