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52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717171"/>
    <a:srgbClr val="99B3A8"/>
    <a:srgbClr val="D6E1DC"/>
    <a:srgbClr val="F0F0F0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174" autoAdjust="0"/>
  </p:normalViewPr>
  <p:slideViewPr>
    <p:cSldViewPr snapToGrid="0">
      <p:cViewPr varScale="1">
        <p:scale>
          <a:sx n="83" d="100"/>
          <a:sy n="83" d="100"/>
        </p:scale>
        <p:origin x="94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200" d="100"/>
          <a:sy n="200" d="100"/>
        </p:scale>
        <p:origin x="2382" y="-29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27-05-2024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Developed as an alternative to previous screening tools, the Rapid Mood Screener is a quick and reliable screening tool that can be used in primary care to diagnose bipolar I disorder.</a:t>
            </a:r>
            <a:r>
              <a:rPr lang="en-GB" baseline="30000" dirty="0"/>
              <a:t>1,2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McIntyre RS, Patel MD, </a:t>
            </a:r>
            <a:r>
              <a:rPr lang="en-GB" dirty="0" err="1"/>
              <a:t>Masand</a:t>
            </a:r>
            <a:r>
              <a:rPr lang="en-GB" dirty="0"/>
              <a:t> PS, et al. The Rapid Mood Screener (RMS): a novel and pragmatic screener for bipolar I disorder. Curr Med Res </a:t>
            </a:r>
            <a:r>
              <a:rPr lang="en-GB" dirty="0" err="1"/>
              <a:t>Opin</a:t>
            </a:r>
            <a:r>
              <a:rPr lang="en-GB" dirty="0"/>
              <a:t> 2021; 37 (1): 135–144.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Thase</a:t>
            </a:r>
            <a:r>
              <a:rPr lang="en-GB" dirty="0"/>
              <a:t> ME, Stahl SM, McIntyre RS, et al. Screening for Bipolar I Disorder and the Rapid Mood Screener: results of a Nationwide Health Care Provider Survey. Prim Care Companion CNS </a:t>
            </a:r>
            <a:r>
              <a:rPr lang="en-GB" dirty="0" err="1"/>
              <a:t>Disord</a:t>
            </a:r>
            <a:r>
              <a:rPr lang="en-GB" dirty="0"/>
              <a:t> 2023; 25 (2): 22m03322.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9596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0376DF5-8DF6-7E07-55B1-5D12E08226E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 – History, definitions, diagnosis, epidemiology, and burden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3F74E71-4B7A-EB2F-B9DB-FD48A504C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Rapid Mood Screener (RMS)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E0027B3-F4C2-82AA-669A-1FCFCE96EC2C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The RMS was designed to be an efficient and accurate screening tool to help clinicians identify patients with BD-I in primary care settings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The RMS consists of 6 questions, which are answered yes or no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When a cut-off of 4 or more ‘yes’ answers is used, the RMS has good psychometric properties:</a:t>
            </a:r>
            <a:r>
              <a:rPr lang="en-GB" baseline="30000" dirty="0"/>
              <a:t>1</a:t>
            </a:r>
            <a:endParaRPr lang="en-GB" dirty="0"/>
          </a:p>
          <a:p>
            <a:pPr lvl="1"/>
            <a:r>
              <a:rPr lang="en-GB" sz="1600" dirty="0"/>
              <a:t>Sensitivity: 88%</a:t>
            </a:r>
          </a:p>
          <a:p>
            <a:pPr lvl="1"/>
            <a:r>
              <a:rPr lang="en-GB" sz="1600" dirty="0"/>
              <a:t>Specificity: 80%</a:t>
            </a:r>
          </a:p>
          <a:p>
            <a:r>
              <a:rPr lang="en-GB" dirty="0"/>
              <a:t>When healthcare professionals were surveyed about the new RMS and how it compared with previous tools, many preferred the RMS over the MDQ, and 84% said the RMS would have a positive impact on their medical practice</a:t>
            </a:r>
            <a:r>
              <a:rPr lang="en-GB" baseline="30000" dirty="0"/>
              <a:t>2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71927A4-F35F-C4B4-008C-7F214F0D764A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400" dirty="0"/>
              <a:t>Have there been at least 6 different periods of time (of at least 2 weeks) when you felt deeply depressed?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400" dirty="0"/>
              <a:t>Did you have problems with depression before the age of 18?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400" dirty="0"/>
              <a:t>Have you ever had to stop or change your antidepressant because it made you highly irritable or hyper? 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400" dirty="0"/>
              <a:t>Have you ever had a period of at least 1 week during which you were more talkative than normal with thoughts racing in your head?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400" dirty="0"/>
              <a:t>Have you ever had a period of at least 1 week during which you felt any of the following: unusually happy; unusually outgoing; or unusually energetic?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400" dirty="0"/>
              <a:t>Have you ever had a period of at least 1 week during which you needed much less sleep than usual?</a:t>
            </a:r>
            <a:endParaRPr lang="en-GB" sz="14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5CBDA22-B502-6774-DB65-0A88E56FC8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disorder; RMS=Rapid Mood Screener; MDQ=Mood Disorder Questionnaire </a:t>
            </a:r>
            <a:br>
              <a:rPr lang="en-GB" dirty="0"/>
            </a:br>
            <a:endParaRPr lang="en-GB" dirty="0"/>
          </a:p>
          <a:p>
            <a:r>
              <a:rPr lang="en-GB" dirty="0"/>
              <a:t>1. McIntyre et al. Curr Med Res </a:t>
            </a:r>
            <a:r>
              <a:rPr lang="en-GB" dirty="0" err="1"/>
              <a:t>Opin</a:t>
            </a:r>
            <a:r>
              <a:rPr lang="en-GB" dirty="0"/>
              <a:t> 2021;37(1):135–144; 2. </a:t>
            </a:r>
            <a:r>
              <a:rPr lang="en-GB" dirty="0" err="1"/>
              <a:t>Thase</a:t>
            </a:r>
            <a:r>
              <a:rPr lang="en-GB" dirty="0"/>
              <a:t> et al. Prim Care Companion CNS </a:t>
            </a:r>
            <a:r>
              <a:rPr lang="en-GB" dirty="0" err="1"/>
              <a:t>Disord</a:t>
            </a:r>
            <a:r>
              <a:rPr lang="en-GB" dirty="0"/>
              <a:t> 2023;25(2):22m03322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9969ED-0910-A43B-9742-D812229C8BA8}"/>
              </a:ext>
            </a:extLst>
          </p:cNvPr>
          <p:cNvSpPr txBox="1"/>
          <p:nvPr/>
        </p:nvSpPr>
        <p:spPr>
          <a:xfrm>
            <a:off x="7813678" y="1285578"/>
            <a:ext cx="2254248" cy="307777"/>
          </a:xfrm>
          <a:prstGeom prst="rect">
            <a:avLst/>
          </a:prstGeom>
          <a:solidFill>
            <a:schemeClr val="bg1"/>
          </a:solidFill>
          <a:ln w="19050">
            <a:solidFill>
              <a:srgbClr val="D9D1C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Items of the RMS</a:t>
            </a:r>
            <a:r>
              <a:rPr lang="en-US" sz="1400" b="1" baseline="30000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en-GB" sz="1400" b="1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85751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28627d7c-4416-4bc1-86cf-ca6c3a42a8f2"/>
    <ds:schemaRef ds:uri="08562aa6-c0ad-4fb9-8a82-15409d3a28b4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428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Rapid Mood Screener (RMS)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43</cp:revision>
  <dcterms:created xsi:type="dcterms:W3CDTF">2022-06-30T09:48:17Z</dcterms:created>
  <dcterms:modified xsi:type="dcterms:W3CDTF">2024-05-27T12:32:08Z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