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800" y="4400549"/>
            <a:ext cx="5504400" cy="4048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Diagnostic criteria that only focus on psychopathological findings and illness history will limit the possibility of more reliable and valid diagnoses.</a:t>
            </a:r>
            <a:r>
              <a:rPr lang="en-GB" sz="1200" baseline="30000" dirty="0"/>
              <a:t>2</a:t>
            </a:r>
            <a:r>
              <a:rPr lang="en-GB" dirty="0"/>
              <a:t> Dimensional approaches propose the reclassification of psychiatric disorders, such as bipolar disorder and unipolar depression, along an affective-disorder continuum.</a:t>
            </a:r>
            <a:r>
              <a:rPr lang="en-GB" baseline="30000" dirty="0"/>
              <a:t>1</a:t>
            </a:r>
            <a:r>
              <a:rPr lang="en-GB" dirty="0"/>
              <a:t> The Mood Spectrum Self-Report (MOODS-SR) is a self-report rating scale assessing the lifetime spectra of affective symptoms, and has been shown to identify hypomanic or manic symptoms in patients diagnosed with unipolar depression.</a:t>
            </a:r>
            <a:r>
              <a:rPr lang="en-GB" baseline="30000" dirty="0"/>
              <a:t>1,3</a:t>
            </a:r>
            <a:r>
              <a:rPr lang="en-GB" dirty="0"/>
              <a:t> Similarly, recommendations from the Research Domain Criteria of the US National Institute of Mental Health suggest the reclassification of psychiatric illnesses based on ‘informational processing domains’, rather than phenomenological observation.</a:t>
            </a:r>
            <a:r>
              <a:rPr lang="en-GB" baseline="30000" dirty="0"/>
              <a:t>1</a:t>
            </a:r>
            <a:r>
              <a:rPr lang="en-GB" dirty="0"/>
              <a:t> This approach would benefit from advancements in neuroimaging and the development of biomarkers for bipolar disorder.</a:t>
            </a:r>
            <a:r>
              <a:rPr lang="en-GB" baseline="30000" dirty="0"/>
              <a:t>1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Phillips ML, Kupfer DJ. Bipolar disorder diagnosis: challenges and future directions. Lancet 2013; 381 (9878): 1663–1671.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Severus E, Bauer M. Diagnosing bipolar disorders: ICD-11 and beyond. Int J Bipolar </a:t>
            </a:r>
            <a:r>
              <a:rPr lang="en-GB" dirty="0" err="1"/>
              <a:t>Disord</a:t>
            </a:r>
            <a:r>
              <a:rPr lang="en-GB" dirty="0"/>
              <a:t> 2020; 8 (1): 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Cassano</a:t>
            </a:r>
            <a:r>
              <a:rPr lang="en-GB" dirty="0"/>
              <a:t> GB, </a:t>
            </a:r>
            <a:r>
              <a:rPr lang="en-GB" dirty="0" err="1"/>
              <a:t>Rucci</a:t>
            </a:r>
            <a:r>
              <a:rPr lang="en-GB" dirty="0"/>
              <a:t> P, Frank E, et al. The mood spectrum in unipolar and bipolar disorder: arguments for a unitary approach. Am J Psychiatry. 2004; 161: 1264–1269.</a:t>
            </a:r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46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future of bipolar disorder diagnosis and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EBA98-1A90-B62D-A777-E16BDD04EE1D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651511" cy="4415215"/>
          </a:xfrm>
        </p:spPr>
        <p:txBody>
          <a:bodyPr/>
          <a:lstStyle/>
          <a:p>
            <a:r>
              <a:rPr lang="en-GB" dirty="0"/>
              <a:t>Unipolar depression is a common misdiagnosis of patients with BD, so </a:t>
            </a:r>
            <a:r>
              <a:rPr lang="en-GB" b="1" dirty="0"/>
              <a:t>careful assessment </a:t>
            </a:r>
            <a:r>
              <a:rPr lang="en-GB" dirty="0"/>
              <a:t>of previous mania or hypomania in patients with depression should be done to assess the possibility of BD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="1" dirty="0"/>
              <a:t>Standardizing the ICD-11 and DSM-5-TR </a:t>
            </a:r>
            <a:r>
              <a:rPr lang="en-GB" dirty="0"/>
              <a:t>criteria may allow for clearer diagnosis of BD</a:t>
            </a:r>
            <a:r>
              <a:rPr lang="en-GB" baseline="30000" dirty="0"/>
              <a:t>1</a:t>
            </a:r>
          </a:p>
          <a:p>
            <a:pPr lvl="1"/>
            <a:r>
              <a:rPr lang="en-GB" dirty="0"/>
              <a:t>Dimensional approaches have been suggested, which may redefine bipolarity in terms of different underlying pathophysiological processes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="1" dirty="0"/>
              <a:t>Additional clinical rating scales </a:t>
            </a:r>
            <a:r>
              <a:rPr lang="en-GB" dirty="0"/>
              <a:t>may help better detection of subthreshold BD</a:t>
            </a:r>
            <a:r>
              <a:rPr lang="en-GB" baseline="30000" dirty="0"/>
              <a:t>1</a:t>
            </a:r>
          </a:p>
          <a:p>
            <a:r>
              <a:rPr lang="en-GB" dirty="0"/>
              <a:t>Ambulatory </a:t>
            </a:r>
            <a:r>
              <a:rPr lang="en-GB" b="1" dirty="0"/>
              <a:t>monitoring</a:t>
            </a:r>
            <a:r>
              <a:rPr lang="en-GB" dirty="0"/>
              <a:t> and </a:t>
            </a:r>
            <a:r>
              <a:rPr lang="en-GB" b="1" dirty="0"/>
              <a:t>digital phenotyping</a:t>
            </a:r>
            <a:r>
              <a:rPr lang="en-GB" dirty="0"/>
              <a:t>, with the possibility of measuring behavioural parameters in real-time, are becoming increasingly important</a:t>
            </a:r>
            <a:r>
              <a:rPr lang="en-GB" baseline="30000" dirty="0"/>
              <a:t>2</a:t>
            </a:r>
            <a:endParaRPr lang="en-GB" dirty="0"/>
          </a:p>
          <a:p>
            <a:pPr lvl="1"/>
            <a:r>
              <a:rPr lang="en-GB" dirty="0"/>
              <a:t>This is particularly useful, due to the episode-dependent changes in motor activity and energy that occur in BD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b="1" dirty="0"/>
              <a:t>Brain biomarkers </a:t>
            </a:r>
            <a:r>
              <a:rPr lang="en-GB" dirty="0"/>
              <a:t>may be identified using neuroimaging, to inform diagnosis of BD and provide biological targets for personalized treatment</a:t>
            </a:r>
            <a:r>
              <a:rPr lang="en-GB" baseline="30000" dirty="0"/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BD=bipolar disorder; DSM-5-TR=</a:t>
            </a:r>
            <a:r>
              <a:rPr lang="en-US" dirty="0"/>
              <a:t>Diagnostic and Statistical Manual of Mental Disorders, fifth edition, text revision; ICD-11=International Classification of Diseases, 11</a:t>
            </a:r>
            <a:r>
              <a:rPr lang="en-US" baseline="30000" dirty="0"/>
              <a:t>th</a:t>
            </a:r>
            <a:r>
              <a:rPr lang="en-US" dirty="0"/>
              <a:t> edition</a:t>
            </a:r>
            <a:br>
              <a:rPr lang="en-US" dirty="0"/>
            </a:br>
            <a:br>
              <a:rPr lang="en-GB" dirty="0"/>
            </a:br>
            <a:r>
              <a:rPr lang="en-GB" dirty="0"/>
              <a:t>1. Phillips &amp; Kupfer. </a:t>
            </a:r>
            <a:r>
              <a:rPr lang="fr-FR" dirty="0"/>
              <a:t>Lancet 2013;381(9878):1663–1671; </a:t>
            </a:r>
            <a:r>
              <a:rPr lang="en-US" dirty="0"/>
              <a:t>2. </a:t>
            </a:r>
            <a:r>
              <a:rPr lang="en-GB" dirty="0"/>
              <a:t>Severus et al. Int J Bipolar </a:t>
            </a:r>
            <a:r>
              <a:rPr lang="en-GB" dirty="0" err="1"/>
              <a:t>Disord</a:t>
            </a:r>
            <a:r>
              <a:rPr lang="en-GB" dirty="0"/>
              <a:t> 2020;8(1):4</a:t>
            </a:r>
          </a:p>
        </p:txBody>
      </p:sp>
    </p:spTree>
    <p:extLst>
      <p:ext uri="{BB962C8B-B14F-4D97-AF65-F5344CB8AC3E}">
        <p14:creationId xmlns:p14="http://schemas.microsoft.com/office/powerpoint/2010/main" val="35077922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436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The future of bipolar disorder diagnosis and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47</cp:revision>
  <dcterms:created xsi:type="dcterms:W3CDTF">2022-06-30T09:48:17Z</dcterms:created>
  <dcterms:modified xsi:type="dcterms:W3CDTF">2024-05-27T12:33:20Z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