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998"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717171"/>
    <a:srgbClr val="99B3A8"/>
    <a:srgbClr val="D6E1DC"/>
    <a:srgbClr val="F0F0F0"/>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174" autoAdjust="0"/>
  </p:normalViewPr>
  <p:slideViewPr>
    <p:cSldViewPr snapToGrid="0">
      <p:cViewPr varScale="1">
        <p:scale>
          <a:sx n="83" d="100"/>
          <a:sy n="83" d="100"/>
        </p:scale>
        <p:origin x="948" y="90"/>
      </p:cViewPr>
      <p:guideLst>
        <p:guide orient="horz" pos="2160"/>
        <p:guide pos="3840"/>
      </p:guideLst>
    </p:cSldViewPr>
  </p:slideViewPr>
  <p:notesTextViewPr>
    <p:cViewPr>
      <p:scale>
        <a:sx n="1" d="1"/>
        <a:sy n="1" d="1"/>
      </p:scale>
      <p:origin x="0" y="0"/>
    </p:cViewPr>
  </p:notesTextViewPr>
  <p:notesViewPr>
    <p:cSldViewPr snapToGrid="0">
      <p:cViewPr>
        <p:scale>
          <a:sx n="200" d="100"/>
          <a:sy n="200" d="100"/>
        </p:scale>
        <p:origin x="2382" y="-298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B6E7B-8C32-4825-8DA0-080E630493A9}" type="datetimeFigureOut">
              <a:rPr lang="da-DK" smtClean="0"/>
              <a:t>27-05-2024</a:t>
            </a:fld>
            <a:endParaRPr lang="da-DK"/>
          </a:p>
        </p:txBody>
      </p:sp>
      <p:sp>
        <p:nvSpPr>
          <p:cNvPr id="4" name="Slide Image Placeholder 3"/>
          <p:cNvSpPr>
            <a:spLocks noGrp="1" noRot="1" noChangeAspect="1"/>
          </p:cNvSpPr>
          <p:nvPr>
            <p:ph type="sldImg" idx="2"/>
          </p:nvPr>
        </p:nvSpPr>
        <p:spPr>
          <a:xfrm>
            <a:off x="640800" y="1038225"/>
            <a:ext cx="5576400" cy="313672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6800" y="4400550"/>
            <a:ext cx="5504400" cy="36612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References:</a:t>
            </a:r>
          </a:p>
          <a:p>
            <a:pPr marL="228600" indent="-228600">
              <a:buFont typeface="Arial" panose="020B0604020202020204" pitchFamily="34" charset="0"/>
              <a:buAutoNum type="arabicPeriod"/>
            </a:pPr>
            <a:r>
              <a:rPr lang="en-GB" dirty="0"/>
              <a:t>Oxford Concise Medical Dictionary. Oxford University Press, Oxford, UK. 2020.</a:t>
            </a:r>
          </a:p>
          <a:p>
            <a:pPr marL="228600" indent="-228600">
              <a:buFont typeface="Arial" panose="020B0604020202020204" pitchFamily="34" charset="0"/>
              <a:buAutoNum type="arabicPeriod"/>
            </a:pPr>
            <a:r>
              <a:rPr lang="en-GB" dirty="0"/>
              <a:t>Rodríguez MR, Nuevo R, </a:t>
            </a:r>
            <a:r>
              <a:rPr lang="en-GB" dirty="0" err="1"/>
              <a:t>Chatterji</a:t>
            </a:r>
            <a:r>
              <a:rPr lang="en-GB" dirty="0"/>
              <a:t> S, </a:t>
            </a:r>
            <a:r>
              <a:rPr lang="en-GB" dirty="0" err="1"/>
              <a:t>Ayuso-Mateos</a:t>
            </a:r>
            <a:r>
              <a:rPr lang="en-GB" dirty="0"/>
              <a:t> JL. Definitions and factors associated with subthreshold depressive conditions: a systematic review. BMC Psychiatry 2012; 12: 181.</a:t>
            </a:r>
          </a:p>
          <a:p>
            <a:pPr marL="228600" indent="-228600">
              <a:buFont typeface="Arial" panose="020B0604020202020204" pitchFamily="34" charset="0"/>
              <a:buAutoNum type="arabicPeriod"/>
            </a:pPr>
            <a:r>
              <a:rPr lang="en-GB" dirty="0"/>
              <a:t>Merriam-Webster Medical Dictionary. Available at: https://www.merriam-webster.com/medical. Accessed 13 March 2024. </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1471653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63D15D-043A-C42F-1E44-7F7CD1DA8E69}"/>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FBC41BAC-63A6-1B95-4E76-92052FBB7770}"/>
              </a:ext>
            </a:extLst>
          </p:cNvPr>
          <p:cNvSpPr>
            <a:spLocks noGrp="1"/>
          </p:cNvSpPr>
          <p:nvPr>
            <p:ph type="title"/>
          </p:nvPr>
        </p:nvSpPr>
        <p:spPr/>
        <p:txBody>
          <a:bodyPr/>
          <a:lstStyle/>
          <a:p>
            <a:r>
              <a:rPr lang="en-GB"/>
              <a:t>Definitions</a:t>
            </a:r>
          </a:p>
        </p:txBody>
      </p:sp>
      <p:sp>
        <p:nvSpPr>
          <p:cNvPr id="4" name="Content Placeholder 3">
            <a:extLst>
              <a:ext uri="{FF2B5EF4-FFF2-40B4-BE49-F238E27FC236}">
                <a16:creationId xmlns:a16="http://schemas.microsoft.com/office/drawing/2014/main" id="{90FBD91D-D76E-9224-17E0-45AE53CF5738}"/>
              </a:ext>
            </a:extLst>
          </p:cNvPr>
          <p:cNvSpPr>
            <a:spLocks noGrp="1"/>
          </p:cNvSpPr>
          <p:nvPr>
            <p:ph idx="19"/>
          </p:nvPr>
        </p:nvSpPr>
        <p:spPr>
          <a:xfrm>
            <a:off x="539751" y="1416785"/>
            <a:ext cx="9834336" cy="4415215"/>
          </a:xfrm>
        </p:spPr>
        <p:txBody>
          <a:bodyPr/>
          <a:lstStyle/>
          <a:p>
            <a:r>
              <a:rPr lang="en-GB" sz="1400" b="1" dirty="0"/>
              <a:t>Cyclothymia: </a:t>
            </a:r>
            <a:r>
              <a:rPr lang="en-GB" sz="1400" dirty="0"/>
              <a:t>the occurrence of marked swings of mood from cheerfulness to misery; these fluctuations are not as great as those of bipolar affective disorder</a:t>
            </a:r>
            <a:r>
              <a:rPr lang="en-GB" sz="1400" baseline="30000" dirty="0"/>
              <a:t>1</a:t>
            </a:r>
            <a:endParaRPr lang="en-GB" sz="1400" dirty="0"/>
          </a:p>
          <a:p>
            <a:r>
              <a:rPr lang="en-US" sz="1400" b="1" dirty="0"/>
              <a:t>Depression: </a:t>
            </a:r>
            <a:r>
              <a:rPr lang="en-US" sz="1400" dirty="0"/>
              <a:t>a mental state characterized by excessive sadness</a:t>
            </a:r>
            <a:r>
              <a:rPr lang="en-US" sz="1400" baseline="30000" dirty="0"/>
              <a:t>1</a:t>
            </a:r>
            <a:r>
              <a:rPr lang="en-US" sz="1400" dirty="0"/>
              <a:t> </a:t>
            </a:r>
          </a:p>
          <a:p>
            <a:pPr lvl="1"/>
            <a:r>
              <a:rPr lang="en-GB" sz="1200" b="1" dirty="0"/>
              <a:t>Subthreshold depression: </a:t>
            </a:r>
            <a:r>
              <a:rPr lang="en-US" sz="1200" dirty="0"/>
              <a:t>often defined as a depressed mood or loss of interest but number of symptoms is below five, or symptoms do not cause significant impairment</a:t>
            </a:r>
            <a:r>
              <a:rPr lang="en-US" sz="1200" baseline="30000" dirty="0"/>
              <a:t>2</a:t>
            </a:r>
            <a:endParaRPr lang="en-GB" sz="1200" dirty="0"/>
          </a:p>
          <a:p>
            <a:pPr lvl="1"/>
            <a:r>
              <a:rPr lang="en-GB" sz="1200" b="1" dirty="0"/>
              <a:t>Major depression: </a:t>
            </a:r>
            <a:r>
              <a:rPr lang="en-US" sz="1200" dirty="0"/>
              <a:t>a serious mood disorder involving one or more episodes of intense psychological depression or loss of interest or pleasure that lasts two or more weeks and is accompanied by irritability, fatigue, poor concentration, sleep disturbances, weight gain or loss, feelings of worthlessness or guilt, and sometimes suicidal tendencies</a:t>
            </a:r>
            <a:r>
              <a:rPr lang="en-GB" sz="1200" baseline="30000" dirty="0"/>
              <a:t>3</a:t>
            </a:r>
            <a:endParaRPr lang="en-GB" sz="1200" dirty="0"/>
          </a:p>
          <a:p>
            <a:r>
              <a:rPr lang="en-GB" sz="1400" b="1" dirty="0"/>
              <a:t>Dysthymia: </a:t>
            </a:r>
            <a:r>
              <a:rPr lang="en-GB" sz="1400" dirty="0"/>
              <a:t>a permanent state of mildly lowered mood.</a:t>
            </a:r>
            <a:r>
              <a:rPr lang="en-GB" sz="1400" baseline="30000" dirty="0"/>
              <a:t>1</a:t>
            </a:r>
            <a:r>
              <a:rPr lang="en-GB" sz="1400" dirty="0"/>
              <a:t> This never reaches the severity of clinical depression, but it can impair the person’s quality of life</a:t>
            </a:r>
            <a:r>
              <a:rPr lang="en-GB" sz="1400" baseline="30000" dirty="0"/>
              <a:t>1</a:t>
            </a:r>
            <a:r>
              <a:rPr lang="en-GB" sz="1400" dirty="0"/>
              <a:t> </a:t>
            </a:r>
          </a:p>
          <a:p>
            <a:r>
              <a:rPr lang="en-GB" sz="1400" b="1" dirty="0"/>
              <a:t>Euthymia: </a:t>
            </a:r>
            <a:r>
              <a:rPr lang="en-GB" sz="1400" dirty="0"/>
              <a:t>a stable mental state or mood in those affected with bipolar disorder that is neither manic nor depressive</a:t>
            </a:r>
            <a:r>
              <a:rPr lang="en-GB" sz="1400" baseline="30000" dirty="0"/>
              <a:t>3</a:t>
            </a:r>
            <a:endParaRPr lang="en-GB" sz="1400" dirty="0"/>
          </a:p>
          <a:p>
            <a:r>
              <a:rPr lang="en-GB" sz="1400" b="1" dirty="0"/>
              <a:t>Hypomania: </a:t>
            </a:r>
            <a:r>
              <a:rPr lang="en-GB" sz="1400" dirty="0"/>
              <a:t>a mild degree of mania</a:t>
            </a:r>
            <a:r>
              <a:rPr lang="en-GB" sz="1400" baseline="30000" dirty="0"/>
              <a:t>1</a:t>
            </a:r>
            <a:endParaRPr lang="en-GB" sz="1400" b="1" dirty="0"/>
          </a:p>
          <a:p>
            <a:r>
              <a:rPr lang="en-GB" sz="1400" b="1" dirty="0"/>
              <a:t>Mania: </a:t>
            </a:r>
            <a:r>
              <a:rPr lang="en-GB" sz="1400" dirty="0"/>
              <a:t>a state of mind characterized by excessive cheerfulness and increased activity; the mood is euphoric and can change rapidly to irritability</a:t>
            </a:r>
            <a:r>
              <a:rPr lang="en-GB" sz="1400" baseline="30000" dirty="0"/>
              <a:t>1</a:t>
            </a:r>
            <a:r>
              <a:rPr lang="en-GB" sz="1400" dirty="0"/>
              <a:t> </a:t>
            </a:r>
          </a:p>
          <a:p>
            <a:r>
              <a:rPr lang="en-US" sz="1400" b="1" dirty="0"/>
              <a:t>Psychosis: </a:t>
            </a:r>
            <a:r>
              <a:rPr lang="en-US" sz="1400" dirty="0"/>
              <a:t>a mental state that features a loss of contact with reality, typified by the presence of hallucinations </a:t>
            </a:r>
            <a:br>
              <a:rPr lang="en-US" sz="1400" dirty="0"/>
            </a:br>
            <a:r>
              <a:rPr lang="en-US" sz="1400" dirty="0"/>
              <a:t>and delusions</a:t>
            </a:r>
            <a:r>
              <a:rPr lang="en-US" sz="1400" baseline="30000" dirty="0"/>
              <a:t>1</a:t>
            </a:r>
            <a:endParaRPr lang="en-US" sz="1400" dirty="0"/>
          </a:p>
          <a:p>
            <a:endParaRPr lang="en-GB" sz="1400" dirty="0"/>
          </a:p>
        </p:txBody>
      </p:sp>
      <p:sp>
        <p:nvSpPr>
          <p:cNvPr id="5" name="Text Placeholder 4">
            <a:extLst>
              <a:ext uri="{FF2B5EF4-FFF2-40B4-BE49-F238E27FC236}">
                <a16:creationId xmlns:a16="http://schemas.microsoft.com/office/drawing/2014/main" id="{CBC500F8-A1EA-0BBE-E2F1-C57491570034}"/>
              </a:ext>
            </a:extLst>
          </p:cNvPr>
          <p:cNvSpPr>
            <a:spLocks noGrp="1"/>
          </p:cNvSpPr>
          <p:nvPr>
            <p:ph type="body" sz="quarter" idx="18"/>
          </p:nvPr>
        </p:nvSpPr>
        <p:spPr/>
        <p:txBody>
          <a:bodyPr/>
          <a:lstStyle/>
          <a:p>
            <a:r>
              <a:rPr lang="en-GB" sz="950" dirty="0"/>
              <a:t>1. Oxford Concise Medical Dictionary. Oxford University Press 2020; 2. Rodríguez et al. BMC Psychiatry 2012;12:181; </a:t>
            </a:r>
            <a:br>
              <a:rPr lang="en-GB" sz="950" dirty="0"/>
            </a:br>
            <a:r>
              <a:rPr lang="en-GB" sz="950" dirty="0"/>
              <a:t>3. Merriam-Webster Medical Dictionary. Available at: https://www.merriam-webster.com/medical. Accessed Mar 2024</a:t>
            </a:r>
          </a:p>
        </p:txBody>
      </p:sp>
    </p:spTree>
    <p:extLst>
      <p:ext uri="{BB962C8B-B14F-4D97-AF65-F5344CB8AC3E}">
        <p14:creationId xmlns:p14="http://schemas.microsoft.com/office/powerpoint/2010/main" val="3086597434"/>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4E3334-BC67-4578-B9B6-FB2C697BED54}">
  <ds:schemaRefs>
    <ds:schemaRef ds:uri="http://schemas.microsoft.com/office/2006/metadata/properties"/>
    <ds:schemaRef ds:uri="http://www.w3.org/XML/1998/namespace"/>
    <ds:schemaRef ds:uri="28627d7c-4416-4bc1-86cf-ca6c3a42a8f2"/>
    <ds:schemaRef ds:uri="08562aa6-c0ad-4fb9-8a82-15409d3a28b4"/>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3.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35</TotalTime>
  <Words>356</Words>
  <Application>Microsoft Office PowerPoint</Application>
  <PresentationFormat>Widescreen</PresentationFormat>
  <Paragraphs>17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Definitions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15</cp:revision>
  <dcterms:created xsi:type="dcterms:W3CDTF">2022-06-30T09:48:17Z</dcterms:created>
  <dcterms:modified xsi:type="dcterms:W3CDTF">2024-05-27T12:22:56Z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