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99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earliest uses of the term ‘spectrum’ in psychiatry was in 1968 for the schizophrenia spectrum.</a:t>
            </a:r>
            <a:r>
              <a:rPr lang="en-GB" baseline="30000" dirty="0"/>
              <a:t>3</a:t>
            </a:r>
            <a:r>
              <a:rPr lang="en-GB" dirty="0"/>
              <a:t> </a:t>
            </a:r>
            <a:r>
              <a:rPr lang="en-US" dirty="0"/>
              <a:t>However, the mood spectrum comprises a range of functional psychoses, including schizophrenia and schizoaffective and affective disorders.</a:t>
            </a:r>
            <a:r>
              <a:rPr lang="en-GB" baseline="30000" dirty="0"/>
              <a:t>3</a:t>
            </a:r>
            <a:r>
              <a:rPr lang="en-GB" dirty="0"/>
              <a:t> Due to its dimensional nature, a spectrum approach towards bipolar disorder has been advocated by some</a:t>
            </a:r>
            <a:r>
              <a:rPr lang="en-US" dirty="0"/>
              <a:t>.</a:t>
            </a:r>
            <a:r>
              <a:rPr lang="en-US" baseline="30000" dirty="0"/>
              <a:t>3</a:t>
            </a:r>
            <a:r>
              <a:rPr lang="en-US" dirty="0"/>
              <a:t> This may offer an alternative to the traditional Kraepelinian distinctions between schizophrenia versus manic–depressive insanity, and unipolar versus bipolar depression.</a:t>
            </a:r>
            <a:r>
              <a:rPr lang="en-GB" baseline="30000" dirty="0"/>
              <a:t>3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 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sz="1200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sz="1200" dirty="0"/>
              <a:t>Vieta E, Berk M, Schulze TG, et al. Bipolar disorders. Nat Rev Dis Primers 2018; 4: 18008.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GB" dirty="0"/>
              <a:t>Angst J. The bipolar spectrum. </a:t>
            </a:r>
            <a:r>
              <a:rPr lang="da-DK" dirty="0"/>
              <a:t>Br J Psychiatry 2007; 190 (3): 189–191.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7881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bipolar spectrum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001B63C-7694-5A5B-26D8-F0B0ACE1B1B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368392" cy="4415215"/>
          </a:xfrm>
        </p:spPr>
        <p:txBody>
          <a:bodyPr/>
          <a:lstStyle/>
          <a:p>
            <a:r>
              <a:rPr lang="en-GB" dirty="0"/>
              <a:t>The periods of altered emotion, energy, thinking and behaviour experienced by patients with BD can be viewed on a spectrum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Traditionally, BD has been classified either on a spectrum of psychoses, or a spectrum of mood disorders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Today the term ‘bipolar spectrum’ is mainly used in two complementary senses</a:t>
            </a:r>
            <a:r>
              <a:rPr lang="en-GB" baseline="30000" dirty="0"/>
              <a:t>3 </a:t>
            </a:r>
          </a:p>
          <a:p>
            <a:pPr lvl="1"/>
            <a:r>
              <a:rPr lang="en-GB" dirty="0"/>
              <a:t>A spectrum of severity, encompassing psychotic and non-psychotic BD, cyclothymic disorders, hypomania and, at its broadest, borderline disorders and cyclothymic temperament</a:t>
            </a:r>
            <a:r>
              <a:rPr lang="en-GB" baseline="30000" dirty="0"/>
              <a:t>3</a:t>
            </a:r>
            <a:endParaRPr lang="en-GB" dirty="0"/>
          </a:p>
          <a:p>
            <a:pPr lvl="1"/>
            <a:r>
              <a:rPr lang="en-GB" dirty="0"/>
              <a:t>A proportional mood spectrum, which considers mania and depression on two levels (major mood disorder and minor </a:t>
            </a:r>
            <a:br>
              <a:rPr lang="en-GB" dirty="0"/>
            </a:br>
            <a:r>
              <a:rPr lang="en-GB" dirty="0"/>
              <a:t>mood disorder)</a:t>
            </a:r>
            <a:r>
              <a:rPr lang="en-GB" baseline="30000" dirty="0"/>
              <a:t>3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D2B707D-326E-5ECA-15E1-2A2AB2A6F3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MDD=major depressive disorder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1. APA. DSM-5-TR 2022; 2. Vieta et al. Nat Rev Dis Primers 2018;4:18008; </a:t>
            </a:r>
            <a:br>
              <a:rPr lang="en-GB" dirty="0"/>
            </a:br>
            <a:r>
              <a:rPr lang="en-GB" dirty="0"/>
              <a:t>3. Angst et al. Br J Psychiatry 2007;190(3):189–191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CD2707-5E66-E739-21DD-E633C51FDF67}"/>
              </a:ext>
            </a:extLst>
          </p:cNvPr>
          <p:cNvSpPr txBox="1"/>
          <p:nvPr/>
        </p:nvSpPr>
        <p:spPr>
          <a:xfrm>
            <a:off x="6086319" y="1061893"/>
            <a:ext cx="5681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The poles of the mood disorder spectrum</a:t>
            </a:r>
            <a:r>
              <a:rPr lang="en-GB" sz="1600" b="1" baseline="30000" dirty="0">
                <a:solidFill>
                  <a:schemeClr val="accent2">
                    <a:lumMod val="50000"/>
                  </a:schemeClr>
                </a:solidFill>
              </a:rPr>
              <a:t>2,3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D4C82273-1616-7516-E6C9-15D4B84CED37}"/>
              </a:ext>
            </a:extLst>
          </p:cNvPr>
          <p:cNvSpPr/>
          <p:nvPr/>
        </p:nvSpPr>
        <p:spPr>
          <a:xfrm>
            <a:off x="6698966" y="1539781"/>
            <a:ext cx="4557885" cy="4422885"/>
          </a:xfrm>
          <a:prstGeom prst="diamond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795DD4-D7A5-AABD-383D-9EB575202BB5}"/>
              </a:ext>
            </a:extLst>
          </p:cNvPr>
          <p:cNvCxnSpPr>
            <a:cxnSpLocks/>
          </p:cNvCxnSpPr>
          <p:nvPr/>
        </p:nvCxnSpPr>
        <p:spPr>
          <a:xfrm>
            <a:off x="7458014" y="3752110"/>
            <a:ext cx="3331906" cy="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68D2CED-3EF3-3303-E7E0-CA4CEF02B647}"/>
              </a:ext>
            </a:extLst>
          </p:cNvPr>
          <p:cNvCxnSpPr>
            <a:cxnSpLocks/>
          </p:cNvCxnSpPr>
          <p:nvPr/>
        </p:nvCxnSpPr>
        <p:spPr>
          <a:xfrm>
            <a:off x="8953575" y="1916828"/>
            <a:ext cx="48667" cy="3682322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2AD0DF6-4828-B4E2-C7DA-3A1EF9F98C81}"/>
              </a:ext>
            </a:extLst>
          </p:cNvPr>
          <p:cNvSpPr txBox="1"/>
          <p:nvPr/>
        </p:nvSpPr>
        <p:spPr>
          <a:xfrm>
            <a:off x="8194684" y="1578274"/>
            <a:ext cx="1566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Major severity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548F25-FFB5-F05F-1CAD-2B7FFA2E0E5C}"/>
              </a:ext>
            </a:extLst>
          </p:cNvPr>
          <p:cNvSpPr txBox="1"/>
          <p:nvPr/>
        </p:nvSpPr>
        <p:spPr>
          <a:xfrm>
            <a:off x="8189074" y="5607859"/>
            <a:ext cx="1577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Minor severity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B1406E-D7E4-B65C-BC72-9B767A0297F8}"/>
              </a:ext>
            </a:extLst>
          </p:cNvPr>
          <p:cNvSpPr txBox="1"/>
          <p:nvPr/>
        </p:nvSpPr>
        <p:spPr>
          <a:xfrm>
            <a:off x="6157658" y="3587254"/>
            <a:ext cx="1300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Depression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798CD9-D56E-D667-7E3C-4D213B5204B3}"/>
              </a:ext>
            </a:extLst>
          </p:cNvPr>
          <p:cNvSpPr txBox="1"/>
          <p:nvPr/>
        </p:nvSpPr>
        <p:spPr>
          <a:xfrm>
            <a:off x="10857788" y="3587254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Mania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F28DB06D-057D-C54B-964C-1EC9B0945644}"/>
              </a:ext>
            </a:extLst>
          </p:cNvPr>
          <p:cNvSpPr/>
          <p:nvPr/>
        </p:nvSpPr>
        <p:spPr>
          <a:xfrm>
            <a:off x="8208596" y="2193913"/>
            <a:ext cx="1538624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BD I and II 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(inc. mixed features)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1C1192A-FDB0-3665-7843-194AE223E2F6}"/>
              </a:ext>
            </a:extLst>
          </p:cNvPr>
          <p:cNvSpPr/>
          <p:nvPr/>
        </p:nvSpPr>
        <p:spPr>
          <a:xfrm>
            <a:off x="10473324" y="2193913"/>
            <a:ext cx="936000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Unipolar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mania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2DCEE6A-00DD-C7DF-BE94-6BC069FC24BC}"/>
              </a:ext>
            </a:extLst>
          </p:cNvPr>
          <p:cNvSpPr/>
          <p:nvPr/>
        </p:nvSpPr>
        <p:spPr>
          <a:xfrm>
            <a:off x="6841004" y="4043978"/>
            <a:ext cx="936000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Dysthymia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6529DD3-CB4C-E239-C9FF-6740D19C3D92}"/>
              </a:ext>
            </a:extLst>
          </p:cNvPr>
          <p:cNvSpPr/>
          <p:nvPr/>
        </p:nvSpPr>
        <p:spPr>
          <a:xfrm>
            <a:off x="6841004" y="4728972"/>
            <a:ext cx="936000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Subthreshold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depression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D1E57D6-0A9F-55E1-2688-8BE6FCBA02B7}"/>
              </a:ext>
            </a:extLst>
          </p:cNvPr>
          <p:cNvSpPr/>
          <p:nvPr/>
        </p:nvSpPr>
        <p:spPr>
          <a:xfrm>
            <a:off x="8208596" y="4043978"/>
            <a:ext cx="1538624" cy="597120"/>
          </a:xfrm>
          <a:prstGeom prst="roundRect">
            <a:avLst>
              <a:gd name="adj" fmla="val 152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Subthreshold BD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3A28446E-42C3-FAB6-7E72-9C77D6470AE2}"/>
              </a:ext>
            </a:extLst>
          </p:cNvPr>
          <p:cNvSpPr/>
          <p:nvPr/>
        </p:nvSpPr>
        <p:spPr>
          <a:xfrm>
            <a:off x="8509908" y="4728972"/>
            <a:ext cx="936000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Cyclothymia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898BD60-BF08-0648-0C9F-8D06AEC0B16E}"/>
              </a:ext>
            </a:extLst>
          </p:cNvPr>
          <p:cNvSpPr/>
          <p:nvPr/>
        </p:nvSpPr>
        <p:spPr>
          <a:xfrm>
            <a:off x="10473324" y="2932928"/>
            <a:ext cx="936000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Manic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episode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51D26FA-5A02-5AD0-7E0B-2C5D79EAAD9B}"/>
              </a:ext>
            </a:extLst>
          </p:cNvPr>
          <p:cNvSpPr/>
          <p:nvPr/>
        </p:nvSpPr>
        <p:spPr>
          <a:xfrm>
            <a:off x="10473324" y="4043978"/>
            <a:ext cx="936000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>
                <a:solidFill>
                  <a:schemeClr val="bg1"/>
                </a:solidFill>
              </a:rPr>
              <a:t>Hypomania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53DCC13-1E67-97DC-B233-A719307575BD}"/>
              </a:ext>
            </a:extLst>
          </p:cNvPr>
          <p:cNvSpPr/>
          <p:nvPr/>
        </p:nvSpPr>
        <p:spPr>
          <a:xfrm>
            <a:off x="6841004" y="2186610"/>
            <a:ext cx="936000" cy="59712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MDD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</a:rPr>
              <a:t>(inc. mixed 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</a:rPr>
              <a:t>features)</a:t>
            </a:r>
          </a:p>
        </p:txBody>
      </p:sp>
    </p:spTree>
    <p:extLst>
      <p:ext uri="{BB962C8B-B14F-4D97-AF65-F5344CB8AC3E}">
        <p14:creationId xmlns:p14="http://schemas.microsoft.com/office/powerpoint/2010/main" val="22589838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370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bipolar spectrum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16</cp:revision>
  <dcterms:created xsi:type="dcterms:W3CDTF">2022-06-30T09:48:17Z</dcterms:created>
  <dcterms:modified xsi:type="dcterms:W3CDTF">2024-05-27T12:23:14Z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