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39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717171"/>
    <a:srgbClr val="99B3A8"/>
    <a:srgbClr val="D6E1DC"/>
    <a:srgbClr val="F0F0F0"/>
    <a:srgbClr val="EBF0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174" autoAdjust="0"/>
  </p:normalViewPr>
  <p:slideViewPr>
    <p:cSldViewPr snapToGrid="0">
      <p:cViewPr varScale="1">
        <p:scale>
          <a:sx n="83" d="100"/>
          <a:sy n="83" d="100"/>
        </p:scale>
        <p:origin x="948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200" d="100"/>
          <a:sy n="200" d="100"/>
        </p:scale>
        <p:origin x="2382" y="-298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27-05-2024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0800" y="1038225"/>
            <a:ext cx="5576400" cy="31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800" y="4400550"/>
            <a:ext cx="5504400" cy="36612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1350" y="1038225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two extreme moods of melancholia and mania have been documented as early as the time of Hippocrates.</a:t>
            </a:r>
            <a:r>
              <a:rPr lang="en-GB" baseline="30000" dirty="0"/>
              <a:t>1 </a:t>
            </a:r>
            <a:r>
              <a:rPr lang="en-GB" dirty="0"/>
              <a:t>In 900, Ishaq Ibn Imran wrote the monograph on melancholia, which today, is the oldest surviving manuscript dedicated to this topic.</a:t>
            </a:r>
            <a:r>
              <a:rPr lang="en-GB" baseline="30000" dirty="0"/>
              <a:t>2</a:t>
            </a:r>
            <a:r>
              <a:rPr lang="en-GB" dirty="0"/>
              <a:t> Up until the 19</a:t>
            </a:r>
            <a:r>
              <a:rPr lang="en-GB" baseline="30000" dirty="0"/>
              <a:t>th</a:t>
            </a:r>
            <a:r>
              <a:rPr lang="en-GB" dirty="0"/>
              <a:t> century, melancholia and mania were believed to be two completely different disorders, characterized by a variety of psychiatric symptoms.</a:t>
            </a:r>
            <a:r>
              <a:rPr lang="en-GB" baseline="30000" dirty="0"/>
              <a:t>4</a:t>
            </a:r>
            <a:r>
              <a:rPr lang="en-GB" dirty="0"/>
              <a:t> Jean-Pierre </a:t>
            </a:r>
            <a:r>
              <a:rPr lang="en-GB" dirty="0" err="1"/>
              <a:t>Falret</a:t>
            </a:r>
            <a:r>
              <a:rPr lang="en-GB" dirty="0"/>
              <a:t> termed a new disorder ‘folie </a:t>
            </a:r>
            <a:r>
              <a:rPr lang="en-GB" dirty="0" err="1"/>
              <a:t>circulaire</a:t>
            </a:r>
            <a:r>
              <a:rPr lang="en-GB" dirty="0"/>
              <a:t>’, which was characterized by a continuous cycle of depression, mania, and free intervals of varying length in between.</a:t>
            </a:r>
            <a:r>
              <a:rPr lang="en-GB" baseline="30000" dirty="0"/>
              <a:t>1,3</a:t>
            </a:r>
            <a:r>
              <a:rPr lang="en-GB" dirty="0"/>
              <a:t> His contemporary Jules </a:t>
            </a:r>
            <a:r>
              <a:rPr lang="en-GB" dirty="0" err="1"/>
              <a:t>Baillarger</a:t>
            </a:r>
            <a:r>
              <a:rPr lang="en-GB" dirty="0"/>
              <a:t> described ‘folie </a:t>
            </a:r>
            <a:r>
              <a:rPr lang="en-GB" dirty="0">
                <a:cs typeface="Arial" panose="020B0604020202020204" pitchFamily="34" charset="0"/>
              </a:rPr>
              <a:t>à double </a:t>
            </a:r>
            <a:r>
              <a:rPr lang="en-GB" dirty="0" err="1">
                <a:cs typeface="Arial" panose="020B0604020202020204" pitchFamily="34" charset="0"/>
              </a:rPr>
              <a:t>forme</a:t>
            </a:r>
            <a:r>
              <a:rPr lang="en-GB" dirty="0">
                <a:cs typeface="Arial" panose="020B0604020202020204" pitchFamily="34" charset="0"/>
              </a:rPr>
              <a:t>’ in which mania and melancholia change into one another, however there was no requirement for a free interval between the two.</a:t>
            </a:r>
            <a:r>
              <a:rPr lang="en-GB" baseline="30000" dirty="0">
                <a:cs typeface="Arial" panose="020B0604020202020204" pitchFamily="34" charset="0"/>
              </a:rPr>
              <a:t>4 </a:t>
            </a:r>
            <a:r>
              <a:rPr lang="en-GB" dirty="0">
                <a:cs typeface="Arial" panose="020B0604020202020204" pitchFamily="34" charset="0"/>
              </a:rPr>
              <a:t>In 1863, Karl </a:t>
            </a:r>
            <a:r>
              <a:rPr lang="en-GB" dirty="0" err="1">
                <a:cs typeface="Arial" panose="020B0604020202020204" pitchFamily="34" charset="0"/>
              </a:rPr>
              <a:t>Kahlbaum</a:t>
            </a:r>
            <a:r>
              <a:rPr lang="en-GB" dirty="0">
                <a:cs typeface="Arial" panose="020B0604020202020204" pitchFamily="34" charset="0"/>
              </a:rPr>
              <a:t> suggested two large groups of mental disorders distinguished on the basis of symptoms and outcome – ‘</a:t>
            </a:r>
            <a:r>
              <a:rPr lang="en-GB" dirty="0" err="1">
                <a:cs typeface="Arial" panose="020B0604020202020204" pitchFamily="34" charset="0"/>
              </a:rPr>
              <a:t>vecordia</a:t>
            </a:r>
            <a:r>
              <a:rPr lang="en-GB" dirty="0">
                <a:cs typeface="Arial" panose="020B0604020202020204" pitchFamily="34" charset="0"/>
              </a:rPr>
              <a:t>’, which denoted limited disturbance of the mind, and ‘</a:t>
            </a:r>
            <a:r>
              <a:rPr lang="en-GB" dirty="0" err="1">
                <a:cs typeface="Arial" panose="020B0604020202020204" pitchFamily="34" charset="0"/>
              </a:rPr>
              <a:t>vesania</a:t>
            </a:r>
            <a:r>
              <a:rPr lang="en-GB" dirty="0">
                <a:cs typeface="Arial" panose="020B0604020202020204" pitchFamily="34" charset="0"/>
              </a:rPr>
              <a:t>’, which denoted a complete disturbance of the mind.</a:t>
            </a:r>
            <a:r>
              <a:rPr lang="en-GB" baseline="30000" dirty="0">
                <a:cs typeface="Arial" panose="020B0604020202020204" pitchFamily="34" charset="0"/>
              </a:rPr>
              <a:t>4</a:t>
            </a:r>
            <a:r>
              <a:rPr lang="en-GB" dirty="0">
                <a:cs typeface="Arial" panose="020B0604020202020204" pitchFamily="34" charset="0"/>
              </a:rPr>
              <a:t> Emil </a:t>
            </a:r>
            <a:r>
              <a:rPr lang="en-GB" dirty="0" err="1">
                <a:cs typeface="Arial" panose="020B0604020202020204" pitchFamily="34" charset="0"/>
              </a:rPr>
              <a:t>Kraeplin</a:t>
            </a:r>
            <a:r>
              <a:rPr lang="en-GB" dirty="0">
                <a:cs typeface="Arial" panose="020B0604020202020204" pitchFamily="34" charset="0"/>
              </a:rPr>
              <a:t> developed the work of </a:t>
            </a:r>
            <a:r>
              <a:rPr lang="en-GB" dirty="0" err="1">
                <a:cs typeface="Arial" panose="020B0604020202020204" pitchFamily="34" charset="0"/>
              </a:rPr>
              <a:t>Kahlbaum</a:t>
            </a:r>
            <a:r>
              <a:rPr lang="en-GB" dirty="0">
                <a:cs typeface="Arial" panose="020B0604020202020204" pitchFamily="34" charset="0"/>
              </a:rPr>
              <a:t> and </a:t>
            </a:r>
            <a:r>
              <a:rPr lang="en-GB" dirty="0" err="1">
                <a:cs typeface="Arial" panose="020B0604020202020204" pitchFamily="34" charset="0"/>
              </a:rPr>
              <a:t>Falret</a:t>
            </a:r>
            <a:r>
              <a:rPr lang="en-GB" dirty="0">
                <a:cs typeface="Arial" panose="020B0604020202020204" pitchFamily="34" charset="0"/>
              </a:rPr>
              <a:t>, and attempted to combine mania, depression, and all psychotic states into what he termed ‘dementia praecox’ and ‘manic–depressive insanity’,</a:t>
            </a:r>
            <a:r>
              <a:rPr lang="en-GB" baseline="30000" dirty="0">
                <a:cs typeface="Arial" panose="020B0604020202020204" pitchFamily="34" charset="0"/>
              </a:rPr>
              <a:t>1,3,4</a:t>
            </a:r>
            <a:r>
              <a:rPr lang="en-GB" dirty="0">
                <a:cs typeface="Arial" panose="020B0604020202020204" pitchFamily="34" charset="0"/>
              </a:rPr>
              <a:t> now referred to as schizophrenia and bipolar disorder, respectively.</a:t>
            </a:r>
            <a:r>
              <a:rPr lang="en-GB" baseline="30000" dirty="0">
                <a:cs typeface="Arial" panose="020B0604020202020204" pitchFamily="34" charset="0"/>
              </a:rPr>
              <a:t>4</a:t>
            </a:r>
            <a:r>
              <a:rPr lang="en-GB" dirty="0">
                <a:cs typeface="Arial" panose="020B0604020202020204" pitchFamily="34" charset="0"/>
              </a:rPr>
              <a:t> </a:t>
            </a:r>
          </a:p>
          <a:p>
            <a:endParaRPr lang="en-GB" dirty="0">
              <a:cs typeface="Arial" panose="020B0604020202020204" pitchFamily="34" charset="0"/>
            </a:endParaRPr>
          </a:p>
          <a:p>
            <a:r>
              <a:rPr lang="en-GB" dirty="0">
                <a:cs typeface="Arial" panose="020B0604020202020204" pitchFamily="34" charset="0"/>
              </a:rPr>
              <a:t>The DSM-I (1952) provided the first attempt to categorize and standardize mental illness.</a:t>
            </a:r>
            <a:r>
              <a:rPr lang="en-GB" baseline="30000" dirty="0">
                <a:cs typeface="Arial" panose="020B0604020202020204" pitchFamily="34" charset="0"/>
              </a:rPr>
              <a:t>4</a:t>
            </a:r>
            <a:r>
              <a:rPr lang="en-GB" dirty="0">
                <a:cs typeface="Arial" panose="020B0604020202020204" pitchFamily="34" charset="0"/>
              </a:rPr>
              <a:t> It classified manic-depression as a psychotic disorder, “</a:t>
            </a:r>
            <a:r>
              <a:rPr lang="en-GB" i="1" dirty="0">
                <a:cs typeface="Arial" panose="020B0604020202020204" pitchFamily="34" charset="0"/>
              </a:rPr>
              <a:t>c</a:t>
            </a:r>
            <a:r>
              <a:rPr lang="en-US" i="1" dirty="0" err="1">
                <a:cs typeface="Arial" panose="020B0604020202020204" pitchFamily="34" charset="0"/>
              </a:rPr>
              <a:t>haracterized</a:t>
            </a:r>
            <a:r>
              <a:rPr lang="en-US" i="1" dirty="0">
                <a:cs typeface="Arial" panose="020B0604020202020204" pitchFamily="34" charset="0"/>
              </a:rPr>
              <a:t> by a varying degree of personality integration and a failure to test and evaluate correctly external reality in various spheres</a:t>
            </a:r>
            <a:r>
              <a:rPr lang="en-US" dirty="0">
                <a:cs typeface="Arial" panose="020B0604020202020204" pitchFamily="34" charset="0"/>
              </a:rPr>
              <a:t>”.</a:t>
            </a:r>
            <a:r>
              <a:rPr lang="en-US" baseline="30000" dirty="0">
                <a:cs typeface="Arial" panose="020B0604020202020204" pitchFamily="34" charset="0"/>
              </a:rPr>
              <a:t>5</a:t>
            </a:r>
            <a:r>
              <a:rPr lang="en-US" dirty="0">
                <a:cs typeface="Arial" panose="020B0604020202020204" pitchFamily="34" charset="0"/>
              </a:rPr>
              <a:t> Three types were described: manic, which is most similar to the modern day description of mania; depressed, which is most similar to what we know as major depressive disorder, and other, which included mixed states or cycling as a feature.</a:t>
            </a:r>
            <a:r>
              <a:rPr lang="en-US" baseline="30000" dirty="0">
                <a:cs typeface="Arial" panose="020B0604020202020204" pitchFamily="34" charset="0"/>
              </a:rPr>
              <a:t>4,5</a:t>
            </a:r>
            <a:r>
              <a:rPr lang="en-US" dirty="0">
                <a:cs typeface="Arial" panose="020B0604020202020204" pitchFamily="34" charset="0"/>
              </a:rPr>
              <a:t> Since then, the classification has undergone a variety of changes, to bipolar disorder encompassing three subtypes – bipolar I disorder, bipolar II disorder, and cyclothymia.</a:t>
            </a:r>
            <a:r>
              <a:rPr lang="en-US" baseline="30000" dirty="0">
                <a:cs typeface="Arial" panose="020B0604020202020204" pitchFamily="34" charset="0"/>
              </a:rPr>
              <a:t>6-11</a:t>
            </a:r>
            <a:r>
              <a:rPr lang="en-US" dirty="0">
                <a:cs typeface="Arial" panose="020B0604020202020204" pitchFamily="34" charset="0"/>
              </a:rPr>
              <a:t> </a:t>
            </a:r>
          </a:p>
          <a:p>
            <a:endParaRPr lang="en-US" baseline="30000" dirty="0">
              <a:cs typeface="Arial" panose="020B0604020202020204" pitchFamily="34" charset="0"/>
            </a:endParaRPr>
          </a:p>
          <a:p>
            <a:r>
              <a:rPr lang="en-US" dirty="0">
                <a:cs typeface="Arial" panose="020B0604020202020204" pitchFamily="34" charset="0"/>
              </a:rPr>
              <a:t>References: 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>
                <a:cs typeface="Arial" panose="020B0604020202020204" pitchFamily="34" charset="0"/>
              </a:rPr>
              <a:t>Angst J, </a:t>
            </a:r>
            <a:r>
              <a:rPr lang="en-US" dirty="0" err="1">
                <a:cs typeface="Arial" panose="020B0604020202020204" pitchFamily="34" charset="0"/>
              </a:rPr>
              <a:t>Marneros</a:t>
            </a:r>
            <a:r>
              <a:rPr lang="en-US" dirty="0">
                <a:cs typeface="Arial" panose="020B0604020202020204" pitchFamily="34" charset="0"/>
              </a:rPr>
              <a:t> A. Bipolarity from ancient to modern times: conception, birth and rebirth. J Affect </a:t>
            </a:r>
            <a:r>
              <a:rPr lang="en-US" dirty="0" err="1">
                <a:cs typeface="Arial" panose="020B0604020202020204" pitchFamily="34" charset="0"/>
              </a:rPr>
              <a:t>Disord</a:t>
            </a:r>
            <a:r>
              <a:rPr lang="en-US" dirty="0">
                <a:cs typeface="Arial" panose="020B0604020202020204" pitchFamily="34" charset="0"/>
              </a:rPr>
              <a:t> 2001; 67 (1–3): 3–19. 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err="1">
                <a:cs typeface="Arial" panose="020B0604020202020204" pitchFamily="34" charset="0"/>
              </a:rPr>
              <a:t>Omrani</a:t>
            </a:r>
            <a:r>
              <a:rPr lang="en-US" dirty="0">
                <a:cs typeface="Arial" panose="020B0604020202020204" pitchFamily="34" charset="0"/>
              </a:rPr>
              <a:t> A, Holtzman NS, </a:t>
            </a:r>
            <a:r>
              <a:rPr lang="en-US" dirty="0" err="1">
                <a:cs typeface="Arial" panose="020B0604020202020204" pitchFamily="34" charset="0"/>
              </a:rPr>
              <a:t>Akiskal</a:t>
            </a:r>
            <a:r>
              <a:rPr lang="en-US" dirty="0">
                <a:cs typeface="Arial" panose="020B0604020202020204" pitchFamily="34" charset="0"/>
              </a:rPr>
              <a:t> HS, </a:t>
            </a:r>
            <a:r>
              <a:rPr lang="en-US" dirty="0" err="1">
                <a:cs typeface="Arial" panose="020B0604020202020204" pitchFamily="34" charset="0"/>
              </a:rPr>
              <a:t>Ghaemi</a:t>
            </a:r>
            <a:r>
              <a:rPr lang="en-US" dirty="0">
                <a:cs typeface="Arial" panose="020B0604020202020204" pitchFamily="34" charset="0"/>
              </a:rPr>
              <a:t> SN. Ibn Imran's 10th century treatise on melancholy. J Affect </a:t>
            </a:r>
            <a:r>
              <a:rPr lang="en-US" dirty="0" err="1">
                <a:cs typeface="Arial" panose="020B0604020202020204" pitchFamily="34" charset="0"/>
              </a:rPr>
              <a:t>Disord</a:t>
            </a:r>
            <a:r>
              <a:rPr lang="en-US" dirty="0">
                <a:cs typeface="Arial" panose="020B0604020202020204" pitchFamily="34" charset="0"/>
              </a:rPr>
              <a:t> 2012; 141 (2–3): 116–119.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>
                <a:cs typeface="Arial" panose="020B0604020202020204" pitchFamily="34" charset="0"/>
              </a:rPr>
              <a:t>Angst J. Historical aspects of the dichotomy between manic–depressive disorders and schizophrenia. </a:t>
            </a:r>
            <a:r>
              <a:rPr lang="en-US" dirty="0" err="1">
                <a:cs typeface="Arial" panose="020B0604020202020204" pitchFamily="34" charset="0"/>
              </a:rPr>
              <a:t>Schizophr</a:t>
            </a:r>
            <a:r>
              <a:rPr lang="en-US" dirty="0">
                <a:cs typeface="Arial" panose="020B0604020202020204" pitchFamily="34" charset="0"/>
              </a:rPr>
              <a:t> Res 2002; 57 (1): 5–13. 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>
                <a:cs typeface="Arial" panose="020B0604020202020204" pitchFamily="34" charset="0"/>
              </a:rPr>
              <a:t>Mason BL, Brown ES, </a:t>
            </a:r>
            <a:r>
              <a:rPr lang="en-US" dirty="0" err="1">
                <a:cs typeface="Arial" panose="020B0604020202020204" pitchFamily="34" charset="0"/>
              </a:rPr>
              <a:t>Croarkin</a:t>
            </a:r>
            <a:r>
              <a:rPr lang="en-US" dirty="0">
                <a:cs typeface="Arial" panose="020B0604020202020204" pitchFamily="34" charset="0"/>
              </a:rPr>
              <a:t> PE. Historical underpinnings of bipolar disorder diagnostic criteria. </a:t>
            </a:r>
            <a:r>
              <a:rPr lang="en-US" dirty="0" err="1">
                <a:cs typeface="Arial" panose="020B0604020202020204" pitchFamily="34" charset="0"/>
              </a:rPr>
              <a:t>Behav</a:t>
            </a:r>
            <a:r>
              <a:rPr lang="en-US" dirty="0">
                <a:cs typeface="Arial" panose="020B0604020202020204" pitchFamily="34" charset="0"/>
              </a:rPr>
              <a:t> Sci (Basel) 2016; 6 (3): 14.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/>
              <a:t>American Psychiatric Association (APA). Diagnostic and Statistical Manual of Mental Disorders. First edition. Washington DC: APA; 1952.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/>
              <a:t>American Psychiatric Association (APA). Diagnostic and Statistical Manual of Mental Disorders. </a:t>
            </a:r>
            <a:r>
              <a:rPr lang="en-US" dirty="0"/>
              <a:t>Second</a:t>
            </a:r>
            <a:r>
              <a:rPr lang="en-US" sz="1200" dirty="0"/>
              <a:t> edition. Washington DC: APA; 1968.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/>
              <a:t>American Psychiatric Association (APA). Diagnostic and Statistical Manual of Mental Disorders. </a:t>
            </a:r>
            <a:r>
              <a:rPr lang="en-US" dirty="0"/>
              <a:t>Third </a:t>
            </a:r>
            <a:r>
              <a:rPr lang="en-US" sz="1200" dirty="0"/>
              <a:t>edition. Washington DC: APA; 1980.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/>
              <a:t>American Psychiatric Association (APA). Diagnostic and Statistical Manual of Mental Disorders. </a:t>
            </a:r>
            <a:r>
              <a:rPr lang="en-US" dirty="0"/>
              <a:t>Third </a:t>
            </a:r>
            <a:r>
              <a:rPr lang="en-US" sz="1200" dirty="0"/>
              <a:t>edition, revision. Washington DC: APA; 1987.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/>
              <a:t>American Psychiatric Association (APA). Diagnostic and Statistical Manual of Mental Disorders. Fourth</a:t>
            </a:r>
            <a:r>
              <a:rPr lang="en-US" dirty="0"/>
              <a:t> </a:t>
            </a:r>
            <a:r>
              <a:rPr lang="en-US" sz="1200" dirty="0"/>
              <a:t>edition. Washington DC: APA; 1994.</a:t>
            </a:r>
            <a:endParaRPr lang="en-US" dirty="0">
              <a:cs typeface="Arial" panose="020B0604020202020204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200" dirty="0"/>
              <a:t>American Psychiatric Association (APA). Diagnostic and Statistical Manual of Mental Disorders. Fifth edition. Arlington VA: APA; 2013.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/>
              <a:t>American Psychiatric Association (APA). Diagnostic and Statistical Manual of Mental Disorders. Fifth edition, text revision. Washington DC: APA; 2022.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68429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0D4B2938-E6F5-96B0-1395-DDCAD94912C3}"/>
              </a:ext>
            </a:extLst>
          </p:cNvPr>
          <p:cNvCxnSpPr>
            <a:cxnSpLocks/>
          </p:cNvCxnSpPr>
          <p:nvPr/>
        </p:nvCxnSpPr>
        <p:spPr>
          <a:xfrm>
            <a:off x="9110467" y="3676641"/>
            <a:ext cx="1794600" cy="0"/>
          </a:xfrm>
          <a:prstGeom prst="straightConnector1">
            <a:avLst/>
          </a:prstGeom>
          <a:ln w="19050" cap="rnd">
            <a:solidFill>
              <a:schemeClr val="accent4"/>
            </a:solidFill>
            <a:prstDash val="sysDot"/>
            <a:round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A5F2838C-4773-D804-86FC-F0444A3C9BBA}"/>
              </a:ext>
            </a:extLst>
          </p:cNvPr>
          <p:cNvCxnSpPr>
            <a:cxnSpLocks/>
          </p:cNvCxnSpPr>
          <p:nvPr/>
        </p:nvCxnSpPr>
        <p:spPr>
          <a:xfrm>
            <a:off x="10891838" y="3676641"/>
            <a:ext cx="460926" cy="0"/>
          </a:xfrm>
          <a:prstGeom prst="straightConnector1">
            <a:avLst/>
          </a:prstGeom>
          <a:ln w="19050" cap="rnd">
            <a:solidFill>
              <a:schemeClr val="accent4"/>
            </a:solidFill>
            <a:prstDash val="sysDot"/>
            <a:round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DBCEEBC5-73B2-04AD-6B97-18D371E0665B}"/>
              </a:ext>
            </a:extLst>
          </p:cNvPr>
          <p:cNvCxnSpPr>
            <a:cxnSpLocks/>
          </p:cNvCxnSpPr>
          <p:nvPr/>
        </p:nvCxnSpPr>
        <p:spPr>
          <a:xfrm flipV="1">
            <a:off x="10275813" y="2578654"/>
            <a:ext cx="0" cy="1113602"/>
          </a:xfrm>
          <a:prstGeom prst="line">
            <a:avLst/>
          </a:prstGeom>
          <a:solidFill>
            <a:schemeClr val="tx2"/>
          </a:solidFill>
          <a:ln w="9525" cap="rnd">
            <a:solidFill>
              <a:schemeClr val="accent4"/>
            </a:solidFill>
            <a:prstDash val="soli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A0B8DE6B-F868-4C5D-9396-FB532820FD32}"/>
              </a:ext>
            </a:extLst>
          </p:cNvPr>
          <p:cNvCxnSpPr>
            <a:cxnSpLocks/>
          </p:cNvCxnSpPr>
          <p:nvPr/>
        </p:nvCxnSpPr>
        <p:spPr>
          <a:xfrm>
            <a:off x="6260306" y="3676641"/>
            <a:ext cx="1596761" cy="0"/>
          </a:xfrm>
          <a:prstGeom prst="straightConnector1">
            <a:avLst/>
          </a:prstGeom>
          <a:ln w="19050" cap="rnd">
            <a:solidFill>
              <a:schemeClr val="accent4"/>
            </a:solidFill>
            <a:prstDash val="sysDot"/>
            <a:round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AF62E68D-E3BA-7B54-51FC-81FA22F0B53C}"/>
              </a:ext>
            </a:extLst>
          </p:cNvPr>
          <p:cNvCxnSpPr>
            <a:cxnSpLocks/>
          </p:cNvCxnSpPr>
          <p:nvPr/>
        </p:nvCxnSpPr>
        <p:spPr>
          <a:xfrm>
            <a:off x="9837579" y="3676641"/>
            <a:ext cx="0" cy="0"/>
          </a:xfrm>
          <a:prstGeom prst="straightConnector1">
            <a:avLst/>
          </a:prstGeom>
          <a:ln w="19050" cap="rnd">
            <a:solidFill>
              <a:schemeClr val="accent4"/>
            </a:solidFill>
            <a:prstDash val="sysDot"/>
            <a:round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C338DDA-72B3-AA3D-D10E-439B72454DFB}"/>
              </a:ext>
            </a:extLst>
          </p:cNvPr>
          <p:cNvCxnSpPr>
            <a:cxnSpLocks/>
          </p:cNvCxnSpPr>
          <p:nvPr/>
        </p:nvCxnSpPr>
        <p:spPr>
          <a:xfrm>
            <a:off x="2118900" y="3676641"/>
            <a:ext cx="3139461" cy="0"/>
          </a:xfrm>
          <a:prstGeom prst="straightConnector1">
            <a:avLst/>
          </a:prstGeom>
          <a:ln w="19050" cap="rnd">
            <a:solidFill>
              <a:schemeClr val="accent4"/>
            </a:solidFill>
            <a:prstDash val="sysDot"/>
            <a:round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77B5913-BE39-6725-8699-61F63C7E7C7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Bipolar disorder – History, definitions, diagnosis, epidemiology, and burden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294A187-800F-61D9-9A83-D79A67888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history of bipolar disorder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45C5A4-E3E5-7391-E2E9-C7682D8EAB9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sz="950" dirty="0"/>
              <a:t>BD=bipolar disorder; DSM=</a:t>
            </a:r>
            <a:r>
              <a:rPr lang="en-US" sz="950" dirty="0"/>
              <a:t>Diagnostic and Statistical Manual of Mental Disorders; R=revised</a:t>
            </a:r>
            <a:br>
              <a:rPr lang="en-US" sz="950" dirty="0"/>
            </a:br>
            <a:br>
              <a:rPr lang="en-GB" sz="950" dirty="0"/>
            </a:br>
            <a:r>
              <a:rPr lang="en-GB" sz="950" dirty="0"/>
              <a:t>1. Angst et al. J Affect </a:t>
            </a:r>
            <a:r>
              <a:rPr lang="en-GB" sz="950" dirty="0" err="1"/>
              <a:t>Disord</a:t>
            </a:r>
            <a:r>
              <a:rPr lang="en-GB" sz="950" dirty="0"/>
              <a:t> 2001;67(1–3):3–19; 2. </a:t>
            </a:r>
            <a:r>
              <a:rPr lang="en-GB" sz="950" dirty="0" err="1"/>
              <a:t>Omrani</a:t>
            </a:r>
            <a:r>
              <a:rPr lang="en-GB" sz="950" dirty="0"/>
              <a:t> et al. J Affect </a:t>
            </a:r>
            <a:r>
              <a:rPr lang="en-GB" sz="950" dirty="0" err="1"/>
              <a:t>Disord</a:t>
            </a:r>
            <a:r>
              <a:rPr lang="en-GB" sz="950" dirty="0"/>
              <a:t> 2012;141(2–3):116–119; 3. Angst. </a:t>
            </a:r>
            <a:r>
              <a:rPr lang="de-DE" sz="950" dirty="0"/>
              <a:t>Schizophr Res 2002;57(1):5–13; </a:t>
            </a:r>
            <a:br>
              <a:rPr lang="de-DE" sz="950" dirty="0"/>
            </a:br>
            <a:r>
              <a:rPr lang="de-DE" sz="950" dirty="0"/>
              <a:t>4. Mason et al. </a:t>
            </a:r>
            <a:r>
              <a:rPr lang="nb-NO" sz="950" dirty="0"/>
              <a:t>Behav Sci (Basel) 2016;6(3):14; 5. APA DSM-I 1952; 6. APA DSM-II 1968; 7. APA DSM-III 1980; 8. APA DSM-III-R 1987; 9. APA DSM-IV 1994; 10. APA DSM-5 2013</a:t>
            </a:r>
            <a:endParaRPr lang="en-GB" sz="950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BF13E71-7203-DA62-3331-58EDC943CCBA}"/>
              </a:ext>
            </a:extLst>
          </p:cNvPr>
          <p:cNvCxnSpPr>
            <a:cxnSpLocks/>
          </p:cNvCxnSpPr>
          <p:nvPr/>
        </p:nvCxnSpPr>
        <p:spPr>
          <a:xfrm>
            <a:off x="5258361" y="3692256"/>
            <a:ext cx="0" cy="1545685"/>
          </a:xfrm>
          <a:prstGeom prst="straightConnector1">
            <a:avLst/>
          </a:prstGeom>
          <a:solidFill>
            <a:schemeClr val="tx2"/>
          </a:solidFill>
          <a:ln w="9525" cap="rnd">
            <a:solidFill>
              <a:schemeClr val="accent4"/>
            </a:solidFill>
            <a:prstDash val="soli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19BE7EB-CD8F-FC41-69F2-B4089C9B5F5A}"/>
              </a:ext>
            </a:extLst>
          </p:cNvPr>
          <p:cNvCxnSpPr>
            <a:cxnSpLocks/>
          </p:cNvCxnSpPr>
          <p:nvPr/>
        </p:nvCxnSpPr>
        <p:spPr>
          <a:xfrm>
            <a:off x="2121411" y="2231999"/>
            <a:ext cx="0" cy="1398709"/>
          </a:xfrm>
          <a:prstGeom prst="line">
            <a:avLst/>
          </a:prstGeom>
          <a:solidFill>
            <a:schemeClr val="tx2"/>
          </a:solidFill>
          <a:ln w="9525" cap="rnd">
            <a:solidFill>
              <a:schemeClr val="accent4"/>
            </a:solidFill>
            <a:prstDash val="soli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3" name="Speech Bubble: Rectangle 100">
            <a:extLst>
              <a:ext uri="{FF2B5EF4-FFF2-40B4-BE49-F238E27FC236}">
                <a16:creationId xmlns:a16="http://schemas.microsoft.com/office/drawing/2014/main" id="{A4C38939-2418-BAEC-CDA0-2C80849102CD}"/>
              </a:ext>
            </a:extLst>
          </p:cNvPr>
          <p:cNvSpPr/>
          <p:nvPr/>
        </p:nvSpPr>
        <p:spPr>
          <a:xfrm flipH="1">
            <a:off x="865909" y="2103876"/>
            <a:ext cx="1858026" cy="866213"/>
          </a:xfrm>
          <a:prstGeom prst="wedgeRectCallout">
            <a:avLst>
              <a:gd name="adj1" fmla="val 33205"/>
              <a:gd name="adj2" fmla="val 49117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altLang="sv-SE" sz="1100" dirty="0">
                <a:solidFill>
                  <a:schemeClr val="tx2"/>
                </a:solidFill>
                <a:latin typeface="Arial" panose="020B0604020202020204"/>
              </a:rPr>
              <a:t>Hippocrates was among the first to document two extreme moods</a:t>
            </a:r>
            <a:r>
              <a:rPr lang="en-US" altLang="sv-SE" sz="1100" baseline="30000" dirty="0">
                <a:solidFill>
                  <a:schemeClr val="tx2"/>
                </a:solidFill>
                <a:latin typeface="Arial" panose="020B0604020202020204"/>
              </a:rPr>
              <a:t>1</a:t>
            </a:r>
            <a:endParaRPr lang="en-GB" altLang="sv-SE" sz="1100" baseline="30000" dirty="0">
              <a:solidFill>
                <a:schemeClr val="tx2"/>
              </a:solidFill>
              <a:latin typeface="Arial" panose="020B0604020202020204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5E10AEF-4D93-7CE9-9848-89EC9B5542AC}"/>
              </a:ext>
            </a:extLst>
          </p:cNvPr>
          <p:cNvCxnSpPr>
            <a:cxnSpLocks/>
          </p:cNvCxnSpPr>
          <p:nvPr/>
        </p:nvCxnSpPr>
        <p:spPr>
          <a:xfrm flipV="1">
            <a:off x="4770203" y="2602523"/>
            <a:ext cx="0" cy="1046845"/>
          </a:xfrm>
          <a:prstGeom prst="line">
            <a:avLst/>
          </a:prstGeom>
          <a:solidFill>
            <a:schemeClr val="tx2"/>
          </a:solidFill>
          <a:ln w="9525" cap="rnd">
            <a:solidFill>
              <a:schemeClr val="accent4"/>
            </a:solidFill>
            <a:prstDash val="soli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6" name="Speech Bubble: Rectangle 100">
            <a:extLst>
              <a:ext uri="{FF2B5EF4-FFF2-40B4-BE49-F238E27FC236}">
                <a16:creationId xmlns:a16="http://schemas.microsoft.com/office/drawing/2014/main" id="{AAEFE0C7-AA98-74A1-3401-375960CDA334}"/>
              </a:ext>
            </a:extLst>
          </p:cNvPr>
          <p:cNvSpPr/>
          <p:nvPr/>
        </p:nvSpPr>
        <p:spPr>
          <a:xfrm rot="10800000" flipH="1" flipV="1">
            <a:off x="2863054" y="2110154"/>
            <a:ext cx="2097564" cy="859933"/>
          </a:xfrm>
          <a:prstGeom prst="wedgeRectCallout">
            <a:avLst>
              <a:gd name="adj1" fmla="val 33205"/>
              <a:gd name="adj2" fmla="val 49117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altLang="sv-SE" sz="1100" dirty="0">
                <a:solidFill>
                  <a:schemeClr val="tx2"/>
                </a:solidFill>
                <a:latin typeface="Arial" panose="020B0604020202020204"/>
              </a:rPr>
              <a:t>Jean-Pierre </a:t>
            </a:r>
            <a:r>
              <a:rPr lang="en-GB" altLang="sv-SE" sz="1100" dirty="0" err="1">
                <a:solidFill>
                  <a:schemeClr val="tx2"/>
                </a:solidFill>
                <a:latin typeface="Arial" panose="020B0604020202020204"/>
              </a:rPr>
              <a:t>Falret</a:t>
            </a:r>
            <a:r>
              <a:rPr lang="en-GB" altLang="sv-SE" sz="1100" dirty="0">
                <a:solidFill>
                  <a:schemeClr val="tx2"/>
                </a:solidFill>
                <a:latin typeface="Arial" panose="020B0604020202020204"/>
              </a:rPr>
              <a:t> described </a:t>
            </a:r>
            <a:br>
              <a:rPr lang="en-GB" altLang="sv-SE" sz="1100" dirty="0">
                <a:solidFill>
                  <a:schemeClr val="tx2"/>
                </a:solidFill>
                <a:latin typeface="Arial" panose="020B0604020202020204"/>
              </a:rPr>
            </a:br>
            <a:r>
              <a:rPr lang="en-GB" altLang="sv-SE" sz="1100" dirty="0">
                <a:solidFill>
                  <a:schemeClr val="tx2"/>
                </a:solidFill>
                <a:latin typeface="Arial" panose="020B0604020202020204"/>
              </a:rPr>
              <a:t>a new disorder encompassing depression and mania, known as ‘folie circulaire’</a:t>
            </a:r>
            <a:r>
              <a:rPr lang="en-GB" altLang="sv-SE" sz="1100" baseline="30000" dirty="0">
                <a:solidFill>
                  <a:schemeClr val="tx2"/>
                </a:solidFill>
                <a:latin typeface="Arial" panose="020B0604020202020204"/>
              </a:rPr>
              <a:t>1,3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078A137D-E17A-B1FD-04D3-C6FD619C341E}"/>
              </a:ext>
            </a:extLst>
          </p:cNvPr>
          <p:cNvSpPr/>
          <p:nvPr/>
        </p:nvSpPr>
        <p:spPr>
          <a:xfrm>
            <a:off x="703807" y="3072390"/>
            <a:ext cx="1216824" cy="1216824"/>
          </a:xfrm>
          <a:prstGeom prst="ellipse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 r="-1992" b="-22098"/>
            </a:stretch>
          </a:blipFill>
          <a:ln>
            <a:solidFill>
              <a:schemeClr val="accent4"/>
            </a:solidFill>
          </a:ln>
        </p:spPr>
        <p:txBody>
          <a:bodyPr vert="horz" wrap="square" lIns="270000" tIns="180000" rIns="270000" bIns="270000" rtlCol="0">
            <a:noAutofit/>
          </a:bodyPr>
          <a:lstStyle/>
          <a:p>
            <a:pPr>
              <a:spcBef>
                <a:spcPts val="1800"/>
              </a:spcBef>
            </a:pPr>
            <a:endParaRPr lang="en-GB" sz="1600">
              <a:solidFill>
                <a:srgbClr val="7B9CBB"/>
              </a:solidFill>
              <a:latin typeface="Arial"/>
            </a:endParaRP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D4508492-8E85-92F2-948B-8C1CFD0F140F}"/>
              </a:ext>
            </a:extLst>
          </p:cNvPr>
          <p:cNvCxnSpPr>
            <a:cxnSpLocks/>
          </p:cNvCxnSpPr>
          <p:nvPr/>
        </p:nvCxnSpPr>
        <p:spPr>
          <a:xfrm>
            <a:off x="7213361" y="3700923"/>
            <a:ext cx="0" cy="1964473"/>
          </a:xfrm>
          <a:prstGeom prst="line">
            <a:avLst/>
          </a:prstGeom>
          <a:solidFill>
            <a:schemeClr val="tx2"/>
          </a:solidFill>
          <a:ln w="9525" cap="rnd">
            <a:solidFill>
              <a:schemeClr val="accent4"/>
            </a:solidFill>
            <a:prstDash val="soli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1" name="Speech Bubble: Rectangle 100">
            <a:extLst>
              <a:ext uri="{FF2B5EF4-FFF2-40B4-BE49-F238E27FC236}">
                <a16:creationId xmlns:a16="http://schemas.microsoft.com/office/drawing/2014/main" id="{F0527EDA-CD72-56FE-DE63-481C5F0C330F}"/>
              </a:ext>
            </a:extLst>
          </p:cNvPr>
          <p:cNvSpPr/>
          <p:nvPr/>
        </p:nvSpPr>
        <p:spPr>
          <a:xfrm flipH="1">
            <a:off x="5477007" y="4520742"/>
            <a:ext cx="1736354" cy="1411284"/>
          </a:xfrm>
          <a:prstGeom prst="wedgeRectCallout">
            <a:avLst>
              <a:gd name="adj1" fmla="val 33205"/>
              <a:gd name="adj2" fmla="val 49117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altLang="sv-SE" sz="1100">
                <a:solidFill>
                  <a:schemeClr val="tx2"/>
                </a:solidFill>
                <a:latin typeface="Arial" panose="020B0604020202020204"/>
              </a:rPr>
              <a:t>The DSM-I was developed, separating what was previously known as ‘manic–depressive insanity’ into three types: manic, depressed, and other</a:t>
            </a:r>
            <a:r>
              <a:rPr lang="en-US" altLang="sv-SE" sz="1100" baseline="30000">
                <a:solidFill>
                  <a:schemeClr val="tx2"/>
                </a:solidFill>
                <a:latin typeface="Arial" panose="020B0604020202020204"/>
              </a:rPr>
              <a:t>5</a:t>
            </a:r>
            <a:endParaRPr lang="en-GB" altLang="sv-SE" sz="1100">
              <a:solidFill>
                <a:schemeClr val="tx2"/>
              </a:solidFill>
              <a:latin typeface="Arial" panose="020B0604020202020204"/>
            </a:endParaRP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C1D13CA7-0ED6-3EB6-1B20-65E9D3B54BFA}"/>
              </a:ext>
            </a:extLst>
          </p:cNvPr>
          <p:cNvCxnSpPr>
            <a:cxnSpLocks/>
          </p:cNvCxnSpPr>
          <p:nvPr/>
        </p:nvCxnSpPr>
        <p:spPr>
          <a:xfrm flipV="1">
            <a:off x="7857067" y="2970089"/>
            <a:ext cx="0" cy="722167"/>
          </a:xfrm>
          <a:prstGeom prst="line">
            <a:avLst/>
          </a:prstGeom>
          <a:solidFill>
            <a:schemeClr val="tx2"/>
          </a:solidFill>
          <a:ln w="9525" cap="rnd">
            <a:solidFill>
              <a:schemeClr val="accent4"/>
            </a:solidFill>
            <a:prstDash val="soli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3" name="Speech Bubble: Rectangle 100">
            <a:extLst>
              <a:ext uri="{FF2B5EF4-FFF2-40B4-BE49-F238E27FC236}">
                <a16:creationId xmlns:a16="http://schemas.microsoft.com/office/drawing/2014/main" id="{38A8EA0C-9444-3D21-74A6-75FAC23A726B}"/>
              </a:ext>
            </a:extLst>
          </p:cNvPr>
          <p:cNvSpPr/>
          <p:nvPr/>
        </p:nvSpPr>
        <p:spPr>
          <a:xfrm rot="10800000" flipV="1">
            <a:off x="7197501" y="2274863"/>
            <a:ext cx="2371303" cy="695225"/>
          </a:xfrm>
          <a:prstGeom prst="wedgeRectCallout">
            <a:avLst>
              <a:gd name="adj1" fmla="val 33205"/>
              <a:gd name="adj2" fmla="val 49117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en-GB" altLang="sv-SE" sz="1100">
                <a:solidFill>
                  <a:schemeClr val="tx2"/>
                </a:solidFill>
                <a:latin typeface="Arial" panose="020B0604020202020204"/>
              </a:rPr>
              <a:t>DSM-II renamed disorder subtypes, and characterized schizophrenia as a separate disorder</a:t>
            </a:r>
            <a:r>
              <a:rPr lang="en-GB" altLang="sv-SE" sz="1100" baseline="30000">
                <a:solidFill>
                  <a:schemeClr val="tx2"/>
                </a:solidFill>
                <a:latin typeface="Arial" panose="020B0604020202020204"/>
              </a:rPr>
              <a:t>4,6</a:t>
            </a:r>
            <a:endParaRPr lang="en-GB" altLang="sv-SE" sz="1100">
              <a:solidFill>
                <a:schemeClr val="tx2"/>
              </a:solidFill>
              <a:latin typeface="Arial" panose="020B0604020202020204"/>
            </a:endParaRP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E38C78AF-7DA2-852E-E911-1D7E3BB6F454}"/>
              </a:ext>
            </a:extLst>
          </p:cNvPr>
          <p:cNvCxnSpPr>
            <a:cxnSpLocks/>
          </p:cNvCxnSpPr>
          <p:nvPr/>
        </p:nvCxnSpPr>
        <p:spPr>
          <a:xfrm flipV="1">
            <a:off x="9102652" y="3692256"/>
            <a:ext cx="0" cy="939349"/>
          </a:xfrm>
          <a:prstGeom prst="line">
            <a:avLst/>
          </a:prstGeom>
          <a:solidFill>
            <a:schemeClr val="tx2"/>
          </a:solidFill>
          <a:ln w="9525" cap="rnd">
            <a:solidFill>
              <a:schemeClr val="accent4"/>
            </a:solidFill>
            <a:prstDash val="soli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5" name="Speech Bubble: Rectangle 100">
            <a:extLst>
              <a:ext uri="{FF2B5EF4-FFF2-40B4-BE49-F238E27FC236}">
                <a16:creationId xmlns:a16="http://schemas.microsoft.com/office/drawing/2014/main" id="{34F93F98-66ED-8399-B076-68D702204310}"/>
              </a:ext>
            </a:extLst>
          </p:cNvPr>
          <p:cNvSpPr/>
          <p:nvPr/>
        </p:nvSpPr>
        <p:spPr>
          <a:xfrm rot="10800000" flipH="1" flipV="1">
            <a:off x="7369774" y="4520743"/>
            <a:ext cx="1736353" cy="922988"/>
          </a:xfrm>
          <a:prstGeom prst="wedgeRectCallout">
            <a:avLst>
              <a:gd name="adj1" fmla="val 33205"/>
              <a:gd name="adj2" fmla="val 49117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altLang="sv-SE" sz="1100" dirty="0">
                <a:solidFill>
                  <a:schemeClr val="tx2"/>
                </a:solidFill>
                <a:latin typeface="Arial" panose="020B0604020202020204"/>
              </a:rPr>
              <a:t>DSM-III identified BD for the first time, and introduced the term ‘hypomania’</a:t>
            </a:r>
            <a:r>
              <a:rPr lang="en-US" altLang="sv-SE" sz="1100" baseline="30000" dirty="0">
                <a:solidFill>
                  <a:schemeClr val="tx2"/>
                </a:solidFill>
                <a:latin typeface="Arial" panose="020B0604020202020204"/>
              </a:rPr>
              <a:t>4,7</a:t>
            </a:r>
            <a:endParaRPr lang="en-GB" altLang="sv-SE" sz="1100" dirty="0">
              <a:solidFill>
                <a:schemeClr val="tx2"/>
              </a:solidFill>
              <a:latin typeface="Arial" panose="020B0604020202020204"/>
            </a:endParaRP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87C22B6B-5AB4-3A94-3D08-E0E5519EAEC4}"/>
              </a:ext>
            </a:extLst>
          </p:cNvPr>
          <p:cNvCxnSpPr>
            <a:cxnSpLocks/>
          </p:cNvCxnSpPr>
          <p:nvPr/>
        </p:nvCxnSpPr>
        <p:spPr>
          <a:xfrm>
            <a:off x="9830542" y="2093483"/>
            <a:ext cx="0" cy="1598773"/>
          </a:xfrm>
          <a:prstGeom prst="line">
            <a:avLst/>
          </a:prstGeom>
          <a:solidFill>
            <a:schemeClr val="tx2"/>
          </a:solidFill>
          <a:ln w="9525" cap="rnd">
            <a:solidFill>
              <a:schemeClr val="accent4"/>
            </a:solidFill>
            <a:prstDash val="soli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7" name="Speech Bubble: Rectangle 100">
            <a:extLst>
              <a:ext uri="{FF2B5EF4-FFF2-40B4-BE49-F238E27FC236}">
                <a16:creationId xmlns:a16="http://schemas.microsoft.com/office/drawing/2014/main" id="{A01B0BB7-FF09-9984-EA3A-1FA5F1463491}"/>
              </a:ext>
            </a:extLst>
          </p:cNvPr>
          <p:cNvSpPr/>
          <p:nvPr/>
        </p:nvSpPr>
        <p:spPr>
          <a:xfrm flipH="1">
            <a:off x="7685612" y="1137708"/>
            <a:ext cx="2461810" cy="976842"/>
          </a:xfrm>
          <a:prstGeom prst="wedgeRectCallout">
            <a:avLst>
              <a:gd name="adj1" fmla="val 33205"/>
              <a:gd name="adj2" fmla="val 49117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altLang="sv-SE" sz="1100">
                <a:solidFill>
                  <a:schemeClr val="tx2"/>
                </a:solidFill>
                <a:latin typeface="Arial" panose="020B0604020202020204"/>
              </a:rPr>
              <a:t>DSM-III-R clarified the description from ‘physical restlessness’ to ‘psychomotor agitation’ as a component of the goal-directed activity criteria for a manic episode</a:t>
            </a:r>
            <a:r>
              <a:rPr lang="en-US" altLang="sv-SE" sz="1100" baseline="30000">
                <a:solidFill>
                  <a:schemeClr val="tx2"/>
                </a:solidFill>
                <a:latin typeface="Arial" panose="020B0604020202020204"/>
              </a:rPr>
              <a:t>8</a:t>
            </a:r>
            <a:endParaRPr lang="en-GB" altLang="sv-SE" sz="1100" baseline="30000">
              <a:solidFill>
                <a:schemeClr val="tx2"/>
              </a:solidFill>
              <a:latin typeface="Arial" panose="020B0604020202020204"/>
            </a:endParaRP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C1349FFC-8D98-805B-32EB-36E6DAD7C223}"/>
              </a:ext>
            </a:extLst>
          </p:cNvPr>
          <p:cNvCxnSpPr>
            <a:cxnSpLocks/>
          </p:cNvCxnSpPr>
          <p:nvPr/>
        </p:nvCxnSpPr>
        <p:spPr>
          <a:xfrm>
            <a:off x="10922001" y="3692679"/>
            <a:ext cx="0" cy="1395078"/>
          </a:xfrm>
          <a:prstGeom prst="line">
            <a:avLst/>
          </a:prstGeom>
          <a:solidFill>
            <a:schemeClr val="tx2"/>
          </a:solidFill>
          <a:ln w="9525" cap="rnd">
            <a:solidFill>
              <a:schemeClr val="accent4"/>
            </a:solidFill>
            <a:prstDash val="soli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9" name="Speech Bubble: Rectangle 100">
            <a:extLst>
              <a:ext uri="{FF2B5EF4-FFF2-40B4-BE49-F238E27FC236}">
                <a16:creationId xmlns:a16="http://schemas.microsoft.com/office/drawing/2014/main" id="{1E6480FC-3F66-F4BC-2F65-D66CBCBB7BF9}"/>
              </a:ext>
            </a:extLst>
          </p:cNvPr>
          <p:cNvSpPr/>
          <p:nvPr/>
        </p:nvSpPr>
        <p:spPr>
          <a:xfrm flipH="1">
            <a:off x="9262535" y="4520742"/>
            <a:ext cx="2411638" cy="1617180"/>
          </a:xfrm>
          <a:prstGeom prst="wedgeRectCallout">
            <a:avLst>
              <a:gd name="adj1" fmla="val 33205"/>
              <a:gd name="adj2" fmla="val 49117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44000" tIns="36000" rIns="144000" bIns="36000" rtlCol="0" anchor="ctr"/>
          <a:lstStyle/>
          <a:p>
            <a:pPr algn="ctr"/>
            <a:r>
              <a:rPr lang="en-US" altLang="sv-SE" sz="1100" dirty="0">
                <a:solidFill>
                  <a:schemeClr val="tx2"/>
                </a:solidFill>
                <a:latin typeface="Arial" panose="020B0604020202020204"/>
              </a:rPr>
              <a:t>DSM-5 edited the criteria for ‘manic episode’, converted ‘mixed episode’ from a separate diagnostic category to the ‘with mixed features’ specifier, and classified goal-directed activity/energy as a key feature </a:t>
            </a:r>
            <a:br>
              <a:rPr lang="en-US" altLang="sv-SE" sz="1100" dirty="0">
                <a:solidFill>
                  <a:schemeClr val="tx2"/>
                </a:solidFill>
                <a:latin typeface="Arial" panose="020B0604020202020204"/>
              </a:rPr>
            </a:br>
            <a:r>
              <a:rPr lang="en-US" altLang="sv-SE" sz="1100" dirty="0">
                <a:solidFill>
                  <a:schemeClr val="tx2"/>
                </a:solidFill>
                <a:latin typeface="Arial" panose="020B0604020202020204"/>
              </a:rPr>
              <a:t>of manic episodes</a:t>
            </a:r>
            <a:r>
              <a:rPr lang="en-US" altLang="sv-SE" sz="1100" baseline="30000" dirty="0">
                <a:solidFill>
                  <a:schemeClr val="tx2"/>
                </a:solidFill>
                <a:latin typeface="Arial" panose="020B0604020202020204"/>
              </a:rPr>
              <a:t>10</a:t>
            </a:r>
            <a:endParaRPr lang="en-GB" altLang="sv-SE" sz="1100" dirty="0">
              <a:solidFill>
                <a:schemeClr val="tx2"/>
              </a:solidFill>
              <a:latin typeface="Arial" panose="020B0604020202020204"/>
            </a:endParaRP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01DAE91C-8DEA-80EA-C995-D3488096304A}"/>
              </a:ext>
            </a:extLst>
          </p:cNvPr>
          <p:cNvCxnSpPr>
            <a:cxnSpLocks/>
          </p:cNvCxnSpPr>
          <p:nvPr/>
        </p:nvCxnSpPr>
        <p:spPr>
          <a:xfrm>
            <a:off x="1920631" y="3676641"/>
            <a:ext cx="198269" cy="0"/>
          </a:xfrm>
          <a:prstGeom prst="straightConnector1">
            <a:avLst/>
          </a:prstGeom>
          <a:ln w="19050" cap="rnd">
            <a:solidFill>
              <a:schemeClr val="accent4"/>
            </a:solidFill>
            <a:prstDash val="sysDot"/>
            <a:round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ounded Rectangle 6">
            <a:extLst>
              <a:ext uri="{FF2B5EF4-FFF2-40B4-BE49-F238E27FC236}">
                <a16:creationId xmlns:a16="http://schemas.microsoft.com/office/drawing/2014/main" id="{ACCA38A4-A230-6429-B8A2-76DC78493492}"/>
              </a:ext>
            </a:extLst>
          </p:cNvPr>
          <p:cNvSpPr/>
          <p:nvPr/>
        </p:nvSpPr>
        <p:spPr>
          <a:xfrm>
            <a:off x="1938195" y="3262068"/>
            <a:ext cx="829499" cy="23009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en-GB" sz="1000" b="1">
                <a:solidFill>
                  <a:schemeClr val="tx2"/>
                </a:solidFill>
              </a:rPr>
              <a:t>460–370 BC</a:t>
            </a:r>
            <a:endParaRPr lang="en-GB" sz="1000" b="1">
              <a:solidFill>
                <a:schemeClr val="tx2"/>
              </a:solidFill>
              <a:effectLst/>
            </a:endParaRPr>
          </a:p>
        </p:txBody>
      </p:sp>
      <p:sp>
        <p:nvSpPr>
          <p:cNvPr id="54" name="Rounded Rectangle 13">
            <a:extLst>
              <a:ext uri="{FF2B5EF4-FFF2-40B4-BE49-F238E27FC236}">
                <a16:creationId xmlns:a16="http://schemas.microsoft.com/office/drawing/2014/main" id="{ADF7751C-619D-1C42-678E-3281D4B889EF}"/>
              </a:ext>
            </a:extLst>
          </p:cNvPr>
          <p:cNvSpPr/>
          <p:nvPr/>
        </p:nvSpPr>
        <p:spPr>
          <a:xfrm>
            <a:off x="6963842" y="3911147"/>
            <a:ext cx="499038" cy="23009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1000" b="1">
                <a:solidFill>
                  <a:schemeClr val="tx2"/>
                </a:solidFill>
              </a:rPr>
              <a:t>1952</a:t>
            </a:r>
            <a:endParaRPr lang="en-GB" sz="1000" b="1">
              <a:solidFill>
                <a:schemeClr val="tx2"/>
              </a:solidFill>
              <a:effectLst/>
            </a:endParaRPr>
          </a:p>
        </p:txBody>
      </p:sp>
      <p:sp>
        <p:nvSpPr>
          <p:cNvPr id="55" name="Rounded Rectangle 21">
            <a:extLst>
              <a:ext uri="{FF2B5EF4-FFF2-40B4-BE49-F238E27FC236}">
                <a16:creationId xmlns:a16="http://schemas.microsoft.com/office/drawing/2014/main" id="{433F999A-8B0D-FCEA-60C8-88DAC23D6B6A}"/>
              </a:ext>
            </a:extLst>
          </p:cNvPr>
          <p:cNvSpPr/>
          <p:nvPr/>
        </p:nvSpPr>
        <p:spPr>
          <a:xfrm>
            <a:off x="4520002" y="3265806"/>
            <a:ext cx="499038" cy="23009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1000" b="1">
                <a:solidFill>
                  <a:schemeClr val="tx2"/>
                </a:solidFill>
              </a:rPr>
              <a:t>1851</a:t>
            </a:r>
            <a:endParaRPr lang="en-GB" sz="1000" b="1">
              <a:solidFill>
                <a:schemeClr val="tx2"/>
              </a:solidFill>
              <a:effectLst/>
            </a:endParaRPr>
          </a:p>
        </p:txBody>
      </p:sp>
      <p:sp>
        <p:nvSpPr>
          <p:cNvPr id="56" name="Rounded Rectangle 22">
            <a:extLst>
              <a:ext uri="{FF2B5EF4-FFF2-40B4-BE49-F238E27FC236}">
                <a16:creationId xmlns:a16="http://schemas.microsoft.com/office/drawing/2014/main" id="{2586B179-2AEA-36F1-EC5A-28EECDE4912C}"/>
              </a:ext>
            </a:extLst>
          </p:cNvPr>
          <p:cNvSpPr/>
          <p:nvPr/>
        </p:nvSpPr>
        <p:spPr>
          <a:xfrm>
            <a:off x="7607548" y="3258284"/>
            <a:ext cx="499038" cy="23009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1000" b="1">
                <a:solidFill>
                  <a:schemeClr val="tx2"/>
                </a:solidFill>
                <a:effectLst/>
              </a:rPr>
              <a:t>1968</a:t>
            </a: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C4837BEF-01E1-76B8-4437-FA38A1A5D6F6}"/>
              </a:ext>
            </a:extLst>
          </p:cNvPr>
          <p:cNvCxnSpPr>
            <a:cxnSpLocks/>
          </p:cNvCxnSpPr>
          <p:nvPr/>
        </p:nvCxnSpPr>
        <p:spPr>
          <a:xfrm>
            <a:off x="7215360" y="3676641"/>
            <a:ext cx="0" cy="0"/>
          </a:xfrm>
          <a:prstGeom prst="straightConnector1">
            <a:avLst/>
          </a:prstGeom>
          <a:ln w="19050" cap="rnd">
            <a:solidFill>
              <a:schemeClr val="accent4"/>
            </a:solidFill>
            <a:prstDash val="sysDot"/>
            <a:round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C80EA8DE-C8C8-91D0-DCD8-183AD4E411B3}"/>
              </a:ext>
            </a:extLst>
          </p:cNvPr>
          <p:cNvCxnSpPr>
            <a:cxnSpLocks/>
          </p:cNvCxnSpPr>
          <p:nvPr/>
        </p:nvCxnSpPr>
        <p:spPr>
          <a:xfrm>
            <a:off x="7857067" y="3676641"/>
            <a:ext cx="1253400" cy="0"/>
          </a:xfrm>
          <a:prstGeom prst="straightConnector1">
            <a:avLst/>
          </a:prstGeom>
          <a:ln w="19050" cap="rnd">
            <a:solidFill>
              <a:schemeClr val="accent4"/>
            </a:solidFill>
            <a:prstDash val="sysDot"/>
            <a:round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ounded Rectangle 48">
            <a:extLst>
              <a:ext uri="{FF2B5EF4-FFF2-40B4-BE49-F238E27FC236}">
                <a16:creationId xmlns:a16="http://schemas.microsoft.com/office/drawing/2014/main" id="{2F8C26EE-5AF7-E26F-08F0-93D2CA836EFA}"/>
              </a:ext>
            </a:extLst>
          </p:cNvPr>
          <p:cNvSpPr/>
          <p:nvPr/>
        </p:nvSpPr>
        <p:spPr>
          <a:xfrm>
            <a:off x="8872828" y="3916553"/>
            <a:ext cx="459486" cy="23009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1000" b="1">
                <a:solidFill>
                  <a:schemeClr val="tx2"/>
                </a:solidFill>
              </a:rPr>
              <a:t>1980</a:t>
            </a:r>
            <a:endParaRPr lang="en-GB" sz="1000" b="1">
              <a:solidFill>
                <a:schemeClr val="tx2"/>
              </a:solidFill>
              <a:effectLst/>
            </a:endParaRPr>
          </a:p>
        </p:txBody>
      </p:sp>
      <p:sp>
        <p:nvSpPr>
          <p:cNvPr id="69" name="Rounded Rectangle 51">
            <a:extLst>
              <a:ext uri="{FF2B5EF4-FFF2-40B4-BE49-F238E27FC236}">
                <a16:creationId xmlns:a16="http://schemas.microsoft.com/office/drawing/2014/main" id="{4F38AE1C-4F65-5168-7B23-81974C5175F1}"/>
              </a:ext>
            </a:extLst>
          </p:cNvPr>
          <p:cNvSpPr/>
          <p:nvPr/>
        </p:nvSpPr>
        <p:spPr>
          <a:xfrm>
            <a:off x="9493152" y="3266748"/>
            <a:ext cx="500400" cy="23009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000" b="1">
                <a:solidFill>
                  <a:schemeClr val="tx2"/>
                </a:solidFill>
              </a:rPr>
              <a:t>1987</a:t>
            </a:r>
          </a:p>
        </p:txBody>
      </p: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7210EE81-FA28-E46F-FE86-B71D98885BE5}"/>
              </a:ext>
            </a:extLst>
          </p:cNvPr>
          <p:cNvCxnSpPr>
            <a:cxnSpLocks/>
          </p:cNvCxnSpPr>
          <p:nvPr/>
        </p:nvCxnSpPr>
        <p:spPr>
          <a:xfrm>
            <a:off x="10285240" y="3676641"/>
            <a:ext cx="0" cy="0"/>
          </a:xfrm>
          <a:prstGeom prst="straightConnector1">
            <a:avLst/>
          </a:prstGeom>
          <a:ln w="19050" cap="rnd">
            <a:solidFill>
              <a:schemeClr val="accent4"/>
            </a:solidFill>
            <a:prstDash val="sysDot"/>
            <a:round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Speech Bubble: Rectangle 100">
            <a:extLst>
              <a:ext uri="{FF2B5EF4-FFF2-40B4-BE49-F238E27FC236}">
                <a16:creationId xmlns:a16="http://schemas.microsoft.com/office/drawing/2014/main" id="{49DD6281-F56A-C954-6BA2-4FFA8225DBF8}"/>
              </a:ext>
            </a:extLst>
          </p:cNvPr>
          <p:cNvSpPr/>
          <p:nvPr/>
        </p:nvSpPr>
        <p:spPr>
          <a:xfrm flipH="1">
            <a:off x="3366216" y="4520742"/>
            <a:ext cx="2012164" cy="1099037"/>
          </a:xfrm>
          <a:prstGeom prst="wedgeRectCallout">
            <a:avLst>
              <a:gd name="adj1" fmla="val 33205"/>
              <a:gd name="adj2" fmla="val 49117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altLang="sv-SE" sz="1100">
                <a:solidFill>
                  <a:schemeClr val="tx2"/>
                </a:solidFill>
                <a:latin typeface="Arial" panose="020B0604020202020204"/>
              </a:rPr>
              <a:t>Karl </a:t>
            </a:r>
            <a:r>
              <a:rPr lang="en-US" altLang="sv-SE" sz="1100" err="1">
                <a:solidFill>
                  <a:schemeClr val="tx2"/>
                </a:solidFill>
                <a:latin typeface="Arial" panose="020B0604020202020204"/>
              </a:rPr>
              <a:t>Kahlbaum</a:t>
            </a:r>
            <a:r>
              <a:rPr lang="en-US" altLang="sv-SE" sz="1100">
                <a:solidFill>
                  <a:schemeClr val="tx2"/>
                </a:solidFill>
                <a:latin typeface="Arial" panose="020B0604020202020204"/>
              </a:rPr>
              <a:t> distinguished two groups of mental disorders based on symptoms and outcomes – ‘</a:t>
            </a:r>
            <a:r>
              <a:rPr lang="en-US" altLang="sv-SE" sz="1100" err="1">
                <a:solidFill>
                  <a:schemeClr val="tx2"/>
                </a:solidFill>
                <a:latin typeface="Arial" panose="020B0604020202020204"/>
              </a:rPr>
              <a:t>vecordia</a:t>
            </a:r>
            <a:r>
              <a:rPr lang="en-US" altLang="sv-SE" sz="1100">
                <a:solidFill>
                  <a:schemeClr val="tx2"/>
                </a:solidFill>
                <a:latin typeface="Arial" panose="020B0604020202020204"/>
              </a:rPr>
              <a:t>’ and ‘vesania’</a:t>
            </a:r>
            <a:r>
              <a:rPr lang="en-US" altLang="sv-SE" sz="1100" baseline="30000">
                <a:solidFill>
                  <a:schemeClr val="tx2"/>
                </a:solidFill>
                <a:latin typeface="Arial" panose="020B0604020202020204"/>
              </a:rPr>
              <a:t>3,4</a:t>
            </a:r>
            <a:endParaRPr lang="en-US" altLang="sv-SE" sz="1100">
              <a:solidFill>
                <a:schemeClr val="tx2"/>
              </a:solidFill>
              <a:latin typeface="Arial" panose="020B0604020202020204"/>
            </a:endParaRP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3B73D03E-AA61-F1BC-2B8B-6D71E80723D1}"/>
              </a:ext>
            </a:extLst>
          </p:cNvPr>
          <p:cNvCxnSpPr>
            <a:cxnSpLocks/>
          </p:cNvCxnSpPr>
          <p:nvPr/>
        </p:nvCxnSpPr>
        <p:spPr>
          <a:xfrm flipH="1">
            <a:off x="4759757" y="3676641"/>
            <a:ext cx="2380" cy="0"/>
          </a:xfrm>
          <a:prstGeom prst="straightConnector1">
            <a:avLst/>
          </a:prstGeom>
          <a:ln w="19050" cap="rnd">
            <a:solidFill>
              <a:schemeClr val="accent4"/>
            </a:solidFill>
            <a:prstDash val="sysDot"/>
            <a:round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ounded Rectangle 21">
            <a:extLst>
              <a:ext uri="{FF2B5EF4-FFF2-40B4-BE49-F238E27FC236}">
                <a16:creationId xmlns:a16="http://schemas.microsoft.com/office/drawing/2014/main" id="{AF651FE5-EA78-641C-5EB9-D4028A11C876}"/>
              </a:ext>
            </a:extLst>
          </p:cNvPr>
          <p:cNvSpPr/>
          <p:nvPr/>
        </p:nvSpPr>
        <p:spPr>
          <a:xfrm>
            <a:off x="5008842" y="3916552"/>
            <a:ext cx="499038" cy="23009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1000" b="1" dirty="0">
                <a:solidFill>
                  <a:schemeClr val="tx2"/>
                </a:solidFill>
              </a:rPr>
              <a:t>1863</a:t>
            </a:r>
            <a:endParaRPr lang="en-GB" sz="1000" b="1" dirty="0">
              <a:solidFill>
                <a:schemeClr val="tx2"/>
              </a:solidFill>
              <a:effectLst/>
            </a:endParaRPr>
          </a:p>
        </p:txBody>
      </p:sp>
      <p:sp>
        <p:nvSpPr>
          <p:cNvPr id="77" name="Rounded Rectangle 62">
            <a:extLst>
              <a:ext uri="{FF2B5EF4-FFF2-40B4-BE49-F238E27FC236}">
                <a16:creationId xmlns:a16="http://schemas.microsoft.com/office/drawing/2014/main" id="{641F1C0B-C04F-545D-CBE9-42EA698B0F11}"/>
              </a:ext>
            </a:extLst>
          </p:cNvPr>
          <p:cNvSpPr/>
          <p:nvPr/>
        </p:nvSpPr>
        <p:spPr>
          <a:xfrm>
            <a:off x="10644824" y="3260575"/>
            <a:ext cx="500400" cy="23009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000" b="1">
                <a:solidFill>
                  <a:schemeClr val="tx2"/>
                </a:solidFill>
              </a:rPr>
              <a:t>2013</a:t>
            </a:r>
          </a:p>
        </p:txBody>
      </p: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7EDB46A6-3C26-72C9-61BA-7BF143B82BD6}"/>
              </a:ext>
            </a:extLst>
          </p:cNvPr>
          <p:cNvCxnSpPr>
            <a:cxnSpLocks/>
          </p:cNvCxnSpPr>
          <p:nvPr/>
        </p:nvCxnSpPr>
        <p:spPr>
          <a:xfrm>
            <a:off x="5258361" y="3676641"/>
            <a:ext cx="1001945" cy="0"/>
          </a:xfrm>
          <a:prstGeom prst="straightConnector1">
            <a:avLst/>
          </a:prstGeom>
          <a:ln w="19050" cap="rnd">
            <a:solidFill>
              <a:schemeClr val="accent4"/>
            </a:solidFill>
            <a:prstDash val="sysDot"/>
            <a:round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069630DE-EB3A-227B-7ECE-37A0E53B5288}"/>
              </a:ext>
            </a:extLst>
          </p:cNvPr>
          <p:cNvCxnSpPr>
            <a:cxnSpLocks/>
          </p:cNvCxnSpPr>
          <p:nvPr/>
        </p:nvCxnSpPr>
        <p:spPr>
          <a:xfrm flipV="1">
            <a:off x="6256881" y="2242839"/>
            <a:ext cx="0" cy="1435509"/>
          </a:xfrm>
          <a:prstGeom prst="line">
            <a:avLst/>
          </a:prstGeom>
          <a:solidFill>
            <a:schemeClr val="tx2"/>
          </a:solidFill>
          <a:ln w="9525" cap="rnd">
            <a:solidFill>
              <a:schemeClr val="accent4"/>
            </a:solidFill>
            <a:prstDash val="soli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5" name="Speech Bubble: Rectangle 100">
            <a:extLst>
              <a:ext uri="{FF2B5EF4-FFF2-40B4-BE49-F238E27FC236}">
                <a16:creationId xmlns:a16="http://schemas.microsoft.com/office/drawing/2014/main" id="{D6172E41-5B20-C9FC-EB82-F75DA11D78B0}"/>
              </a:ext>
            </a:extLst>
          </p:cNvPr>
          <p:cNvSpPr/>
          <p:nvPr/>
        </p:nvSpPr>
        <p:spPr>
          <a:xfrm rot="10800000" flipH="1" flipV="1">
            <a:off x="5099737" y="1800154"/>
            <a:ext cx="1958645" cy="1169935"/>
          </a:xfrm>
          <a:prstGeom prst="wedgeRectCallout">
            <a:avLst>
              <a:gd name="adj1" fmla="val 33205"/>
              <a:gd name="adj2" fmla="val 49117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altLang="sv-SE" sz="1100" dirty="0">
                <a:solidFill>
                  <a:schemeClr val="tx2"/>
                </a:solidFill>
                <a:latin typeface="Arial" panose="020B0604020202020204"/>
              </a:rPr>
              <a:t>Emil Kraepelin characterized all dysfunction of mood into what he termed ‘dementia praecox’ and ‘manic–depressive insanity’</a:t>
            </a:r>
            <a:r>
              <a:rPr lang="en-US" altLang="sv-SE" sz="1100" baseline="30000" dirty="0">
                <a:solidFill>
                  <a:schemeClr val="tx2"/>
                </a:solidFill>
                <a:latin typeface="Arial" panose="020B0604020202020204"/>
              </a:rPr>
              <a:t>1,3</a:t>
            </a:r>
            <a:r>
              <a:rPr lang="en-US" altLang="sv-SE" sz="1100" dirty="0">
                <a:solidFill>
                  <a:schemeClr val="tx2"/>
                </a:solidFill>
                <a:latin typeface="Arial" panose="020B0604020202020204"/>
              </a:rPr>
              <a:t> </a:t>
            </a:r>
            <a:endParaRPr lang="en-GB" altLang="sv-SE" sz="1100" dirty="0">
              <a:solidFill>
                <a:schemeClr val="tx2"/>
              </a:solidFill>
              <a:latin typeface="Arial" panose="020B0604020202020204"/>
            </a:endParaRPr>
          </a:p>
        </p:txBody>
      </p:sp>
      <p:sp>
        <p:nvSpPr>
          <p:cNvPr id="63" name="Rounded Rectangle 30">
            <a:extLst>
              <a:ext uri="{FF2B5EF4-FFF2-40B4-BE49-F238E27FC236}">
                <a16:creationId xmlns:a16="http://schemas.microsoft.com/office/drawing/2014/main" id="{C39F7D80-6B1E-ED60-1CD6-A9D49B855749}"/>
              </a:ext>
            </a:extLst>
          </p:cNvPr>
          <p:cNvSpPr/>
          <p:nvPr/>
        </p:nvSpPr>
        <p:spPr>
          <a:xfrm>
            <a:off x="5872638" y="3265806"/>
            <a:ext cx="768486" cy="23009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rtlCol="0" anchor="ctr"/>
          <a:lstStyle/>
          <a:p>
            <a:pPr algn="ctr"/>
            <a:r>
              <a:rPr lang="en-US" sz="1000" b="1" dirty="0">
                <a:solidFill>
                  <a:schemeClr val="tx2"/>
                </a:solidFill>
              </a:rPr>
              <a:t>Late 1800s</a:t>
            </a:r>
          </a:p>
        </p:txBody>
      </p:sp>
      <p:sp>
        <p:nvSpPr>
          <p:cNvPr id="115" name="Speech Bubble: Rectangle 100">
            <a:extLst>
              <a:ext uri="{FF2B5EF4-FFF2-40B4-BE49-F238E27FC236}">
                <a16:creationId xmlns:a16="http://schemas.microsoft.com/office/drawing/2014/main" id="{C6E97748-1B52-6F2B-A1B6-E2C8FD3E3D44}"/>
              </a:ext>
            </a:extLst>
          </p:cNvPr>
          <p:cNvSpPr/>
          <p:nvPr/>
        </p:nvSpPr>
        <p:spPr>
          <a:xfrm rot="10800000" flipH="1" flipV="1">
            <a:off x="10275813" y="1548993"/>
            <a:ext cx="1254331" cy="1421096"/>
          </a:xfrm>
          <a:prstGeom prst="wedgeRectCallout">
            <a:avLst>
              <a:gd name="adj1" fmla="val 33205"/>
              <a:gd name="adj2" fmla="val 49117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altLang="sv-SE" sz="1100">
                <a:solidFill>
                  <a:schemeClr val="tx2"/>
                </a:solidFill>
                <a:latin typeface="Arial" panose="020B0604020202020204"/>
              </a:rPr>
              <a:t>DSM-IV introduced ‘mixed episode’ as its own type of episode with diagnostic criteria</a:t>
            </a:r>
            <a:r>
              <a:rPr lang="en-US" altLang="sv-SE" sz="1100" baseline="30000">
                <a:solidFill>
                  <a:schemeClr val="tx2"/>
                </a:solidFill>
                <a:latin typeface="Arial" panose="020B0604020202020204"/>
              </a:rPr>
              <a:t>9</a:t>
            </a:r>
            <a:endParaRPr lang="en-GB" altLang="sv-SE" sz="1100">
              <a:solidFill>
                <a:schemeClr val="tx2"/>
              </a:solidFill>
              <a:latin typeface="Arial" panose="020B0604020202020204"/>
            </a:endParaRPr>
          </a:p>
        </p:txBody>
      </p:sp>
      <p:sp>
        <p:nvSpPr>
          <p:cNvPr id="116" name="Rounded Rectangle 48">
            <a:extLst>
              <a:ext uri="{FF2B5EF4-FFF2-40B4-BE49-F238E27FC236}">
                <a16:creationId xmlns:a16="http://schemas.microsoft.com/office/drawing/2014/main" id="{D64669CE-517A-104A-032E-B546BEF57DF2}"/>
              </a:ext>
            </a:extLst>
          </p:cNvPr>
          <p:cNvSpPr/>
          <p:nvPr/>
        </p:nvSpPr>
        <p:spPr>
          <a:xfrm>
            <a:off x="10026389" y="3256920"/>
            <a:ext cx="499038" cy="23009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1000" b="1">
                <a:solidFill>
                  <a:schemeClr val="tx2"/>
                </a:solidFill>
              </a:rPr>
              <a:t>1994</a:t>
            </a:r>
            <a:endParaRPr lang="en-GB" sz="1000" b="1">
              <a:solidFill>
                <a:schemeClr val="tx2"/>
              </a:solidFill>
              <a:effectLst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91626C2-962B-7184-3ED6-8E9D00AEAEC0}"/>
              </a:ext>
            </a:extLst>
          </p:cNvPr>
          <p:cNvCxnSpPr>
            <a:cxnSpLocks/>
          </p:cNvCxnSpPr>
          <p:nvPr/>
        </p:nvCxnSpPr>
        <p:spPr>
          <a:xfrm flipV="1">
            <a:off x="3246198" y="3683497"/>
            <a:ext cx="0" cy="956865"/>
          </a:xfrm>
          <a:prstGeom prst="line">
            <a:avLst/>
          </a:prstGeom>
          <a:solidFill>
            <a:schemeClr val="tx2"/>
          </a:solidFill>
          <a:ln w="9525" cap="rnd">
            <a:solidFill>
              <a:schemeClr val="accent4"/>
            </a:solidFill>
            <a:prstDash val="soli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Speech Bubble: Rectangle 100">
            <a:extLst>
              <a:ext uri="{FF2B5EF4-FFF2-40B4-BE49-F238E27FC236}">
                <a16:creationId xmlns:a16="http://schemas.microsoft.com/office/drawing/2014/main" id="{482B95B6-D3A9-6F9E-56D0-D4C473788368}"/>
              </a:ext>
            </a:extLst>
          </p:cNvPr>
          <p:cNvSpPr/>
          <p:nvPr/>
        </p:nvSpPr>
        <p:spPr>
          <a:xfrm flipH="1">
            <a:off x="957611" y="4520742"/>
            <a:ext cx="2288587" cy="1070380"/>
          </a:xfrm>
          <a:prstGeom prst="wedgeRectCallout">
            <a:avLst>
              <a:gd name="adj1" fmla="val 33205"/>
              <a:gd name="adj2" fmla="val 49117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altLang="sv-SE" sz="1100" dirty="0">
                <a:solidFill>
                  <a:schemeClr val="tx2"/>
                </a:solidFill>
                <a:latin typeface="Arial" panose="020B0604020202020204"/>
              </a:rPr>
              <a:t>Physician Ishaq Ibn Imran published the concept of melancholia which includes the modern-day ‘manic-depressive illness’ or ‘bipolar disorder’</a:t>
            </a:r>
            <a:r>
              <a:rPr lang="en-US" altLang="sv-SE" sz="1100" baseline="30000" dirty="0">
                <a:solidFill>
                  <a:schemeClr val="tx2"/>
                </a:solidFill>
                <a:latin typeface="Arial" panose="020B0604020202020204"/>
              </a:rPr>
              <a:t>2</a:t>
            </a:r>
            <a:endParaRPr lang="en-GB" altLang="sv-SE" sz="1100" dirty="0">
              <a:solidFill>
                <a:schemeClr val="tx2"/>
              </a:solidFill>
              <a:latin typeface="Arial" panose="020B0604020202020204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31FB8D7-D9D2-8284-7E0F-D3263E141755}"/>
              </a:ext>
            </a:extLst>
          </p:cNvPr>
          <p:cNvCxnSpPr>
            <a:cxnSpLocks/>
          </p:cNvCxnSpPr>
          <p:nvPr/>
        </p:nvCxnSpPr>
        <p:spPr>
          <a:xfrm>
            <a:off x="3244712" y="3676641"/>
            <a:ext cx="0" cy="0"/>
          </a:xfrm>
          <a:prstGeom prst="straightConnector1">
            <a:avLst/>
          </a:prstGeom>
          <a:ln w="19050" cap="rnd">
            <a:solidFill>
              <a:schemeClr val="accent4"/>
            </a:solidFill>
            <a:prstDash val="sysDot"/>
            <a:round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1">
            <a:extLst>
              <a:ext uri="{FF2B5EF4-FFF2-40B4-BE49-F238E27FC236}">
                <a16:creationId xmlns:a16="http://schemas.microsoft.com/office/drawing/2014/main" id="{CFFE66A7-C8AC-1488-2EDE-E89D1B329BFA}"/>
              </a:ext>
            </a:extLst>
          </p:cNvPr>
          <p:cNvSpPr/>
          <p:nvPr/>
        </p:nvSpPr>
        <p:spPr>
          <a:xfrm>
            <a:off x="2979745" y="3912849"/>
            <a:ext cx="499038" cy="23009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1000" b="1">
                <a:solidFill>
                  <a:schemeClr val="tx2"/>
                </a:solidFill>
              </a:rPr>
              <a:t>900</a:t>
            </a:r>
            <a:endParaRPr lang="en-GB" sz="1000" b="1">
              <a:solidFill>
                <a:schemeClr val="tx2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070968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14E3334-BC67-4578-B9B6-FB2C697BED54}">
  <ds:schemaRefs>
    <ds:schemaRef ds:uri="http://schemas.microsoft.com/office/2006/metadata/properties"/>
    <ds:schemaRef ds:uri="http://www.w3.org/XML/1998/namespace"/>
    <ds:schemaRef ds:uri="28627d7c-4416-4bc1-86cf-ca6c3a42a8f2"/>
    <ds:schemaRef ds:uri="08562aa6-c0ad-4fb9-8a82-15409d3a28b4"/>
    <ds:schemaRef ds:uri="http://purl.org/dc/terms/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B43B9CB-87A7-457C-A0CB-6B9A855D4DF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1021</Words>
  <Application>Microsoft Office PowerPoint</Application>
  <PresentationFormat>Widescreen</PresentationFormat>
  <Paragraphs>42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The history of bipolar disorder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17</cp:revision>
  <dcterms:created xsi:type="dcterms:W3CDTF">2022-06-30T09:48:17Z</dcterms:created>
  <dcterms:modified xsi:type="dcterms:W3CDTF">2024-05-27T12:23:49Z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