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1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17171"/>
    <a:srgbClr val="99B3A8"/>
    <a:srgbClr val="D6E1DC"/>
    <a:srgbClr val="F0F0F0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74" autoAdjust="0"/>
  </p:normalViewPr>
  <p:slideViewPr>
    <p:cSldViewPr snapToGrid="0">
      <p:cViewPr varScale="1">
        <p:scale>
          <a:sx n="83" d="100"/>
          <a:sy n="83" d="100"/>
        </p:scale>
        <p:origin x="94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200" d="100"/>
          <a:sy n="200" d="100"/>
        </p:scale>
        <p:origin x="2382" y="-29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881902884870671E-2"/>
          <c:y val="0.18252956463663669"/>
          <c:w val="0.86744610600118155"/>
          <c:h val="0.62066456635804701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12-month 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Bipolar I 
disorder</c:v>
                </c:pt>
                <c:pt idx="1">
                  <c:v>Bipolar II 
disorder</c:v>
                </c:pt>
                <c:pt idx="2">
                  <c:v>Subthreshold
bipolar disorder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0.4</c:v>
                </c:pt>
                <c:pt idx="1">
                  <c:v>0.3</c:v>
                </c:pt>
                <c:pt idx="2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61-4D18-89F1-0B6CC7A4D001}"/>
            </c:ext>
          </c:extLst>
        </c:ser>
        <c:ser>
          <c:idx val="0"/>
          <c:order val="0"/>
          <c:tx>
            <c:strRef>
              <c:f>Sheet1!$A$2</c:f>
              <c:strCache>
                <c:ptCount val="1"/>
                <c:pt idx="0">
                  <c:v>Lifetime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Bipolar I 
disorder</c:v>
                </c:pt>
                <c:pt idx="1">
                  <c:v>Bipolar II 
disorder</c:v>
                </c:pt>
                <c:pt idx="2">
                  <c:v>Subthreshold
bipolar disorder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0.6</c:v>
                </c:pt>
                <c:pt idx="1">
                  <c:v>0.4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61-4D18-89F1-0B6CC7A4D0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8689520"/>
        <c:axId val="318684112"/>
      </c:barChart>
      <c:catAx>
        <c:axId val="318689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18684112"/>
        <c:crosses val="autoZero"/>
        <c:auto val="1"/>
        <c:lblAlgn val="ctr"/>
        <c:lblOffset val="100"/>
        <c:noMultiLvlLbl val="0"/>
      </c:catAx>
      <c:valAx>
        <c:axId val="318684112"/>
        <c:scaling>
          <c:orientation val="minMax"/>
          <c:max val="1.6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>
                    <a:solidFill>
                      <a:schemeClr val="tx2"/>
                    </a:solidFill>
                  </a:rPr>
                  <a:t>P</a:t>
                </a:r>
                <a:r>
                  <a:rPr lang="en-US" sz="1400" b="1" baseline="0" dirty="0">
                    <a:solidFill>
                      <a:schemeClr val="tx2"/>
                    </a:solidFill>
                  </a:rPr>
                  <a:t>revalence (%)</a:t>
                </a:r>
                <a:endParaRPr lang="en-US" sz="1400" b="1" dirty="0">
                  <a:solidFill>
                    <a:schemeClr val="tx2"/>
                  </a:solidFill>
                </a:endParaRPr>
              </a:p>
            </c:rich>
          </c:tx>
          <c:layout>
            <c:manualLayout>
              <c:xMode val="edge"/>
              <c:yMode val="edge"/>
              <c:x val="9.6180640801187996E-3"/>
              <c:y val="0.31994694352515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19050"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1868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665652292739439"/>
          <c:y val="0.23326487403886259"/>
          <c:w val="0.38387584297179539"/>
          <c:h val="6.92528046715070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27-05-2024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/>
            <a:r>
              <a:rPr lang="en-US"/>
              <a:t>Estimates from the WHO World Mental Health survey found that</a:t>
            </a:r>
            <a:r>
              <a:rPr lang="en-GB"/>
              <a:t> rates of comorbid disorders were significantly greater among those with bipolar I disorder (88.2%) and bipolar II disorder (83.1%), than among those with subthreshold bipolar disorder (69.1%).</a:t>
            </a:r>
            <a:r>
              <a:rPr lang="en-GB" baseline="30000"/>
              <a:t>1</a:t>
            </a:r>
          </a:p>
          <a:p>
            <a:pPr marL="0" lvl="1"/>
            <a:endParaRPr lang="en-GB"/>
          </a:p>
          <a:p>
            <a:pPr marL="0" lvl="1"/>
            <a:r>
              <a:rPr lang="en-GB"/>
              <a:t>Reference: </a:t>
            </a:r>
          </a:p>
          <a:p>
            <a:pPr marL="228600" lvl="1" indent="-228600">
              <a:buFont typeface="+mj-lt"/>
              <a:buAutoNum type="arabicPeriod"/>
            </a:pPr>
            <a:r>
              <a:rPr lang="en-GB" err="1"/>
              <a:t>Merikangas</a:t>
            </a:r>
            <a:r>
              <a:rPr lang="en-GB"/>
              <a:t> KR, Jin R, He JP, et al. Prevalence and correlates of bipolar spectrum disorder in the world mental health survey initiative. Arch Gen Psychiatry 2011; 68 (3): 241–251.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7E421E29-3B84-B365-E567-3E827E3394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</p:spTree>
    <p:extLst>
      <p:ext uri="{BB962C8B-B14F-4D97-AF65-F5344CB8AC3E}">
        <p14:creationId xmlns:p14="http://schemas.microsoft.com/office/powerpoint/2010/main" val="3078559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5EBA98-1A90-B62D-A777-E16BDD04EE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rgbClr val="D9D1CC"/>
          </a:solidFill>
        </p:spPr>
        <p:txBody>
          <a:bodyPr/>
          <a:lstStyle/>
          <a:p>
            <a:pPr marL="0" indent="0">
              <a:buNone/>
            </a:pPr>
            <a:r>
              <a:rPr lang="en-GB" sz="1800"/>
              <a:t>Estimates from the </a:t>
            </a:r>
            <a:br>
              <a:rPr lang="en-GB" sz="1800"/>
            </a:br>
            <a:r>
              <a:rPr lang="en-GB" sz="1800"/>
              <a:t>WHO World Mental Health survey reported </a:t>
            </a:r>
            <a:br>
              <a:rPr lang="en-GB" sz="1800"/>
            </a:br>
            <a:r>
              <a:rPr lang="en-GB" sz="1800"/>
              <a:t>a higher severity of depressive episodes </a:t>
            </a:r>
            <a:br>
              <a:rPr lang="en-GB" sz="1800"/>
            </a:br>
            <a:r>
              <a:rPr lang="en-GB" sz="1800"/>
              <a:t>in low- and middle- income countries </a:t>
            </a:r>
            <a:br>
              <a:rPr lang="en-GB" sz="1800"/>
            </a:br>
            <a:r>
              <a:rPr lang="en-GB" sz="1800"/>
              <a:t>than in high-income countries:</a:t>
            </a:r>
          </a:p>
          <a:p>
            <a:pPr lvl="1"/>
            <a:r>
              <a:rPr lang="en-GB" sz="1600"/>
              <a:t>Low-income: 95.5%</a:t>
            </a:r>
          </a:p>
          <a:p>
            <a:pPr lvl="1"/>
            <a:r>
              <a:rPr lang="en-GB" sz="1600"/>
              <a:t>Middle-income: 77.4%</a:t>
            </a:r>
          </a:p>
          <a:p>
            <a:pPr lvl="1"/>
            <a:r>
              <a:rPr lang="en-GB" sz="1600"/>
              <a:t>High-income: 68.5%</a:t>
            </a:r>
          </a:p>
          <a:p>
            <a:endParaRPr lang="en-GB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7B5913-BE39-6725-8699-61F63C7E7C7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History, definitions, diagnosis, epidemiology, and burden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94A187-800F-61D9-9A83-D79A6788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global prevalence of bipolar disorders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45C5A4-E3E5-7391-E2E9-C7682D8EAB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WHO=World Health Organization</a:t>
            </a:r>
            <a:br>
              <a:rPr lang="en-GB"/>
            </a:br>
            <a:br>
              <a:rPr lang="en-GB"/>
            </a:br>
            <a:r>
              <a:rPr lang="de-DE"/>
              <a:t>Merikangas et al. Arch Gen Psychiatry 2011;68(3):241–251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754F06C-C453-569A-0EA7-8E48C5B23F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507898"/>
              </p:ext>
            </p:extLst>
          </p:nvPr>
        </p:nvGraphicFramePr>
        <p:xfrm>
          <a:off x="539749" y="1416785"/>
          <a:ext cx="8203418" cy="4792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F50BA3E-2C99-6C22-BA03-78545DB81D5A}"/>
              </a:ext>
            </a:extLst>
          </p:cNvPr>
          <p:cNvSpPr txBox="1"/>
          <p:nvPr/>
        </p:nvSpPr>
        <p:spPr>
          <a:xfrm>
            <a:off x="1095374" y="1677085"/>
            <a:ext cx="75152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862" b="0" i="0" u="none" strike="noStrike" kern="1200" spc="0" baseline="0">
                <a:solidFill>
                  <a:srgbClr val="1A1A17"/>
                </a:solidFill>
                <a:latin typeface="+mn-lt"/>
                <a:ea typeface="+mn-ea"/>
                <a:cs typeface="+mn-cs"/>
              </a:defRPr>
            </a:pPr>
            <a:r>
              <a:rPr lang="en-US" sz="1600" b="1" baseline="0">
                <a:solidFill>
                  <a:schemeClr val="accent2">
                    <a:lumMod val="50000"/>
                  </a:schemeClr>
                </a:solidFill>
              </a:rPr>
              <a:t>Global prevalence of bipolar spectrum disorders</a:t>
            </a:r>
            <a:endParaRPr lang="en-US" sz="1600" b="1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345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28627d7c-4416-4bc1-86cf-ca6c3a42a8f2"/>
    <ds:schemaRef ds:uri="08562aa6-c0ad-4fb9-8a82-15409d3a28b4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171</Words>
  <Application>Microsoft Office PowerPoint</Application>
  <PresentationFormat>Widescreen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The global prevalence of bipolar disorders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19</cp:revision>
  <dcterms:created xsi:type="dcterms:W3CDTF">2022-06-30T09:48:17Z</dcterms:created>
  <dcterms:modified xsi:type="dcterms:W3CDTF">2024-05-27T12:24:25Z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