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There are several risk factors for bipolar disorder, including both genetic and environmental factors.</a:t>
            </a:r>
            <a:r>
              <a:rPr lang="en-GB" baseline="30000"/>
              <a:t>4</a:t>
            </a:r>
            <a:r>
              <a:rPr lang="en-GB"/>
              <a:t> However, lack of a clear biological mechanism and the non-specific nature of many risk factors – amongst other reasons – makes it difficult to determine the exact cause of bipolar disorder in an individual patient.</a:t>
            </a:r>
            <a:r>
              <a:rPr lang="en-GB" baseline="30000"/>
              <a:t>4</a:t>
            </a:r>
            <a:r>
              <a:rPr lang="en-GB"/>
              <a:t> More research of gene–environment interactions may improve the understanding of the genetic and environmental risks of bipolar disorder.</a:t>
            </a:r>
            <a:r>
              <a:rPr lang="en-GB" baseline="30000"/>
              <a:t>4</a:t>
            </a:r>
            <a:r>
              <a:rPr lang="en-GB"/>
              <a:t> </a:t>
            </a:r>
          </a:p>
          <a:p>
            <a:endParaRPr lang="en-GB"/>
          </a:p>
          <a:p>
            <a:r>
              <a:rPr lang="en-GB"/>
              <a:t>References: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err="1"/>
              <a:t>Merikangas</a:t>
            </a:r>
            <a:r>
              <a:rPr lang="en-GB"/>
              <a:t> KR, Jin R, He JP, et al. Prevalence and correlates of bipolar spectrum disorder in the world mental health survey initiative. Arch Gen Psychiatry 2011; 68 (3): 241–251.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Kroon JS, Wohlfarth TD, Dieleman J, et al. Incidence rates and risk factors of bipolar disorder in the general population: a population-based cohort study. Bipolar </a:t>
            </a:r>
            <a:r>
              <a:rPr lang="en-GB" err="1"/>
              <a:t>Disord</a:t>
            </a:r>
            <a:r>
              <a:rPr lang="en-GB"/>
              <a:t> 2013; 15 (3): 306–313.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Cassidy F, Carroll BJ. Vascular risk factors in late onset mania. Psychol Med 2002; 32 (2): 359–362.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Rowland TA, Marwaha S. Epidemiology and risk factors for bipolar disorder. </a:t>
            </a:r>
            <a:r>
              <a:rPr lang="en-GB" err="1"/>
              <a:t>Ther</a:t>
            </a:r>
            <a:r>
              <a:rPr lang="en-GB"/>
              <a:t> Adv </a:t>
            </a:r>
            <a:r>
              <a:rPr lang="en-GB" err="1"/>
              <a:t>Psychopharmacol</a:t>
            </a:r>
            <a:r>
              <a:rPr lang="en-GB"/>
              <a:t> 2018; 8 (9): 251–269.</a:t>
            </a:r>
            <a:endParaRPr lang="en-US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Lichtenstein P, Yip BH, Björk C, et al. Common genetic determinants of schizophrenia and bipolar disorder in Swedish families: a population-based study. Lancet 2009; 373 (9659): 234–239.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Sullivan PF, Magnusson C, Reichenberg A, et al. Family history of schizophrenia and bipolar disorder as risk factors for autism. Arch Gen Psychiatry 2012; 69 (11): 1099–1103. </a:t>
            </a:r>
            <a:endParaRPr lang="en-US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Tsuchiya KJ, Byrne M, Mortensen PB. Risk factors in relation to an emergence of bipolar disorder: a systematic review. Bipolar </a:t>
            </a:r>
            <a:r>
              <a:rPr lang="en-US" err="1"/>
              <a:t>Disord</a:t>
            </a:r>
            <a:r>
              <a:rPr lang="en-US"/>
              <a:t> 2003; 5 (4): 231–242.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Tsuchiya KJ, </a:t>
            </a:r>
            <a:r>
              <a:rPr lang="en-GB" err="1"/>
              <a:t>Agerbo</a:t>
            </a:r>
            <a:r>
              <a:rPr lang="en-GB"/>
              <a:t> E, Byrne M, Mortensen PB. Higher socio-economic status of parents may increase risk for bipolar disorder in the offspring. </a:t>
            </a:r>
            <a:r>
              <a:rPr lang="en-GB" err="1"/>
              <a:t>Psychol</a:t>
            </a:r>
            <a:r>
              <a:rPr lang="en-GB"/>
              <a:t> Med 2004; 34 (5): 787–793.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Johnson SL, Murray G, Fredrickson B, et al. Creativity and bipolar disorder: touched by fire or burning with questions? Clin </a:t>
            </a:r>
            <a:r>
              <a:rPr lang="en-GB" err="1"/>
              <a:t>Psychol</a:t>
            </a:r>
            <a:r>
              <a:rPr lang="en-GB"/>
              <a:t> Rev 2012; 32 (1): 1–12.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583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5E3021-E0FB-3BB7-6729-637C14D162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E59013-4099-31BD-359C-4685DB3A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Epidemiology</a:t>
            </a:r>
            <a:endParaRPr lang="da-DK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F20F145-E3E4-1DB4-CDF6-584BF469C626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The mean age of onset of BD is suggested to be </a:t>
            </a:r>
            <a:br>
              <a:rPr lang="en-GB" dirty="0"/>
            </a:br>
            <a:r>
              <a:rPr lang="en-GB" dirty="0"/>
              <a:t>the </a:t>
            </a:r>
            <a:r>
              <a:rPr lang="en-GB" b="1" dirty="0"/>
              <a:t>early 20s</a:t>
            </a:r>
            <a:r>
              <a:rPr lang="en-GB" b="1" baseline="30000" dirty="0"/>
              <a:t>1</a:t>
            </a:r>
            <a:endParaRPr lang="en-GB" b="1" dirty="0"/>
          </a:p>
          <a:p>
            <a:pPr lvl="1"/>
            <a:r>
              <a:rPr lang="en-GB" dirty="0"/>
              <a:t>Evidence from a large population-based cohort study </a:t>
            </a:r>
            <a:br>
              <a:rPr lang="en-GB" dirty="0"/>
            </a:br>
            <a:r>
              <a:rPr lang="en-GB" dirty="0"/>
              <a:t>found two peaks in the age of onset of BD, at </a:t>
            </a:r>
            <a:r>
              <a:rPr lang="en-GB" sz="1800" b="1" dirty="0"/>
              <a:t>15–24 </a:t>
            </a:r>
            <a:r>
              <a:rPr lang="en-GB" dirty="0"/>
              <a:t>years and </a:t>
            </a:r>
            <a:r>
              <a:rPr lang="en-GB" sz="1800" b="1" dirty="0"/>
              <a:t>45–54</a:t>
            </a:r>
            <a:r>
              <a:rPr lang="en-GB" sz="1800" dirty="0"/>
              <a:t> </a:t>
            </a:r>
            <a:r>
              <a:rPr lang="en-GB" dirty="0"/>
              <a:t>years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Late onset of mania is associated with higher rates of psychiatric and medical comorbidities (e.g., suicidality </a:t>
            </a:r>
            <a:br>
              <a:rPr lang="en-GB" dirty="0"/>
            </a:br>
            <a:r>
              <a:rPr lang="en-GB" dirty="0"/>
              <a:t>and vascular disease) than younger onset mania</a:t>
            </a:r>
            <a:r>
              <a:rPr lang="en-GB" baseline="30000" dirty="0"/>
              <a:t>3,4</a:t>
            </a:r>
          </a:p>
          <a:p>
            <a:r>
              <a:rPr lang="en-GB" dirty="0"/>
              <a:t>Studies suggest a shared genetic risk between </a:t>
            </a:r>
            <a:br>
              <a:rPr lang="en-GB" dirty="0"/>
            </a:br>
            <a:r>
              <a:rPr lang="en-GB" dirty="0"/>
              <a:t>BD, schizophrenia, and autism</a:t>
            </a:r>
            <a:r>
              <a:rPr lang="en-GB" baseline="30000" dirty="0"/>
              <a:t>5,6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24DD47-D033-CEB6-7A9A-BF2855FB55E0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r>
              <a:rPr lang="en-GB" dirty="0"/>
              <a:t>The following factors may increase </a:t>
            </a:r>
            <a:br>
              <a:rPr lang="en-GB" dirty="0"/>
            </a:br>
            <a:r>
              <a:rPr lang="en-GB" dirty="0"/>
              <a:t>the risk of BD:</a:t>
            </a:r>
            <a:r>
              <a:rPr lang="en-GB" baseline="30000" dirty="0"/>
              <a:t>4,7-9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Childhood maltreatment</a:t>
            </a:r>
          </a:p>
          <a:p>
            <a:pPr lvl="1"/>
            <a:r>
              <a:rPr lang="en-GB" dirty="0"/>
              <a:t>Psychological stressors</a:t>
            </a:r>
          </a:p>
          <a:p>
            <a:pPr lvl="1"/>
            <a:r>
              <a:rPr lang="en-GB" dirty="0"/>
              <a:t>Substance use</a:t>
            </a:r>
          </a:p>
          <a:p>
            <a:pPr lvl="1"/>
            <a:r>
              <a:rPr lang="en-GB" dirty="0"/>
              <a:t>A higher socioeconomic status</a:t>
            </a:r>
          </a:p>
          <a:p>
            <a:pPr lvl="1"/>
            <a:r>
              <a:rPr lang="en-GB" dirty="0"/>
              <a:t>A higher occupational level</a:t>
            </a:r>
          </a:p>
          <a:p>
            <a:pPr lvl="1"/>
            <a:r>
              <a:rPr lang="en-GB" dirty="0"/>
              <a:t>Being unmarried</a:t>
            </a:r>
          </a:p>
          <a:p>
            <a:pPr lvl="1"/>
            <a:r>
              <a:rPr lang="en-GB" dirty="0"/>
              <a:t>Being unemployed </a:t>
            </a:r>
          </a:p>
          <a:p>
            <a:pPr lvl="1"/>
            <a:r>
              <a:rPr lang="en-GB" dirty="0"/>
              <a:t>Being highly creative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E74F234-4538-8E7B-8706-D8B27C7C2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Merikangas</a:t>
            </a:r>
            <a:r>
              <a:rPr lang="en-GB" dirty="0"/>
              <a:t> et al.</a:t>
            </a:r>
            <a:r>
              <a:rPr lang="pl-PL" dirty="0"/>
              <a:t> Arch Gen Psychiatry</a:t>
            </a:r>
            <a:r>
              <a:rPr lang="en-GB" dirty="0"/>
              <a:t> </a:t>
            </a:r>
            <a:r>
              <a:rPr lang="pl-PL" dirty="0"/>
              <a:t>2011;68(3):241</a:t>
            </a:r>
            <a:r>
              <a:rPr lang="en-GB" dirty="0"/>
              <a:t>–2</a:t>
            </a:r>
            <a:r>
              <a:rPr lang="pl-PL" dirty="0"/>
              <a:t>51</a:t>
            </a:r>
            <a:r>
              <a:rPr lang="en-GB" dirty="0"/>
              <a:t>; 2. Kroon et al. Bipolar </a:t>
            </a:r>
            <a:r>
              <a:rPr lang="en-GB" dirty="0" err="1"/>
              <a:t>Disord</a:t>
            </a:r>
            <a:r>
              <a:rPr lang="en-GB" dirty="0"/>
              <a:t> 2013;15(3):306–313; </a:t>
            </a:r>
            <a:br>
              <a:rPr lang="en-GB" dirty="0"/>
            </a:br>
            <a:r>
              <a:rPr lang="en-GB" dirty="0"/>
              <a:t>3. Cassidy &amp; Carroll. </a:t>
            </a:r>
            <a:r>
              <a:rPr lang="en-GB" dirty="0" err="1"/>
              <a:t>Psychol</a:t>
            </a:r>
            <a:r>
              <a:rPr lang="en-GB" dirty="0"/>
              <a:t> Med 2002;32(2):359–362; 4. Rowland &amp; Marwaha. </a:t>
            </a:r>
            <a:r>
              <a:rPr lang="en-GB" dirty="0" err="1"/>
              <a:t>Ther</a:t>
            </a:r>
            <a:r>
              <a:rPr lang="en-GB" dirty="0"/>
              <a:t> Adv </a:t>
            </a:r>
            <a:r>
              <a:rPr lang="en-GB" dirty="0" err="1"/>
              <a:t>Psychopharmacol</a:t>
            </a:r>
            <a:r>
              <a:rPr lang="en-GB" dirty="0"/>
              <a:t> 2018;8(9):251–269; </a:t>
            </a:r>
            <a:br>
              <a:rPr lang="en-GB" dirty="0"/>
            </a:br>
            <a:r>
              <a:rPr lang="en-GB" dirty="0"/>
              <a:t>5. </a:t>
            </a:r>
            <a:r>
              <a:rPr lang="fr-FR" dirty="0"/>
              <a:t>Lichtenstein et al. Lancet 2009;373(9659):234–239; 6. Sullivan et al. </a:t>
            </a:r>
            <a:r>
              <a:rPr lang="pl-PL" dirty="0"/>
              <a:t>Arch Gen Psychiatry 2012;69(11):10</a:t>
            </a:r>
            <a:r>
              <a:rPr lang="en-GB" dirty="0"/>
              <a:t>9</a:t>
            </a:r>
            <a:r>
              <a:rPr lang="pl-PL" dirty="0"/>
              <a:t>9–1103</a:t>
            </a:r>
            <a:r>
              <a:rPr lang="en-GB" dirty="0"/>
              <a:t>;</a:t>
            </a:r>
            <a:br>
              <a:rPr lang="en-GB" dirty="0"/>
            </a:br>
            <a:r>
              <a:rPr lang="en-GB" dirty="0"/>
              <a:t>7. Tsuchiya et al. Bipolar </a:t>
            </a:r>
            <a:r>
              <a:rPr lang="en-GB" dirty="0" err="1"/>
              <a:t>Disord</a:t>
            </a:r>
            <a:r>
              <a:rPr lang="en-GB" dirty="0"/>
              <a:t> 2003;5(4):231–242; 8. Tsuchiya et al. </a:t>
            </a:r>
            <a:r>
              <a:rPr lang="nl-NL" dirty="0"/>
              <a:t>Psychol Med 2004;34(5):787–793; 9. Johnson et al. </a:t>
            </a:r>
            <a:r>
              <a:rPr lang="fr-FR" dirty="0"/>
              <a:t>Clin </a:t>
            </a:r>
            <a:r>
              <a:rPr lang="fr-FR" dirty="0" err="1"/>
              <a:t>Psychol</a:t>
            </a:r>
            <a:r>
              <a:rPr lang="fr-FR" dirty="0"/>
              <a:t> </a:t>
            </a:r>
            <a:r>
              <a:rPr lang="fr-FR" dirty="0" err="1"/>
              <a:t>Rev</a:t>
            </a:r>
            <a:r>
              <a:rPr lang="fr-FR" dirty="0"/>
              <a:t> 2012;32(1):1–12</a:t>
            </a:r>
            <a:endParaRPr lang="pl-PL" dirty="0"/>
          </a:p>
        </p:txBody>
      </p:sp>
      <p:pic>
        <p:nvPicPr>
          <p:cNvPr id="14" name="Graphic 13" descr="Right And Left Brain outline">
            <a:extLst>
              <a:ext uri="{FF2B5EF4-FFF2-40B4-BE49-F238E27FC236}">
                <a16:creationId xmlns:a16="http://schemas.microsoft.com/office/drawing/2014/main" id="{BCCAFE0C-3958-F45D-8287-42A8A55A6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5333" y="3007899"/>
            <a:ext cx="2959101" cy="295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884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638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Epidemiology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</cp:revision>
  <dcterms:created xsi:type="dcterms:W3CDTF">2022-06-30T09:48:17Z</dcterms:created>
  <dcterms:modified xsi:type="dcterms:W3CDTF">2024-05-27T12:24:53Z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