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sldIdLst>
    <p:sldId id="996" r:id="rId5"/>
    <p:sldId id="997" r:id="rId6"/>
    <p:sldId id="293" r:id="rId7"/>
    <p:sldId id="998" r:id="rId8"/>
    <p:sldId id="999" r:id="rId9"/>
    <p:sldId id="1039" r:id="rId10"/>
    <p:sldId id="1026" r:id="rId11"/>
    <p:sldId id="1010" r:id="rId12"/>
    <p:sldId id="1048" r:id="rId13"/>
    <p:sldId id="1028" r:id="rId14"/>
    <p:sldId id="1049" r:id="rId15"/>
    <p:sldId id="1030" r:id="rId16"/>
    <p:sldId id="1001" r:id="rId17"/>
    <p:sldId id="1041" r:id="rId18"/>
    <p:sldId id="1045" r:id="rId19"/>
    <p:sldId id="1042" r:id="rId20"/>
    <p:sldId id="1046" r:id="rId21"/>
    <p:sldId id="1006" r:id="rId22"/>
    <p:sldId id="1044" r:id="rId23"/>
    <p:sldId id="1008" r:id="rId24"/>
    <p:sldId id="1009" r:id="rId25"/>
    <p:sldId id="1011" r:id="rId26"/>
    <p:sldId id="1012" r:id="rId27"/>
    <p:sldId id="1013" r:id="rId28"/>
    <p:sldId id="1047" r:id="rId29"/>
    <p:sldId id="1015" r:id="rId30"/>
    <p:sldId id="1016" r:id="rId31"/>
    <p:sldId id="1017" r:id="rId32"/>
    <p:sldId id="1018" r:id="rId33"/>
    <p:sldId id="1020" r:id="rId34"/>
    <p:sldId id="1021" r:id="rId35"/>
    <p:sldId id="1052" r:id="rId36"/>
    <p:sldId id="1023" r:id="rId37"/>
    <p:sldId id="1024" r:id="rId38"/>
    <p:sldId id="1031" r:id="rId39"/>
    <p:sldId id="1033" r:id="rId40"/>
    <p:sldId id="1050" r:id="rId41"/>
    <p:sldId id="1051" r:id="rId4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717171"/>
    <a:srgbClr val="99B3A8"/>
    <a:srgbClr val="D6E1DC"/>
    <a:srgbClr val="F0F0F0"/>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174" autoAdjust="0"/>
  </p:normalViewPr>
  <p:slideViewPr>
    <p:cSldViewPr snapToGrid="0">
      <p:cViewPr varScale="1">
        <p:scale>
          <a:sx n="126" d="100"/>
          <a:sy n="126" d="100"/>
        </p:scale>
        <p:origin x="1614" y="120"/>
      </p:cViewPr>
      <p:guideLst>
        <p:guide orient="horz" pos="2160"/>
        <p:guide pos="3840"/>
      </p:guideLst>
    </p:cSldViewPr>
  </p:slideViewPr>
  <p:notesTextViewPr>
    <p:cViewPr>
      <p:scale>
        <a:sx n="1" d="1"/>
        <a:sy n="1" d="1"/>
      </p:scale>
      <p:origin x="0" y="0"/>
    </p:cViewPr>
  </p:notesTextViewPr>
  <p:notesViewPr>
    <p:cSldViewPr snapToGrid="0">
      <p:cViewPr>
        <p:scale>
          <a:sx n="200" d="100"/>
          <a:sy n="200" d="100"/>
        </p:scale>
        <p:origin x="2382" y="-298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B93C43BE-23A6-456A-8EC7-176190D00DA0}"/>
    <pc:docChg chg="">
      <pc:chgData name="Rachel Jagger" userId="cf4acb15-657a-45e0-bad4-d602a69c1922" providerId="ADAL" clId="{B93C43BE-23A6-456A-8EC7-176190D00DA0}" dt="2024-05-23T18:27:16.932" v="0"/>
      <pc:docMkLst>
        <pc:docMk/>
      </pc:docMkLst>
      <pc:sldChg chg="delCm">
        <pc:chgData name="Rachel Jagger" userId="cf4acb15-657a-45e0-bad4-d602a69c1922" providerId="ADAL" clId="{B93C43BE-23A6-456A-8EC7-176190D00DA0}" dt="2024-05-23T18:27:16.932" v="0"/>
        <pc:sldMkLst>
          <pc:docMk/>
          <pc:sldMk cId="2258983883" sldId="999"/>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B93C43BE-23A6-456A-8EC7-176190D00DA0}" dt="2024-05-23T18:27:16.932" v="0"/>
              <pc2:cmMkLst xmlns:pc2="http://schemas.microsoft.com/office/powerpoint/2019/9/main/command">
                <pc:docMk/>
                <pc:sldMk cId="2258983883" sldId="999"/>
                <pc2:cmMk id="{475C0409-01D5-49C9-B568-59124522B82E}"/>
              </pc2:cmMkLst>
            </pc226:cmChg>
            <pc226:cmChg xmlns:pc226="http://schemas.microsoft.com/office/powerpoint/2022/06/main/command" chg="del">
              <pc226:chgData name="Rachel Jagger" userId="cf4acb15-657a-45e0-bad4-d602a69c1922" providerId="ADAL" clId="{B93C43BE-23A6-456A-8EC7-176190D00DA0}" dt="2024-05-23T18:27:16.932" v="0"/>
              <pc2:cmMkLst xmlns:pc2="http://schemas.microsoft.com/office/powerpoint/2019/9/main/command">
                <pc:docMk/>
                <pc:sldMk cId="2258983883" sldId="999"/>
                <pc2:cmMk id="{3D9E7AF8-EAF6-414F-9E62-23D60CCF26B3}"/>
              </pc2:cmMkLst>
            </pc226:cmChg>
          </p:ext>
        </pc:extLst>
      </pc:sldChg>
      <pc:sldChg chg="delCm">
        <pc:chgData name="Rachel Jagger" userId="cf4acb15-657a-45e0-bad4-d602a69c1922" providerId="ADAL" clId="{B93C43BE-23A6-456A-8EC7-176190D00DA0}" dt="2024-05-23T18:27:16.932" v="0"/>
        <pc:sldMkLst>
          <pc:docMk/>
          <pc:sldMk cId="1800881020" sldId="1006"/>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B93C43BE-23A6-456A-8EC7-176190D00DA0}" dt="2024-05-23T18:27:16.932" v="0"/>
              <pc2:cmMkLst xmlns:pc2="http://schemas.microsoft.com/office/powerpoint/2019/9/main/command">
                <pc:docMk/>
                <pc:sldMk cId="1800881020" sldId="1006"/>
                <pc2:cmMk id="{F20C3FBA-C039-4708-A6EE-DE9654F8D698}"/>
              </pc2:cmMkLst>
            </pc226:cmChg>
          </p:ext>
        </pc:extLst>
      </pc:sldChg>
      <pc:sldChg chg="delCm">
        <pc:chgData name="Rachel Jagger" userId="cf4acb15-657a-45e0-bad4-d602a69c1922" providerId="ADAL" clId="{B93C43BE-23A6-456A-8EC7-176190D00DA0}" dt="2024-05-23T18:27:16.932" v="0"/>
        <pc:sldMkLst>
          <pc:docMk/>
          <pc:sldMk cId="1241566547" sldId="101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B93C43BE-23A6-456A-8EC7-176190D00DA0}" dt="2024-05-23T18:27:16.932" v="0"/>
              <pc2:cmMkLst xmlns:pc2="http://schemas.microsoft.com/office/powerpoint/2019/9/main/command">
                <pc:docMk/>
                <pc:sldMk cId="1241566547" sldId="1013"/>
                <pc2:cmMk id="{C85BB72E-03D3-4E60-8C1D-0BD1DFB099E3}"/>
              </pc2:cmMkLst>
            </pc226:cmChg>
          </p:ext>
        </pc:extLst>
      </pc:sldChg>
      <pc:sldChg chg="delCm">
        <pc:chgData name="Rachel Jagger" userId="cf4acb15-657a-45e0-bad4-d602a69c1922" providerId="ADAL" clId="{B93C43BE-23A6-456A-8EC7-176190D00DA0}" dt="2024-05-23T18:27:16.932" v="0"/>
        <pc:sldMkLst>
          <pc:docMk/>
          <pc:sldMk cId="2734463223" sldId="1016"/>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B93C43BE-23A6-456A-8EC7-176190D00DA0}" dt="2024-05-23T18:27:16.932" v="0"/>
              <pc2:cmMkLst xmlns:pc2="http://schemas.microsoft.com/office/powerpoint/2019/9/main/command">
                <pc:docMk/>
                <pc:sldMk cId="2734463223" sldId="1016"/>
                <pc2:cmMk id="{DD043AE9-830E-47BD-8E70-A0F4FA0AB4EC}"/>
              </pc2:cmMkLst>
            </pc226:cmChg>
          </p:ext>
        </pc:extLst>
      </pc:sldChg>
      <pc:sldChg chg="delCm">
        <pc:chgData name="Rachel Jagger" userId="cf4acb15-657a-45e0-bad4-d602a69c1922" providerId="ADAL" clId="{B93C43BE-23A6-456A-8EC7-176190D00DA0}" dt="2024-05-23T18:27:16.932" v="0"/>
        <pc:sldMkLst>
          <pc:docMk/>
          <pc:sldMk cId="2330777083" sldId="1021"/>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B93C43BE-23A6-456A-8EC7-176190D00DA0}" dt="2024-05-23T18:27:16.932" v="0"/>
              <pc2:cmMkLst xmlns:pc2="http://schemas.microsoft.com/office/powerpoint/2019/9/main/command">
                <pc:docMk/>
                <pc:sldMk cId="2330777083" sldId="1021"/>
                <pc2:cmMk id="{C4220D34-12AC-4132-AFC7-C778F9750279}"/>
              </pc2:cmMkLst>
            </pc226:cmChg>
          </p:ext>
        </pc:extLst>
      </pc:sldChg>
      <pc:sldChg chg="delCm">
        <pc:chgData name="Rachel Jagger" userId="cf4acb15-657a-45e0-bad4-d602a69c1922" providerId="ADAL" clId="{B93C43BE-23A6-456A-8EC7-176190D00DA0}" dt="2024-05-23T18:27:16.932" v="0"/>
        <pc:sldMkLst>
          <pc:docMk/>
          <pc:sldMk cId="4154107822" sldId="1051"/>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B93C43BE-23A6-456A-8EC7-176190D00DA0}" dt="2024-05-23T18:27:16.932" v="0"/>
              <pc2:cmMkLst xmlns:pc2="http://schemas.microsoft.com/office/powerpoint/2019/9/main/command">
                <pc:docMk/>
                <pc:sldMk cId="4154107822" sldId="1051"/>
                <pc2:cmMk id="{34F971AB-90E1-48AD-AB01-2D3CD2057D88}"/>
              </pc2:cmMkLst>
            </pc226:cmChg>
          </p:ext>
        </pc:ext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881902884870671E-2"/>
          <c:y val="0.18252956463663669"/>
          <c:w val="0.86744610600118155"/>
          <c:h val="0.62066456635804701"/>
        </c:manualLayout>
      </c:layout>
      <c:barChart>
        <c:barDir val="col"/>
        <c:grouping val="clustered"/>
        <c:varyColors val="0"/>
        <c:ser>
          <c:idx val="1"/>
          <c:order val="1"/>
          <c:tx>
            <c:strRef>
              <c:f>Sheet1!$A$3</c:f>
              <c:strCache>
                <c:ptCount val="1"/>
                <c:pt idx="0">
                  <c:v>12-month </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Bipolar I 
disorder</c:v>
                </c:pt>
                <c:pt idx="1">
                  <c:v>Bipolar II 
disorder</c:v>
                </c:pt>
                <c:pt idx="2">
                  <c:v>Subthreshold
bipolar disorder</c:v>
                </c:pt>
              </c:strCache>
            </c:strRef>
          </c:cat>
          <c:val>
            <c:numRef>
              <c:f>Sheet1!$B$3:$D$3</c:f>
              <c:numCache>
                <c:formatCode>General</c:formatCode>
                <c:ptCount val="3"/>
                <c:pt idx="0">
                  <c:v>0.4</c:v>
                </c:pt>
                <c:pt idx="1">
                  <c:v>0.3</c:v>
                </c:pt>
                <c:pt idx="2">
                  <c:v>0.8</c:v>
                </c:pt>
              </c:numCache>
            </c:numRef>
          </c:val>
          <c:extLst>
            <c:ext xmlns:c16="http://schemas.microsoft.com/office/drawing/2014/chart" uri="{C3380CC4-5D6E-409C-BE32-E72D297353CC}">
              <c16:uniqueId val="{00000000-1161-4D18-89F1-0B6CC7A4D001}"/>
            </c:ext>
          </c:extLst>
        </c:ser>
        <c:ser>
          <c:idx val="0"/>
          <c:order val="0"/>
          <c:tx>
            <c:strRef>
              <c:f>Sheet1!$A$2</c:f>
              <c:strCache>
                <c:ptCount val="1"/>
                <c:pt idx="0">
                  <c:v>Lifetime </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Bipolar I 
disorder</c:v>
                </c:pt>
                <c:pt idx="1">
                  <c:v>Bipolar II 
disorder</c:v>
                </c:pt>
                <c:pt idx="2">
                  <c:v>Subthreshold
bipolar disorder</c:v>
                </c:pt>
              </c:strCache>
            </c:strRef>
          </c:cat>
          <c:val>
            <c:numRef>
              <c:f>Sheet1!$B$2:$D$2</c:f>
              <c:numCache>
                <c:formatCode>General</c:formatCode>
                <c:ptCount val="3"/>
                <c:pt idx="0">
                  <c:v>0.6</c:v>
                </c:pt>
                <c:pt idx="1">
                  <c:v>0.4</c:v>
                </c:pt>
                <c:pt idx="2">
                  <c:v>1.4</c:v>
                </c:pt>
              </c:numCache>
            </c:numRef>
          </c:val>
          <c:extLst>
            <c:ext xmlns:c16="http://schemas.microsoft.com/office/drawing/2014/chart" uri="{C3380CC4-5D6E-409C-BE32-E72D297353CC}">
              <c16:uniqueId val="{00000002-1161-4D18-89F1-0B6CC7A4D001}"/>
            </c:ext>
          </c:extLst>
        </c:ser>
        <c:dLbls>
          <c:showLegendKey val="0"/>
          <c:showVal val="0"/>
          <c:showCatName val="0"/>
          <c:showSerName val="0"/>
          <c:showPercent val="0"/>
          <c:showBubbleSize val="0"/>
        </c:dLbls>
        <c:gapWidth val="150"/>
        <c:axId val="318689520"/>
        <c:axId val="318684112"/>
      </c:barChart>
      <c:catAx>
        <c:axId val="318689520"/>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crossAx val="318684112"/>
        <c:crosses val="autoZero"/>
        <c:auto val="1"/>
        <c:lblAlgn val="ctr"/>
        <c:lblOffset val="100"/>
        <c:noMultiLvlLbl val="0"/>
      </c:catAx>
      <c:valAx>
        <c:axId val="318684112"/>
        <c:scaling>
          <c:orientation val="minMax"/>
          <c:max val="1.6"/>
          <c:min val="0"/>
        </c:scaling>
        <c:delete val="0"/>
        <c:axPos val="l"/>
        <c:title>
          <c:tx>
            <c:rich>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r>
                  <a:rPr lang="en-US" sz="1400" b="1" dirty="0">
                    <a:solidFill>
                      <a:schemeClr val="tx2"/>
                    </a:solidFill>
                  </a:rPr>
                  <a:t>P</a:t>
                </a:r>
                <a:r>
                  <a:rPr lang="en-US" sz="1400" b="1" baseline="0" dirty="0">
                    <a:solidFill>
                      <a:schemeClr val="tx2"/>
                    </a:solidFill>
                  </a:rPr>
                  <a:t>revalence (%)</a:t>
                </a:r>
                <a:endParaRPr lang="en-US" sz="1400" b="1" dirty="0">
                  <a:solidFill>
                    <a:schemeClr val="tx2"/>
                  </a:solidFill>
                </a:endParaRPr>
              </a:p>
            </c:rich>
          </c:tx>
          <c:layout>
            <c:manualLayout>
              <c:xMode val="edge"/>
              <c:yMode val="edge"/>
              <c:x val="9.6180640801187996E-3"/>
              <c:y val="0.319946943525150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endParaRPr lang="da-DK"/>
            </a:p>
          </c:txPr>
        </c:title>
        <c:numFmt formatCode="#,##0.0" sourceLinked="0"/>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crossAx val="318689520"/>
        <c:crosses val="autoZero"/>
        <c:crossBetween val="between"/>
      </c:valAx>
      <c:spPr>
        <a:noFill/>
        <a:ln>
          <a:noFill/>
        </a:ln>
        <a:effectLst/>
      </c:spPr>
    </c:plotArea>
    <c:legend>
      <c:legendPos val="b"/>
      <c:layout>
        <c:manualLayout>
          <c:xMode val="edge"/>
          <c:yMode val="edge"/>
          <c:x val="0.32665652292739439"/>
          <c:y val="0.23326487403886259"/>
          <c:w val="0.38387584297179539"/>
          <c:h val="6.925280467150703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329906352938906"/>
          <c:y val="2.0046815387246144E-2"/>
          <c:w val="0.6127646342207449"/>
          <c:h val="0.78963425337158"/>
        </c:manualLayout>
      </c:layout>
      <c:barChart>
        <c:barDir val="bar"/>
        <c:grouping val="clustered"/>
        <c:varyColors val="0"/>
        <c:ser>
          <c:idx val="1"/>
          <c:order val="0"/>
          <c:tx>
            <c:strRef>
              <c:f>Sheet1!$A$2</c:f>
              <c:strCache>
                <c:ptCount val="1"/>
                <c:pt idx="0">
                  <c:v>Percentage of patients</c:v>
                </c:pt>
              </c:strCache>
            </c:strRef>
          </c:tx>
          <c:spPr>
            <a:solidFill>
              <a:schemeClr val="accent2">
                <a:lumMod val="75000"/>
              </a:schemeClr>
            </a:solidFill>
            <a:ln>
              <a:noFill/>
            </a:ln>
            <a:effectLst/>
          </c:spPr>
          <c:invertIfNegative val="0"/>
          <c:cat>
            <c:strRef>
              <c:f>Sheet1!$B$1:$K$1</c:f>
              <c:strCache>
                <c:ptCount val="10"/>
                <c:pt idx="0">
                  <c:v>Increased empathy</c:v>
                </c:pt>
                <c:pt idx="1">
                  <c:v>Increased creativity</c:v>
                </c:pt>
                <c:pt idx="2">
                  <c:v>Increased self-awareness</c:v>
                </c:pt>
                <c:pt idx="3">
                  <c:v>Increased productivity</c:v>
                </c:pt>
                <c:pt idx="4">
                  <c:v>Increased self-confidence</c:v>
                </c:pt>
                <c:pt idx="5">
                  <c:v>Euphoria</c:v>
                </c:pt>
                <c:pt idx="6">
                  <c:v>Feeling invincible</c:v>
                </c:pt>
                <c:pt idx="7">
                  <c:v>Enhanced relationships with friends and family</c:v>
                </c:pt>
                <c:pt idx="8">
                  <c:v>Heightened ability to appreciate other things</c:v>
                </c:pt>
                <c:pt idx="9">
                  <c:v>Heightened experiences</c:v>
                </c:pt>
              </c:strCache>
            </c:strRef>
          </c:cat>
          <c:val>
            <c:numRef>
              <c:f>Sheet1!$B$2:$K$2</c:f>
              <c:numCache>
                <c:formatCode>General</c:formatCode>
                <c:ptCount val="10"/>
                <c:pt idx="0">
                  <c:v>18</c:v>
                </c:pt>
                <c:pt idx="1">
                  <c:v>14.4</c:v>
                </c:pt>
                <c:pt idx="2">
                  <c:v>11.7</c:v>
                </c:pt>
                <c:pt idx="3">
                  <c:v>8.1</c:v>
                </c:pt>
                <c:pt idx="4">
                  <c:v>5.4</c:v>
                </c:pt>
                <c:pt idx="5">
                  <c:v>4.5</c:v>
                </c:pt>
                <c:pt idx="6">
                  <c:v>3.6</c:v>
                </c:pt>
                <c:pt idx="7">
                  <c:v>3.6</c:v>
                </c:pt>
                <c:pt idx="8">
                  <c:v>2.7</c:v>
                </c:pt>
                <c:pt idx="9">
                  <c:v>0.9</c:v>
                </c:pt>
              </c:numCache>
            </c:numRef>
          </c:val>
          <c:extLst>
            <c:ext xmlns:c16="http://schemas.microsoft.com/office/drawing/2014/chart" uri="{C3380CC4-5D6E-409C-BE32-E72D297353CC}">
              <c16:uniqueId val="{00000000-4B28-48CC-88F8-1C79810A8D0B}"/>
            </c:ext>
          </c:extLst>
        </c:ser>
        <c:dLbls>
          <c:showLegendKey val="0"/>
          <c:showVal val="0"/>
          <c:showCatName val="0"/>
          <c:showSerName val="0"/>
          <c:showPercent val="0"/>
          <c:showBubbleSize val="0"/>
        </c:dLbls>
        <c:gapWidth val="100"/>
        <c:axId val="318689520"/>
        <c:axId val="318684112"/>
      </c:barChart>
      <c:catAx>
        <c:axId val="318689520"/>
        <c:scaling>
          <c:orientation val="maxMin"/>
        </c:scaling>
        <c:delete val="0"/>
        <c:axPos val="l"/>
        <c:numFmt formatCode="General" sourceLinked="1"/>
        <c:majorTickMark val="out"/>
        <c:minorTickMark val="none"/>
        <c:tickLblPos val="none"/>
        <c:spPr>
          <a:noFill/>
          <a:ln w="19050" cap="flat" cmpd="sng" algn="ctr">
            <a:solidFill>
              <a:schemeClr val="tx2"/>
            </a:solidFill>
            <a:round/>
          </a:ln>
          <a:effectLst/>
        </c:spPr>
        <c:txPr>
          <a:bodyPr rot="0" spcFirstLastPara="1" vertOverflow="ellipsis" wrap="square" anchor="ctr" anchorCtr="0"/>
          <a:lstStyle/>
          <a:p>
            <a:pPr>
              <a:defRPr sz="1100" b="0" i="0" u="none" strike="noStrike" kern="1200" baseline="0">
                <a:solidFill>
                  <a:schemeClr val="tx2"/>
                </a:solidFill>
                <a:latin typeface="+mn-lt"/>
                <a:ea typeface="+mn-ea"/>
                <a:cs typeface="+mn-cs"/>
              </a:defRPr>
            </a:pPr>
            <a:endParaRPr lang="da-DK"/>
          </a:p>
        </c:txPr>
        <c:crossAx val="318684112"/>
        <c:crosses val="autoZero"/>
        <c:auto val="0"/>
        <c:lblAlgn val="r"/>
        <c:lblOffset val="50"/>
        <c:noMultiLvlLbl val="0"/>
      </c:catAx>
      <c:valAx>
        <c:axId val="318684112"/>
        <c:scaling>
          <c:orientation val="minMax"/>
          <c:max val="20"/>
          <c:min val="0"/>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sz="1100" b="1">
                    <a:solidFill>
                      <a:schemeClr val="tx2"/>
                    </a:solidFill>
                  </a:rPr>
                  <a:t>Percentage</a:t>
                </a:r>
                <a:r>
                  <a:rPr lang="en-GB" sz="1100" b="1" baseline="0">
                    <a:solidFill>
                      <a:schemeClr val="tx2"/>
                    </a:solidFill>
                  </a:rPr>
                  <a:t> of patients</a:t>
                </a:r>
                <a:endParaRPr lang="en-GB" sz="1100" b="1">
                  <a:solidFill>
                    <a:schemeClr val="tx2"/>
                  </a:solidFill>
                </a:endParaRPr>
              </a:p>
            </c:rich>
          </c:tx>
          <c:layout>
            <c:manualLayout>
              <c:xMode val="edge"/>
              <c:yMode val="edge"/>
              <c:x val="0.51999176265128122"/>
              <c:y val="0.8958653202618671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a-DK"/>
            </a:p>
          </c:txPr>
        </c:title>
        <c:numFmt formatCode="#,##0" sourceLinked="0"/>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da-DK"/>
          </a:p>
        </c:txPr>
        <c:crossAx val="318689520"/>
        <c:crosses val="max"/>
        <c:crossBetween val="between"/>
        <c:majorUnit val="2"/>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900216076990164E-2"/>
          <c:y val="0.13788123548502898"/>
          <c:w val="0.84725302188787543"/>
          <c:h val="0.74867121621720623"/>
        </c:manualLayout>
      </c:layout>
      <c:scatterChart>
        <c:scatterStyle val="lineMarker"/>
        <c:varyColors val="0"/>
        <c:ser>
          <c:idx val="0"/>
          <c:order val="0"/>
          <c:tx>
            <c:strRef>
              <c:f>Sheet1!$A$1</c:f>
              <c:strCache>
                <c:ptCount val="1"/>
                <c:pt idx="0">
                  <c:v>Column1</c:v>
                </c:pt>
              </c:strCache>
            </c:strRef>
          </c:tx>
          <c:spPr>
            <a:ln w="28575">
              <a:noFill/>
            </a:ln>
          </c:spPr>
          <c:marker>
            <c:symbol val="diamond"/>
            <c:size val="13"/>
            <c:spPr>
              <a:solidFill>
                <a:schemeClr val="accent5">
                  <a:lumMod val="75000"/>
                </a:schemeClr>
              </a:solidFill>
              <a:ln>
                <a:solidFill>
                  <a:schemeClr val="accent5">
                    <a:lumMod val="75000"/>
                  </a:schemeClr>
                </a:solidFill>
              </a:ln>
            </c:spPr>
          </c:marker>
          <c:errBars>
            <c:errDir val="x"/>
            <c:errBarType val="both"/>
            <c:errValType val="cust"/>
            <c:noEndCap val="0"/>
            <c:plus>
              <c:numRef>
                <c:f>Sheet1!$G$2:$G$5</c:f>
                <c:numCache>
                  <c:formatCode>General</c:formatCode>
                  <c:ptCount val="4"/>
                  <c:pt idx="0">
                    <c:v>0.25</c:v>
                  </c:pt>
                  <c:pt idx="1">
                    <c:v>1.1299999999999999</c:v>
                  </c:pt>
                  <c:pt idx="2">
                    <c:v>3.56</c:v>
                  </c:pt>
                  <c:pt idx="3">
                    <c:v>1.0699999999999998</c:v>
                  </c:pt>
                </c:numCache>
              </c:numRef>
            </c:plus>
            <c:minus>
              <c:numRef>
                <c:f>Sheet1!$C$2:$C$5</c:f>
                <c:numCache>
                  <c:formatCode>General</c:formatCode>
                  <c:ptCount val="4"/>
                  <c:pt idx="0">
                    <c:v>0.18000000000000005</c:v>
                  </c:pt>
                  <c:pt idx="1">
                    <c:v>0.67999999999999994</c:v>
                  </c:pt>
                  <c:pt idx="2">
                    <c:v>1.59</c:v>
                  </c:pt>
                  <c:pt idx="3">
                    <c:v>0.67000000000000015</c:v>
                  </c:pt>
                </c:numCache>
              </c:numRef>
            </c:minus>
            <c:spPr>
              <a:ln w="12700">
                <a:solidFill>
                  <a:schemeClr val="accent5">
                    <a:lumMod val="75000"/>
                  </a:schemeClr>
                </a:solidFill>
              </a:ln>
            </c:spPr>
          </c:errBars>
          <c:xVal>
            <c:numRef>
              <c:f>Sheet1!$E$2:$E$5</c:f>
              <c:numCache>
                <c:formatCode>General</c:formatCode>
                <c:ptCount val="4"/>
                <c:pt idx="0">
                  <c:v>0.65</c:v>
                </c:pt>
                <c:pt idx="1">
                  <c:v>1.77</c:v>
                </c:pt>
                <c:pt idx="2">
                  <c:v>2.89</c:v>
                </c:pt>
                <c:pt idx="3">
                  <c:v>1.81</c:v>
                </c:pt>
              </c:numCache>
            </c:numRef>
          </c:xVal>
          <c:yVal>
            <c:numRef>
              <c:f>Sheet1!$B$2:$B$5</c:f>
              <c:numCache>
                <c:formatCode>General</c:formatCode>
                <c:ptCount val="4"/>
                <c:pt idx="0">
                  <c:v>12.5</c:v>
                </c:pt>
                <c:pt idx="1">
                  <c:v>11.4</c:v>
                </c:pt>
                <c:pt idx="2">
                  <c:v>10.4</c:v>
                </c:pt>
                <c:pt idx="3">
                  <c:v>9.4</c:v>
                </c:pt>
              </c:numCache>
            </c:numRef>
          </c:yVal>
          <c:smooth val="0"/>
          <c:extLst>
            <c:ext xmlns:c16="http://schemas.microsoft.com/office/drawing/2014/chart" uri="{C3380CC4-5D6E-409C-BE32-E72D297353CC}">
              <c16:uniqueId val="{00000000-CA7B-4687-8453-69FAB25FFD66}"/>
            </c:ext>
          </c:extLst>
        </c:ser>
        <c:dLbls>
          <c:showLegendKey val="0"/>
          <c:showVal val="0"/>
          <c:showCatName val="0"/>
          <c:showSerName val="0"/>
          <c:showPercent val="0"/>
          <c:showBubbleSize val="0"/>
        </c:dLbls>
        <c:axId val="321647448"/>
        <c:axId val="321649016"/>
      </c:scatterChart>
      <c:valAx>
        <c:axId val="321647448"/>
        <c:scaling>
          <c:orientation val="minMax"/>
          <c:max val="7"/>
          <c:min val="0"/>
        </c:scaling>
        <c:delete val="0"/>
        <c:axPos val="b"/>
        <c:numFmt formatCode="General" sourceLinked="0"/>
        <c:majorTickMark val="out"/>
        <c:minorTickMark val="none"/>
        <c:tickLblPos val="nextTo"/>
        <c:spPr>
          <a:ln w="12700">
            <a:solidFill>
              <a:srgbClr val="000000"/>
            </a:solidFill>
          </a:ln>
        </c:spPr>
        <c:txPr>
          <a:bodyPr/>
          <a:lstStyle/>
          <a:p>
            <a:pPr>
              <a:defRPr sz="1400"/>
            </a:pPr>
            <a:endParaRPr lang="da-DK"/>
          </a:p>
        </c:txPr>
        <c:crossAx val="321649016"/>
        <c:crosses val="autoZero"/>
        <c:crossBetween val="midCat"/>
        <c:majorUnit val="1"/>
      </c:valAx>
      <c:valAx>
        <c:axId val="321649016"/>
        <c:scaling>
          <c:orientation val="minMax"/>
          <c:max val="13"/>
          <c:min val="8.8000000000000007"/>
        </c:scaling>
        <c:delete val="0"/>
        <c:axPos val="l"/>
        <c:majorGridlines>
          <c:spPr>
            <a:ln>
              <a:noFill/>
            </a:ln>
          </c:spPr>
        </c:majorGridlines>
        <c:numFmt formatCode="General" sourceLinked="1"/>
        <c:majorTickMark val="none"/>
        <c:minorTickMark val="none"/>
        <c:tickLblPos val="none"/>
        <c:spPr>
          <a:ln w="12700">
            <a:solidFill>
              <a:srgbClr val="000000"/>
            </a:solidFill>
          </a:ln>
        </c:spPr>
        <c:crossAx val="321647448"/>
        <c:crossesAt val="1"/>
        <c:crossBetween val="midCat"/>
      </c:valAx>
    </c:plotArea>
    <c:plotVisOnly val="1"/>
    <c:dispBlanksAs val="gap"/>
    <c:showDLblsOverMax val="0"/>
  </c:chart>
  <c:txPr>
    <a:bodyPr/>
    <a:lstStyle/>
    <a:p>
      <a:pPr>
        <a:defRPr sz="1800"/>
      </a:pPr>
      <a:endParaRPr lang="da-DK"/>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165400892270442"/>
          <c:y val="0.12476878172316942"/>
          <c:w val="0.73168746412101349"/>
          <c:h val="0.70706171934796058"/>
        </c:manualLayout>
      </c:layout>
      <c:barChart>
        <c:barDir val="bar"/>
        <c:grouping val="clustered"/>
        <c:varyColors val="0"/>
        <c:ser>
          <c:idx val="0"/>
          <c:order val="0"/>
          <c:tx>
            <c:strRef>
              <c:f>Sheet1!$A$2</c:f>
              <c:strCache>
                <c:ptCount val="1"/>
                <c:pt idx="0">
                  <c:v>Bipolar I disorder</c:v>
                </c:pt>
              </c:strCache>
            </c:strRef>
          </c:tx>
          <c:spPr>
            <a:solidFill>
              <a:schemeClr val="accent5"/>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With any symptoms</c:v>
                </c:pt>
                <c:pt idx="1">
                  <c:v>With subsyndromal symptoms of mania/hypomania, depression, or minor depression </c:v>
                </c:pt>
                <c:pt idx="2">
                  <c:v>With minor depression/dysthymia 
or hypomanic symptoms</c:v>
                </c:pt>
                <c:pt idx="3">
                  <c:v>At the syndromal threshold level 
of mania and/or MDE</c:v>
                </c:pt>
                <c:pt idx="4">
                  <c:v>With psychotic symptoms</c:v>
                </c:pt>
              </c:strCache>
            </c:strRef>
          </c:cat>
          <c:val>
            <c:numRef>
              <c:f>Sheet1!$B$2:$F$2</c:f>
              <c:numCache>
                <c:formatCode>General</c:formatCode>
                <c:ptCount val="5"/>
                <c:pt idx="0">
                  <c:v>47.3</c:v>
                </c:pt>
                <c:pt idx="1">
                  <c:v>14.8</c:v>
                </c:pt>
                <c:pt idx="2">
                  <c:v>20.2</c:v>
                </c:pt>
                <c:pt idx="3">
                  <c:v>12.3</c:v>
                </c:pt>
                <c:pt idx="4">
                  <c:v>2.2999999999999998</c:v>
                </c:pt>
              </c:numCache>
            </c:numRef>
          </c:val>
          <c:extLst>
            <c:ext xmlns:c16="http://schemas.microsoft.com/office/drawing/2014/chart" uri="{C3380CC4-5D6E-409C-BE32-E72D297353CC}">
              <c16:uniqueId val="{00000001-2FB0-4898-911C-E7AAF66FF4EB}"/>
            </c:ext>
          </c:extLst>
        </c:ser>
        <c:ser>
          <c:idx val="1"/>
          <c:order val="1"/>
          <c:tx>
            <c:strRef>
              <c:f>Sheet1!$A$3</c:f>
              <c:strCache>
                <c:ptCount val="1"/>
                <c:pt idx="0">
                  <c:v>Bipolar II disorder</c:v>
                </c:pt>
              </c:strCache>
            </c:strRef>
          </c:tx>
          <c:spPr>
            <a:solidFill>
              <a:schemeClr val="accent2">
                <a:lumMod val="60000"/>
                <a:lumOff val="40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With any symptoms</c:v>
                </c:pt>
                <c:pt idx="1">
                  <c:v>With subsyndromal symptoms of mania/hypomania, depression, or minor depression </c:v>
                </c:pt>
                <c:pt idx="2">
                  <c:v>With minor depression/dysthymia 
or hypomanic symptoms</c:v>
                </c:pt>
                <c:pt idx="3">
                  <c:v>At the syndromal threshold level 
of mania and/or MDE</c:v>
                </c:pt>
                <c:pt idx="4">
                  <c:v>With psychotic symptoms</c:v>
                </c:pt>
              </c:strCache>
            </c:strRef>
          </c:cat>
          <c:val>
            <c:numRef>
              <c:f>Sheet1!$B$3:$F$3</c:f>
              <c:numCache>
                <c:formatCode>General</c:formatCode>
                <c:ptCount val="5"/>
                <c:pt idx="0">
                  <c:v>53.9</c:v>
                </c:pt>
                <c:pt idx="1">
                  <c:v>15.7</c:v>
                </c:pt>
                <c:pt idx="2">
                  <c:v>25.2</c:v>
                </c:pt>
                <c:pt idx="3">
                  <c:v>13</c:v>
                </c:pt>
                <c:pt idx="4">
                  <c:v>0.9</c:v>
                </c:pt>
              </c:numCache>
            </c:numRef>
          </c:val>
          <c:extLst>
            <c:ext xmlns:c16="http://schemas.microsoft.com/office/drawing/2014/chart" uri="{C3380CC4-5D6E-409C-BE32-E72D297353CC}">
              <c16:uniqueId val="{00000000-2FB0-4898-911C-E7AAF66FF4EB}"/>
            </c:ext>
          </c:extLst>
        </c:ser>
        <c:dLbls>
          <c:showLegendKey val="0"/>
          <c:showVal val="0"/>
          <c:showCatName val="0"/>
          <c:showSerName val="0"/>
          <c:showPercent val="0"/>
          <c:showBubbleSize val="0"/>
        </c:dLbls>
        <c:gapWidth val="100"/>
        <c:axId val="318689520"/>
        <c:axId val="318684112"/>
      </c:barChart>
      <c:catAx>
        <c:axId val="318689520"/>
        <c:scaling>
          <c:orientation val="maxMin"/>
        </c:scaling>
        <c:delete val="0"/>
        <c:axPos val="l"/>
        <c:numFmt formatCode="General" sourceLinked="1"/>
        <c:majorTickMark val="out"/>
        <c:minorTickMark val="none"/>
        <c:tickLblPos val="none"/>
        <c:spPr>
          <a:noFill/>
          <a:ln w="19050" cap="flat" cmpd="sng" algn="ctr">
            <a:solidFill>
              <a:schemeClr val="tx2"/>
            </a:solidFill>
            <a:round/>
          </a:ln>
          <a:effectLst/>
        </c:spPr>
        <c:txPr>
          <a:bodyPr rot="0" spcFirstLastPara="1" vertOverflow="ellipsis" wrap="square" anchor="ctr" anchorCtr="1"/>
          <a:lstStyle/>
          <a:p>
            <a:pPr>
              <a:defRPr sz="1400" b="0" i="0" u="none" strike="noStrike" kern="1200" baseline="0">
                <a:solidFill>
                  <a:schemeClr val="tx2"/>
                </a:solidFill>
                <a:latin typeface="+mn-lt"/>
                <a:ea typeface="+mn-ea"/>
                <a:cs typeface="+mn-cs"/>
              </a:defRPr>
            </a:pPr>
            <a:endParaRPr lang="da-DK"/>
          </a:p>
        </c:txPr>
        <c:crossAx val="318684112"/>
        <c:crosses val="autoZero"/>
        <c:auto val="1"/>
        <c:lblAlgn val="r"/>
        <c:lblOffset val="100"/>
        <c:noMultiLvlLbl val="0"/>
      </c:catAx>
      <c:valAx>
        <c:axId val="318684112"/>
        <c:scaling>
          <c:orientation val="minMax"/>
          <c:max val="60"/>
          <c:min val="0"/>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sz="1200" b="1">
                    <a:solidFill>
                      <a:schemeClr val="tx2"/>
                    </a:solidFill>
                  </a:rPr>
                  <a:t>Percentage</a:t>
                </a:r>
                <a:r>
                  <a:rPr lang="en-GB" sz="1200" b="1" baseline="0">
                    <a:solidFill>
                      <a:schemeClr val="tx2"/>
                    </a:solidFill>
                  </a:rPr>
                  <a:t> of t</a:t>
                </a:r>
                <a:r>
                  <a:rPr lang="en-GB" sz="1200" b="1">
                    <a:solidFill>
                      <a:schemeClr val="tx2"/>
                    </a:solidFill>
                  </a:rPr>
                  <a:t>ime spent at follow-up</a:t>
                </a:r>
              </a:p>
            </c:rich>
          </c:tx>
          <c:layout>
            <c:manualLayout>
              <c:xMode val="edge"/>
              <c:yMode val="edge"/>
              <c:x val="0.2982055398802968"/>
              <c:y val="0.9001827884186341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a-DK"/>
            </a:p>
          </c:txPr>
        </c:title>
        <c:numFmt formatCode="#,##0" sourceLinked="0"/>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da-DK"/>
          </a:p>
        </c:txPr>
        <c:crossAx val="318689520"/>
        <c:crosses val="max"/>
        <c:crossBetween val="between"/>
      </c:valAx>
      <c:spPr>
        <a:noFill/>
        <a:ln>
          <a:noFill/>
        </a:ln>
        <a:effectLst/>
      </c:spPr>
    </c:plotArea>
    <c:legend>
      <c:legendPos val="b"/>
      <c:layout>
        <c:manualLayout>
          <c:xMode val="edge"/>
          <c:yMode val="edge"/>
          <c:x val="0.53382099096195545"/>
          <c:y val="0.67106326630508328"/>
          <c:w val="0.32301270783448777"/>
          <c:h val="0.136342539506324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a-DK"/>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458541371438304"/>
          <c:y val="2.0046723408469788E-2"/>
          <c:w val="0.6234525849536755"/>
          <c:h val="0.78048631582983075"/>
        </c:manualLayout>
      </c:layout>
      <c:barChart>
        <c:barDir val="bar"/>
        <c:grouping val="clustered"/>
        <c:varyColors val="0"/>
        <c:ser>
          <c:idx val="0"/>
          <c:order val="0"/>
          <c:tx>
            <c:strRef>
              <c:f>Sheet1!$A$3</c:f>
              <c:strCache>
                <c:ptCount val="1"/>
                <c:pt idx="0">
                  <c:v>No/male/&gt;=18 years</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7-B8AC-489F-BF99-CE6E11FD3299}"/>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5-B8AC-489F-BF99-CE6E11FD3299}"/>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Gender</c:v>
                </c:pt>
                <c:pt idx="1">
                  <c:v>Age at onset</c:v>
                </c:pt>
                <c:pt idx="2">
                  <c:v>Lifetime history of suicide attempts</c:v>
                </c:pt>
                <c:pt idx="3">
                  <c:v>Comorbid anxiety disorders</c:v>
                </c:pt>
              </c:strCache>
            </c:strRef>
          </c:cat>
          <c:val>
            <c:numRef>
              <c:f>Sheet1!$B$3:$E$3</c:f>
              <c:numCache>
                <c:formatCode>General</c:formatCode>
                <c:ptCount val="4"/>
                <c:pt idx="0">
                  <c:v>6</c:v>
                </c:pt>
                <c:pt idx="1">
                  <c:v>5</c:v>
                </c:pt>
                <c:pt idx="2">
                  <c:v>6</c:v>
                </c:pt>
                <c:pt idx="3">
                  <c:v>6</c:v>
                </c:pt>
              </c:numCache>
            </c:numRef>
          </c:val>
          <c:extLst>
            <c:ext xmlns:c16="http://schemas.microsoft.com/office/drawing/2014/chart" uri="{C3380CC4-5D6E-409C-BE32-E72D297353CC}">
              <c16:uniqueId val="{00000001-B8AC-489F-BF99-CE6E11FD3299}"/>
            </c:ext>
          </c:extLst>
        </c:ser>
        <c:ser>
          <c:idx val="1"/>
          <c:order val="1"/>
          <c:tx>
            <c:strRef>
              <c:f>Sheet1!$A$2</c:f>
              <c:strCache>
                <c:ptCount val="1"/>
                <c:pt idx="0">
                  <c:v>Yes/female/&lt;18 years</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3-B8AC-489F-BF99-CE6E11FD3299}"/>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4-B8AC-489F-BF99-CE6E11FD3299}"/>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Gender</c:v>
                </c:pt>
                <c:pt idx="1">
                  <c:v>Age at onset</c:v>
                </c:pt>
                <c:pt idx="2">
                  <c:v>Lifetime history of suicide attempts</c:v>
                </c:pt>
                <c:pt idx="3">
                  <c:v>Comorbid anxiety disorders</c:v>
                </c:pt>
              </c:strCache>
            </c:strRef>
          </c:cat>
          <c:val>
            <c:numRef>
              <c:f>Sheet1!$B$2:$E$2</c:f>
              <c:numCache>
                <c:formatCode>General</c:formatCode>
                <c:ptCount val="4"/>
                <c:pt idx="0">
                  <c:v>9</c:v>
                </c:pt>
                <c:pt idx="1">
                  <c:v>15</c:v>
                </c:pt>
                <c:pt idx="2">
                  <c:v>11</c:v>
                </c:pt>
                <c:pt idx="3">
                  <c:v>9</c:v>
                </c:pt>
              </c:numCache>
            </c:numRef>
          </c:val>
          <c:extLst>
            <c:ext xmlns:c16="http://schemas.microsoft.com/office/drawing/2014/chart" uri="{C3380CC4-5D6E-409C-BE32-E72D297353CC}">
              <c16:uniqueId val="{00000000-B8AC-489F-BF99-CE6E11FD3299}"/>
            </c:ext>
          </c:extLst>
        </c:ser>
        <c:dLbls>
          <c:showLegendKey val="0"/>
          <c:showVal val="0"/>
          <c:showCatName val="0"/>
          <c:showSerName val="0"/>
          <c:showPercent val="0"/>
          <c:showBubbleSize val="0"/>
        </c:dLbls>
        <c:gapWidth val="120"/>
        <c:axId val="318689520"/>
        <c:axId val="318684112"/>
      </c:barChart>
      <c:catAx>
        <c:axId val="318689520"/>
        <c:scaling>
          <c:orientation val="maxMin"/>
        </c:scaling>
        <c:delete val="0"/>
        <c:axPos val="l"/>
        <c:numFmt formatCode="General" sourceLinked="1"/>
        <c:majorTickMark val="out"/>
        <c:minorTickMark val="none"/>
        <c:tickLblPos val="none"/>
        <c:spPr>
          <a:noFill/>
          <a:ln w="19050" cap="flat" cmpd="sng" algn="ctr">
            <a:solidFill>
              <a:schemeClr val="tx2"/>
            </a:solidFill>
            <a:round/>
          </a:ln>
          <a:effectLst/>
        </c:spPr>
        <c:txPr>
          <a:bodyPr rot="0" spcFirstLastPara="1" vertOverflow="ellipsis" wrap="square" anchor="ctr" anchorCtr="0"/>
          <a:lstStyle/>
          <a:p>
            <a:pPr>
              <a:defRPr sz="1100" b="0" i="0" u="none" strike="noStrike" kern="1200" baseline="0">
                <a:solidFill>
                  <a:schemeClr val="tx2"/>
                </a:solidFill>
                <a:latin typeface="+mn-lt"/>
                <a:ea typeface="+mn-ea"/>
                <a:cs typeface="+mn-cs"/>
              </a:defRPr>
            </a:pPr>
            <a:endParaRPr lang="da-DK"/>
          </a:p>
        </c:txPr>
        <c:crossAx val="318684112"/>
        <c:crosses val="autoZero"/>
        <c:auto val="0"/>
        <c:lblAlgn val="r"/>
        <c:lblOffset val="50"/>
        <c:noMultiLvlLbl val="0"/>
      </c:catAx>
      <c:valAx>
        <c:axId val="318684112"/>
        <c:scaling>
          <c:orientation val="minMax"/>
          <c:max val="15"/>
          <c:min val="0"/>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sz="1200" b="1">
                    <a:solidFill>
                      <a:schemeClr val="tx2"/>
                    </a:solidFill>
                  </a:rPr>
                  <a:t>Median</a:t>
                </a:r>
                <a:r>
                  <a:rPr lang="en-GB" sz="1200" b="1" baseline="0">
                    <a:solidFill>
                      <a:schemeClr val="tx2"/>
                    </a:solidFill>
                  </a:rPr>
                  <a:t> d</a:t>
                </a:r>
                <a:r>
                  <a:rPr lang="en-GB" sz="1200" b="1">
                    <a:solidFill>
                      <a:schemeClr val="tx2"/>
                    </a:solidFill>
                  </a:rPr>
                  <a:t>elay in diagnosis</a:t>
                </a:r>
                <a:r>
                  <a:rPr lang="en-GB" sz="1200" b="1" baseline="0">
                    <a:solidFill>
                      <a:schemeClr val="tx2"/>
                    </a:solidFill>
                  </a:rPr>
                  <a:t> (years)</a:t>
                </a:r>
                <a:endParaRPr lang="en-GB" sz="1200" b="1">
                  <a:solidFill>
                    <a:schemeClr val="tx2"/>
                  </a:solidFill>
                </a:endParaRPr>
              </a:p>
            </c:rich>
          </c:tx>
          <c:layout>
            <c:manualLayout>
              <c:xMode val="edge"/>
              <c:yMode val="edge"/>
              <c:x val="0.4204315951712202"/>
              <c:y val="0.8596671409056546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a-DK"/>
            </a:p>
          </c:txPr>
        </c:title>
        <c:numFmt formatCode="#,##0" sourceLinked="0"/>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da-DK"/>
          </a:p>
        </c:txPr>
        <c:crossAx val="318689520"/>
        <c:crosses val="max"/>
        <c:crossBetween val="between"/>
        <c:majorUnit val="5"/>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410431686771882"/>
          <c:y val="2.0046723408469788E-2"/>
          <c:w val="0.69318172180065174"/>
          <c:h val="0.84134092780828218"/>
        </c:manualLayout>
      </c:layout>
      <c:barChart>
        <c:barDir val="bar"/>
        <c:grouping val="clustered"/>
        <c:varyColors val="0"/>
        <c:ser>
          <c:idx val="1"/>
          <c:order val="0"/>
          <c:tx>
            <c:strRef>
              <c:f>Sheet1!$A$2</c:f>
              <c:strCache>
                <c:ptCount val="1"/>
                <c:pt idx="0">
                  <c:v>African Americans</c:v>
                </c:pt>
              </c:strCache>
            </c:strRef>
          </c:tx>
          <c:spPr>
            <a:solidFill>
              <a:schemeClr val="accent5"/>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Anxiety</c:v>
                </c:pt>
                <c:pt idx="1">
                  <c:v>Major depression or other depression</c:v>
                </c:pt>
                <c:pt idx="2">
                  <c:v>Psychotic disorders</c:v>
                </c:pt>
                <c:pt idx="3">
                  <c:v>Bipolar disorder</c:v>
                </c:pt>
                <c:pt idx="4">
                  <c:v>Substance use disorder</c:v>
                </c:pt>
                <c:pt idx="5">
                  <c:v>Other diagnosis or unassigned</c:v>
                </c:pt>
              </c:strCache>
            </c:strRef>
          </c:cat>
          <c:val>
            <c:numRef>
              <c:f>Sheet1!$B$2:$G$2</c:f>
              <c:numCache>
                <c:formatCode>General</c:formatCode>
                <c:ptCount val="6"/>
                <c:pt idx="0">
                  <c:v>14.3</c:v>
                </c:pt>
                <c:pt idx="1">
                  <c:v>34.9</c:v>
                </c:pt>
                <c:pt idx="2">
                  <c:v>14.4</c:v>
                </c:pt>
                <c:pt idx="3">
                  <c:v>3.9</c:v>
                </c:pt>
                <c:pt idx="4">
                  <c:v>9.3000000000000007</c:v>
                </c:pt>
                <c:pt idx="5">
                  <c:v>22.4</c:v>
                </c:pt>
              </c:numCache>
            </c:numRef>
          </c:val>
          <c:extLst>
            <c:ext xmlns:c16="http://schemas.microsoft.com/office/drawing/2014/chart" uri="{C3380CC4-5D6E-409C-BE32-E72D297353CC}">
              <c16:uniqueId val="{00000000-B627-4749-9883-1B065EC8CDAA}"/>
            </c:ext>
          </c:extLst>
        </c:ser>
        <c:ser>
          <c:idx val="0"/>
          <c:order val="1"/>
          <c:tx>
            <c:strRef>
              <c:f>Sheet1!$A$3</c:f>
              <c:strCache>
                <c:ptCount val="1"/>
                <c:pt idx="0">
                  <c:v>Latinos</c:v>
                </c:pt>
              </c:strCache>
            </c:strRef>
          </c:tx>
          <c:spPr>
            <a:solidFill>
              <a:schemeClr val="accent4">
                <a:lumMod val="50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Anxiety</c:v>
                </c:pt>
                <c:pt idx="1">
                  <c:v>Major depression or other depression</c:v>
                </c:pt>
                <c:pt idx="2">
                  <c:v>Psychotic disorders</c:v>
                </c:pt>
                <c:pt idx="3">
                  <c:v>Bipolar disorder</c:v>
                </c:pt>
                <c:pt idx="4">
                  <c:v>Substance use disorder</c:v>
                </c:pt>
                <c:pt idx="5">
                  <c:v>Other diagnosis or unassigned</c:v>
                </c:pt>
              </c:strCache>
            </c:strRef>
          </c:cat>
          <c:val>
            <c:numRef>
              <c:f>Sheet1!$B$3:$G$3</c:f>
              <c:numCache>
                <c:formatCode>General</c:formatCode>
                <c:ptCount val="6"/>
                <c:pt idx="0">
                  <c:v>19</c:v>
                </c:pt>
                <c:pt idx="1">
                  <c:v>44.4</c:v>
                </c:pt>
                <c:pt idx="2">
                  <c:v>7.5</c:v>
                </c:pt>
                <c:pt idx="3">
                  <c:v>3.3</c:v>
                </c:pt>
                <c:pt idx="4">
                  <c:v>6</c:v>
                </c:pt>
                <c:pt idx="5">
                  <c:v>19</c:v>
                </c:pt>
              </c:numCache>
            </c:numRef>
          </c:val>
          <c:extLst>
            <c:ext xmlns:c16="http://schemas.microsoft.com/office/drawing/2014/chart" uri="{C3380CC4-5D6E-409C-BE32-E72D297353CC}">
              <c16:uniqueId val="{00000001-B627-4749-9883-1B065EC8CDAA}"/>
            </c:ext>
          </c:extLst>
        </c:ser>
        <c:ser>
          <c:idx val="2"/>
          <c:order val="2"/>
          <c:tx>
            <c:strRef>
              <c:f>Sheet1!$A$4</c:f>
              <c:strCache>
                <c:ptCount val="1"/>
                <c:pt idx="0">
                  <c:v>European Americans</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Anxiety</c:v>
                </c:pt>
                <c:pt idx="1">
                  <c:v>Major depression or other depression</c:v>
                </c:pt>
                <c:pt idx="2">
                  <c:v>Psychotic disorders</c:v>
                </c:pt>
                <c:pt idx="3">
                  <c:v>Bipolar disorder</c:v>
                </c:pt>
                <c:pt idx="4">
                  <c:v>Substance use disorder</c:v>
                </c:pt>
                <c:pt idx="5">
                  <c:v>Other diagnosis or unassigned</c:v>
                </c:pt>
              </c:strCache>
            </c:strRef>
          </c:cat>
          <c:val>
            <c:numRef>
              <c:f>Sheet1!$B$4:$G$4</c:f>
              <c:numCache>
                <c:formatCode>General</c:formatCode>
                <c:ptCount val="6"/>
                <c:pt idx="0">
                  <c:v>20</c:v>
                </c:pt>
                <c:pt idx="1">
                  <c:v>36.200000000000003</c:v>
                </c:pt>
                <c:pt idx="2">
                  <c:v>7.7</c:v>
                </c:pt>
                <c:pt idx="3">
                  <c:v>7.1</c:v>
                </c:pt>
                <c:pt idx="4">
                  <c:v>6.3</c:v>
                </c:pt>
                <c:pt idx="5">
                  <c:v>21.7</c:v>
                </c:pt>
              </c:numCache>
            </c:numRef>
          </c:val>
          <c:extLst>
            <c:ext xmlns:c16="http://schemas.microsoft.com/office/drawing/2014/chart" uri="{C3380CC4-5D6E-409C-BE32-E72D297353CC}">
              <c16:uniqueId val="{00000002-B627-4749-9883-1B065EC8CDAA}"/>
            </c:ext>
          </c:extLst>
        </c:ser>
        <c:dLbls>
          <c:showLegendKey val="0"/>
          <c:showVal val="0"/>
          <c:showCatName val="0"/>
          <c:showSerName val="0"/>
          <c:showPercent val="0"/>
          <c:showBubbleSize val="0"/>
        </c:dLbls>
        <c:gapWidth val="100"/>
        <c:overlap val="-10"/>
        <c:axId val="318689520"/>
        <c:axId val="318684112"/>
      </c:barChart>
      <c:catAx>
        <c:axId val="318689520"/>
        <c:scaling>
          <c:orientation val="maxMin"/>
        </c:scaling>
        <c:delete val="0"/>
        <c:axPos val="l"/>
        <c:numFmt formatCode="General" sourceLinked="1"/>
        <c:majorTickMark val="out"/>
        <c:minorTickMark val="none"/>
        <c:tickLblPos val="none"/>
        <c:spPr>
          <a:noFill/>
          <a:ln w="19050" cap="flat" cmpd="sng" algn="ctr">
            <a:solidFill>
              <a:schemeClr val="tx2"/>
            </a:solidFill>
            <a:round/>
          </a:ln>
          <a:effectLst/>
        </c:spPr>
        <c:txPr>
          <a:bodyPr rot="0" spcFirstLastPara="1" vertOverflow="ellipsis" wrap="square" anchor="ctr" anchorCtr="0"/>
          <a:lstStyle/>
          <a:p>
            <a:pPr>
              <a:defRPr sz="1100" b="0" i="0" u="none" strike="noStrike" kern="1200" baseline="0">
                <a:solidFill>
                  <a:schemeClr val="tx2"/>
                </a:solidFill>
                <a:latin typeface="+mn-lt"/>
                <a:ea typeface="+mn-ea"/>
                <a:cs typeface="+mn-cs"/>
              </a:defRPr>
            </a:pPr>
            <a:endParaRPr lang="da-DK"/>
          </a:p>
        </c:txPr>
        <c:crossAx val="318684112"/>
        <c:crosses val="autoZero"/>
        <c:auto val="0"/>
        <c:lblAlgn val="r"/>
        <c:lblOffset val="50"/>
        <c:noMultiLvlLbl val="0"/>
      </c:catAx>
      <c:valAx>
        <c:axId val="318684112"/>
        <c:scaling>
          <c:orientation val="minMax"/>
          <c:max val="60"/>
          <c:min val="0"/>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sz="1200" b="1">
                    <a:solidFill>
                      <a:schemeClr val="tx2"/>
                    </a:solidFill>
                  </a:rPr>
                  <a:t>Percentage</a:t>
                </a:r>
                <a:r>
                  <a:rPr lang="en-GB" sz="1200" b="1" baseline="0">
                    <a:solidFill>
                      <a:schemeClr val="tx2"/>
                    </a:solidFill>
                  </a:rPr>
                  <a:t> of patients</a:t>
                </a:r>
                <a:endParaRPr lang="en-GB" sz="1200" b="1">
                  <a:solidFill>
                    <a:schemeClr val="tx2"/>
                  </a:solidFill>
                </a:endParaRPr>
              </a:p>
            </c:rich>
          </c:tx>
          <c:layout>
            <c:manualLayout>
              <c:xMode val="edge"/>
              <c:yMode val="edge"/>
              <c:x val="0.4333574661493152"/>
              <c:y val="0.9208907868884977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a-DK"/>
            </a:p>
          </c:txPr>
        </c:title>
        <c:numFmt formatCode="#,##0" sourceLinked="0"/>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da-DK"/>
          </a:p>
        </c:txPr>
        <c:crossAx val="318689520"/>
        <c:crosses val="max"/>
        <c:crossBetween val="between"/>
        <c:majorUnit val="10"/>
      </c:valAx>
      <c:spPr>
        <a:noFill/>
        <a:ln>
          <a:noFill/>
        </a:ln>
        <a:effectLst/>
      </c:spPr>
    </c:plotArea>
    <c:legend>
      <c:legendPos val="b"/>
      <c:layout>
        <c:manualLayout>
          <c:xMode val="edge"/>
          <c:yMode val="edge"/>
          <c:x val="0.61397887145950725"/>
          <c:y val="0.44942099743792341"/>
          <c:w val="0.32688832217105779"/>
          <c:h val="0.1549961960132381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a-DK"/>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8508854506667"/>
          <c:y val="4.6600552278377651E-2"/>
          <c:w val="0.83924224213548804"/>
          <c:h val="0.69833827203532628"/>
        </c:manualLayout>
      </c:layout>
      <c:barChart>
        <c:barDir val="col"/>
        <c:grouping val="clustered"/>
        <c:varyColors val="0"/>
        <c:ser>
          <c:idx val="1"/>
          <c:order val="1"/>
          <c:tx>
            <c:strRef>
              <c:f>Sheet1!$A$3</c:f>
              <c:strCache>
                <c:ptCount val="1"/>
                <c:pt idx="0">
                  <c:v>Depressive</c:v>
                </c:pt>
              </c:strCache>
            </c:strRef>
          </c:tx>
          <c:spPr>
            <a:solidFill>
              <a:schemeClr val="accent5"/>
            </a:solidFill>
            <a:ln>
              <a:noFill/>
            </a:ln>
            <a:effectLst/>
          </c:spPr>
          <c:invertIfNegative val="0"/>
          <c:cat>
            <c:strRef>
              <c:f>Sheet1!$B$1:$C$1</c:f>
              <c:strCache>
                <c:ptCount val="2"/>
                <c:pt idx="0">
                  <c:v>Clinician-rated</c:v>
                </c:pt>
                <c:pt idx="1">
                  <c:v>Patient-rated</c:v>
                </c:pt>
              </c:strCache>
            </c:strRef>
          </c:cat>
          <c:val>
            <c:numRef>
              <c:f>Sheet1!$B$3:$C$3</c:f>
              <c:numCache>
                <c:formatCode>General</c:formatCode>
                <c:ptCount val="2"/>
                <c:pt idx="0">
                  <c:v>5</c:v>
                </c:pt>
                <c:pt idx="1">
                  <c:v>3</c:v>
                </c:pt>
              </c:numCache>
            </c:numRef>
          </c:val>
          <c:extLst>
            <c:ext xmlns:c16="http://schemas.microsoft.com/office/drawing/2014/chart" uri="{C3380CC4-5D6E-409C-BE32-E72D297353CC}">
              <c16:uniqueId val="{00000000-8DEB-4201-AAD7-C819CD822B67}"/>
            </c:ext>
          </c:extLst>
        </c:ser>
        <c:ser>
          <c:idx val="0"/>
          <c:order val="0"/>
          <c:tx>
            <c:strRef>
              <c:f>Sheet1!$A$2</c:f>
              <c:strCache>
                <c:ptCount val="1"/>
                <c:pt idx="0">
                  <c:v>Manic </c:v>
                </c:pt>
              </c:strCache>
            </c:strRef>
          </c:tx>
          <c:spPr>
            <a:solidFill>
              <a:schemeClr val="accent2"/>
            </a:solidFill>
            <a:ln>
              <a:noFill/>
            </a:ln>
            <a:effectLst/>
          </c:spPr>
          <c:invertIfNegative val="0"/>
          <c:cat>
            <c:strRef>
              <c:f>Sheet1!$B$1:$C$1</c:f>
              <c:strCache>
                <c:ptCount val="2"/>
                <c:pt idx="0">
                  <c:v>Clinician-rated</c:v>
                </c:pt>
                <c:pt idx="1">
                  <c:v>Patient-rated</c:v>
                </c:pt>
              </c:strCache>
            </c:strRef>
          </c:cat>
          <c:val>
            <c:numRef>
              <c:f>Sheet1!$B$2:$C$2</c:f>
              <c:numCache>
                <c:formatCode>General</c:formatCode>
                <c:ptCount val="2"/>
                <c:pt idx="0">
                  <c:v>5</c:v>
                </c:pt>
                <c:pt idx="1">
                  <c:v>4</c:v>
                </c:pt>
              </c:numCache>
            </c:numRef>
          </c:val>
          <c:extLst>
            <c:ext xmlns:c16="http://schemas.microsoft.com/office/drawing/2014/chart" uri="{C3380CC4-5D6E-409C-BE32-E72D297353CC}">
              <c16:uniqueId val="{00000001-8DEB-4201-AAD7-C819CD822B67}"/>
            </c:ext>
          </c:extLst>
        </c:ser>
        <c:ser>
          <c:idx val="2"/>
          <c:order val="2"/>
          <c:tx>
            <c:strRef>
              <c:f>Sheet1!$A$4</c:f>
              <c:strCache>
                <c:ptCount val="1"/>
                <c:pt idx="0">
                  <c:v>Manic and depressive</c:v>
                </c:pt>
              </c:strCache>
            </c:strRef>
          </c:tx>
          <c:spPr>
            <a:solidFill>
              <a:schemeClr val="accent3"/>
            </a:solidFill>
            <a:ln>
              <a:noFill/>
            </a:ln>
            <a:effectLst/>
          </c:spPr>
          <c:invertIfNegative val="0"/>
          <c:cat>
            <c:strRef>
              <c:f>Sheet1!$B$1:$C$1</c:f>
              <c:strCache>
                <c:ptCount val="2"/>
                <c:pt idx="0">
                  <c:v>Clinician-rated</c:v>
                </c:pt>
                <c:pt idx="1">
                  <c:v>Patient-rated</c:v>
                </c:pt>
              </c:strCache>
            </c:strRef>
          </c:cat>
          <c:val>
            <c:numRef>
              <c:f>Sheet1!$B$4:$C$4</c:f>
              <c:numCache>
                <c:formatCode>General</c:formatCode>
                <c:ptCount val="2"/>
                <c:pt idx="0">
                  <c:v>4</c:v>
                </c:pt>
                <c:pt idx="1">
                  <c:v>6</c:v>
                </c:pt>
              </c:numCache>
            </c:numRef>
          </c:val>
          <c:extLst>
            <c:ext xmlns:c16="http://schemas.microsoft.com/office/drawing/2014/chart" uri="{C3380CC4-5D6E-409C-BE32-E72D297353CC}">
              <c16:uniqueId val="{00000002-8DEB-4201-AAD7-C819CD822B67}"/>
            </c:ext>
          </c:extLst>
        </c:ser>
        <c:dLbls>
          <c:showLegendKey val="0"/>
          <c:showVal val="0"/>
          <c:showCatName val="0"/>
          <c:showSerName val="0"/>
          <c:showPercent val="0"/>
          <c:showBubbleSize val="0"/>
        </c:dLbls>
        <c:gapWidth val="150"/>
        <c:axId val="318689520"/>
        <c:axId val="318684112"/>
      </c:barChart>
      <c:catAx>
        <c:axId val="318689520"/>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crossAx val="318684112"/>
        <c:crosses val="autoZero"/>
        <c:auto val="1"/>
        <c:lblAlgn val="ctr"/>
        <c:lblOffset val="100"/>
        <c:noMultiLvlLbl val="0"/>
      </c:catAx>
      <c:valAx>
        <c:axId val="318684112"/>
        <c:scaling>
          <c:orientation val="minMax"/>
          <c:max val="7"/>
        </c:scaling>
        <c:delete val="0"/>
        <c:axPos val="l"/>
        <c:title>
          <c:tx>
            <c:rich>
              <a:bodyPr rot="-540000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b="1">
                    <a:solidFill>
                      <a:schemeClr val="tx2"/>
                    </a:solidFill>
                  </a:rPr>
                  <a:t>Number of </a:t>
                </a:r>
                <a:br>
                  <a:rPr lang="en-US" b="1">
                    <a:solidFill>
                      <a:schemeClr val="tx2"/>
                    </a:solidFill>
                  </a:rPr>
                </a:br>
                <a:r>
                  <a:rPr lang="en-US" b="1">
                    <a:solidFill>
                      <a:schemeClr val="tx2"/>
                    </a:solidFill>
                  </a:rPr>
                  <a:t>measurement scales</a:t>
                </a:r>
              </a:p>
            </c:rich>
          </c:tx>
          <c:layout>
            <c:manualLayout>
              <c:xMode val="edge"/>
              <c:yMode val="edge"/>
              <c:x val="5.7266732672463516E-3"/>
              <c:y val="6.3013250399836088E-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da-DK"/>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a-DK"/>
          </a:p>
        </c:txPr>
        <c:crossAx val="318689520"/>
        <c:crosses val="autoZero"/>
        <c:crossBetween val="between"/>
      </c:valAx>
      <c:spPr>
        <a:noFill/>
        <a:ln>
          <a:noFill/>
        </a:ln>
        <a:effectLst/>
      </c:spPr>
    </c:plotArea>
    <c:legend>
      <c:legendPos val="b"/>
      <c:layout>
        <c:manualLayout>
          <c:xMode val="edge"/>
          <c:yMode val="edge"/>
          <c:x val="0.13316392747530043"/>
          <c:y val="0.91958967490191401"/>
          <c:w val="0.86122305813983957"/>
          <c:h val="7.486154815310894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B6E7B-8C32-4825-8DA0-080E630493A9}" type="datetimeFigureOut">
              <a:rPr lang="da-DK" smtClean="0"/>
              <a:t>22-07-2024</a:t>
            </a:fld>
            <a:endParaRPr lang="da-DK"/>
          </a:p>
        </p:txBody>
      </p:sp>
      <p:sp>
        <p:nvSpPr>
          <p:cNvPr id="4" name="Slide Image Placeholder 3"/>
          <p:cNvSpPr>
            <a:spLocks noGrp="1" noRot="1" noChangeAspect="1"/>
          </p:cNvSpPr>
          <p:nvPr>
            <p:ph type="sldImg" idx="2"/>
          </p:nvPr>
        </p:nvSpPr>
        <p:spPr>
          <a:xfrm>
            <a:off x="640800" y="1038225"/>
            <a:ext cx="5576400" cy="31367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6800" y="4400550"/>
            <a:ext cx="5504400" cy="36612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869026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a:t>
            </a:fld>
            <a:endParaRPr lang="da-DK"/>
          </a:p>
        </p:txBody>
      </p:sp>
    </p:spTree>
    <p:extLst>
      <p:ext uri="{BB962C8B-B14F-4D97-AF65-F5344CB8AC3E}">
        <p14:creationId xmlns:p14="http://schemas.microsoft.com/office/powerpoint/2010/main" val="185994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6800" y="4400550"/>
            <a:ext cx="5504400" cy="4025900"/>
          </a:xfrm>
        </p:spPr>
        <p:txBody>
          <a:bodyPr/>
          <a:lstStyle/>
          <a:p>
            <a:r>
              <a:rPr lang="en-GB" dirty="0"/>
              <a:t>Bipolar disorder is a chronic and recurrent mood disorder, affecting &gt;1% of the global population.</a:t>
            </a:r>
            <a:r>
              <a:rPr lang="en-GB" baseline="30000" dirty="0"/>
              <a:t>1,6</a:t>
            </a:r>
            <a:r>
              <a:rPr lang="en-GB" dirty="0"/>
              <a:t> The disorder is heritable, and commonly presents with physical and nonphysical comorbidities.</a:t>
            </a:r>
            <a:r>
              <a:rPr lang="en-GB" baseline="30000" dirty="0"/>
              <a:t>1</a:t>
            </a:r>
            <a:r>
              <a:rPr lang="en-GB" dirty="0"/>
              <a:t> In clinical settings, diagnosing BD can be difficult due to overlap of symptomology with other disorders, and often patients and their families struggle to understand the significance of certain symptoms.</a:t>
            </a:r>
            <a:r>
              <a:rPr lang="en-GB" baseline="30000" dirty="0"/>
              <a:t>1</a:t>
            </a:r>
            <a:r>
              <a:rPr lang="en-GB" dirty="0"/>
              <a:t> Careful clinical assessment is crucial to ensure accurate diagnosis and treatment.</a:t>
            </a:r>
            <a:r>
              <a:rPr lang="en-GB" baseline="30000" dirty="0"/>
              <a:t>1</a:t>
            </a:r>
            <a:endParaRPr lang="en-GB" dirty="0"/>
          </a:p>
          <a:p>
            <a:endParaRPr lang="en-GB" dirty="0"/>
          </a:p>
          <a:p>
            <a:r>
              <a:rPr lang="en-GB" dirty="0"/>
              <a:t>References:</a:t>
            </a:r>
          </a:p>
          <a:p>
            <a:pPr marL="228600" indent="-228600">
              <a:buFont typeface="Arial" panose="020B0604020202020204" pitchFamily="34" charset="0"/>
              <a:buAutoNum type="arabicPeriod"/>
            </a:pPr>
            <a:r>
              <a:rPr lang="en-GB" dirty="0"/>
              <a:t>Vieta E, Berk M, Schulze TG, et al. Bipolar disorders. Nat Rev Dis Primers 2018; 4: 18008.</a:t>
            </a:r>
          </a:p>
          <a:p>
            <a:pPr marL="228600" indent="-228600">
              <a:buFont typeface="Arial" panose="020B0604020202020204" pitchFamily="34" charset="0"/>
              <a:buAutoNum type="arabicPeriod"/>
            </a:pPr>
            <a:r>
              <a:rPr lang="en-GB" dirty="0"/>
              <a:t>McIntyre RS, Calabrese JR. Bipolar depression: the clinical characteristics and unmet needs of a complex disorder. Curr Med Res </a:t>
            </a:r>
            <a:r>
              <a:rPr lang="en-GB" dirty="0" err="1"/>
              <a:t>Opin</a:t>
            </a:r>
            <a:r>
              <a:rPr lang="en-GB" dirty="0"/>
              <a:t> 2019; 35 (11): 1993–2005. </a:t>
            </a:r>
          </a:p>
          <a:p>
            <a:pPr marL="228600" indent="-228600">
              <a:buFont typeface="Arial" panose="020B0604020202020204" pitchFamily="34" charset="0"/>
              <a:buAutoNum type="arabicPeriod"/>
            </a:pPr>
            <a:r>
              <a:rPr lang="en-US" sz="1200" dirty="0"/>
              <a:t>American Psychiatric Association (APA). Diagnostic and Statistical Manual of Mental Disorders. Fifth edition, text revision. Washington DC: APA; 2022.</a:t>
            </a:r>
          </a:p>
          <a:p>
            <a:pPr marL="228600" indent="-228600">
              <a:buFont typeface="Arial" panose="020B0604020202020204" pitchFamily="34" charset="0"/>
              <a:buAutoNum type="arabicPeriod"/>
            </a:pPr>
            <a:r>
              <a:rPr lang="en-US" dirty="0" err="1"/>
              <a:t>Elanjithara</a:t>
            </a:r>
            <a:r>
              <a:rPr lang="en-US" dirty="0"/>
              <a:t> TE, Frangou S, McGuire P. Treatment of the early stages of bipolar disorder. Adv </a:t>
            </a:r>
            <a:r>
              <a:rPr lang="en-US" dirty="0" err="1"/>
              <a:t>Psychiatr</a:t>
            </a:r>
            <a:r>
              <a:rPr lang="en-US" dirty="0"/>
              <a:t> Treat 2011; 17 (4): 283–291.</a:t>
            </a:r>
          </a:p>
          <a:p>
            <a:pPr marL="228600" indent="-228600">
              <a:buFont typeface="Arial" panose="020B0604020202020204" pitchFamily="34" charset="0"/>
              <a:buAutoNum type="arabicPeriod"/>
            </a:pPr>
            <a:r>
              <a:rPr lang="en-US" dirty="0"/>
              <a:t>Manning JS. Tools to improve differential diagnosis of bipolar disorder in primary care. Prim Care Companion J Clin Psychiatry 2010; 12 (Suppl 1): 17–22.</a:t>
            </a:r>
          </a:p>
          <a:p>
            <a:pPr marL="228600" indent="-228600">
              <a:buFont typeface="Arial" panose="020B0604020202020204" pitchFamily="34" charset="0"/>
              <a:buAutoNum type="arabicPeriod"/>
            </a:pPr>
            <a:r>
              <a:rPr lang="en-US" dirty="0" err="1"/>
              <a:t>Merikangas</a:t>
            </a:r>
            <a:r>
              <a:rPr lang="en-US" dirty="0"/>
              <a:t> KR, Jin R, He JP, et al. Prevalence and correlates of bipolar spectrum disorder in the world mental health survey initiative. Arch Gen Psychiatry 2011; 68 (3): 241–251.</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66DED8-CFE8-429A-B603-CBB436F1575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8594812D-15C9-7FD9-44E8-95A0E05F6643}"/>
              </a:ext>
            </a:extLst>
          </p:cNvPr>
          <p:cNvSpPr>
            <a:spLocks noGrp="1" noRot="1" noChangeAspect="1"/>
          </p:cNvSpPr>
          <p:nvPr>
            <p:ph type="sldImg"/>
          </p:nvPr>
        </p:nvSpPr>
        <p:spPr>
          <a:xfrm>
            <a:off x="641350" y="1038225"/>
            <a:ext cx="5575300" cy="3136900"/>
          </a:xfrm>
        </p:spPr>
      </p:sp>
    </p:spTree>
    <p:extLst>
      <p:ext uri="{BB962C8B-B14F-4D97-AF65-F5344CB8AC3E}">
        <p14:creationId xmlns:p14="http://schemas.microsoft.com/office/powerpoint/2010/main" val="2043517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References:</a:t>
            </a:r>
          </a:p>
          <a:p>
            <a:pPr marL="228600" indent="-228600">
              <a:buFont typeface="Arial" panose="020B0604020202020204" pitchFamily="34" charset="0"/>
              <a:buAutoNum type="arabicPeriod"/>
            </a:pPr>
            <a:r>
              <a:rPr lang="en-GB" dirty="0"/>
              <a:t>Oxford Concise Medical Dictionary. Oxford University Press, Oxford, UK. 2020.</a:t>
            </a:r>
          </a:p>
          <a:p>
            <a:pPr marL="228600" indent="-228600">
              <a:buFont typeface="Arial" panose="020B0604020202020204" pitchFamily="34" charset="0"/>
              <a:buAutoNum type="arabicPeriod"/>
            </a:pPr>
            <a:r>
              <a:rPr lang="en-GB" dirty="0"/>
              <a:t>Rodríguez MR, Nuevo R, </a:t>
            </a:r>
            <a:r>
              <a:rPr lang="en-GB" dirty="0" err="1"/>
              <a:t>Chatterji</a:t>
            </a:r>
            <a:r>
              <a:rPr lang="en-GB" dirty="0"/>
              <a:t> S, </a:t>
            </a:r>
            <a:r>
              <a:rPr lang="en-GB" dirty="0" err="1"/>
              <a:t>Ayuso-Mateos</a:t>
            </a:r>
            <a:r>
              <a:rPr lang="en-GB" dirty="0"/>
              <a:t> JL. Definitions and factors associated with subthreshold depressive conditions: a systematic review. BMC Psychiatry 2012; 12: 181.</a:t>
            </a:r>
          </a:p>
          <a:p>
            <a:pPr marL="228600" indent="-228600">
              <a:buFont typeface="Arial" panose="020B0604020202020204" pitchFamily="34" charset="0"/>
              <a:buAutoNum type="arabicPeriod"/>
            </a:pPr>
            <a:r>
              <a:rPr lang="en-GB" dirty="0"/>
              <a:t>Merriam-Webster Medical Dictionary. Available at: https://www.merriam-webster.com/medical. Accessed 13 March 2024. </a:t>
            </a:r>
          </a:p>
        </p:txBody>
      </p:sp>
      <p:sp>
        <p:nvSpPr>
          <p:cNvPr id="4" name="Slide Number Placeholder 3"/>
          <p:cNvSpPr>
            <a:spLocks noGrp="1"/>
          </p:cNvSpPr>
          <p:nvPr>
            <p:ph type="sldNum" sz="quarter" idx="5"/>
          </p:nvPr>
        </p:nvSpPr>
        <p:spPr/>
        <p:txBody>
          <a:bodyPr/>
          <a:lstStyle/>
          <a:p>
            <a:fld id="{DE4970BF-B400-48B4-BD31-9AEFB95A0870}" type="slidenum">
              <a:rPr lang="da-DK" smtClean="0"/>
              <a:t>4</a:t>
            </a:fld>
            <a:endParaRPr lang="da-DK"/>
          </a:p>
        </p:txBody>
      </p:sp>
    </p:spTree>
    <p:extLst>
      <p:ext uri="{BB962C8B-B14F-4D97-AF65-F5344CB8AC3E}">
        <p14:creationId xmlns:p14="http://schemas.microsoft.com/office/powerpoint/2010/main" val="1471653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US" dirty="0"/>
              <a:t>One of the earliest uses of the term ‘spectrum’ in psychiatry was in 1968 for the schizophrenia spectrum.</a:t>
            </a:r>
            <a:r>
              <a:rPr lang="en-GB" baseline="30000" dirty="0"/>
              <a:t>3</a:t>
            </a:r>
            <a:r>
              <a:rPr lang="en-GB" dirty="0"/>
              <a:t> </a:t>
            </a:r>
            <a:r>
              <a:rPr lang="en-US" dirty="0"/>
              <a:t>However, the mood spectrum comprises a range of functional psychoses, including schizophrenia and schizoaffective and affective disorders.</a:t>
            </a:r>
            <a:r>
              <a:rPr lang="en-GB" baseline="30000" dirty="0"/>
              <a:t>3</a:t>
            </a:r>
            <a:r>
              <a:rPr lang="en-GB" dirty="0"/>
              <a:t> Due to its dimensional nature, a spectrum approach towards bipolar disorder has been advocated by some</a:t>
            </a:r>
            <a:r>
              <a:rPr lang="en-US" dirty="0"/>
              <a:t>.</a:t>
            </a:r>
            <a:r>
              <a:rPr lang="en-US" baseline="30000" dirty="0"/>
              <a:t>3</a:t>
            </a:r>
            <a:r>
              <a:rPr lang="en-US" dirty="0"/>
              <a:t> This may offer an alternative to the traditional Kraepelinian distinctions between schizophrenia versus manic–depressive insanity, and unipolar versus bipolar depression.</a:t>
            </a:r>
            <a:r>
              <a:rPr lang="en-GB" baseline="30000" dirty="0"/>
              <a:t>3</a:t>
            </a:r>
            <a:r>
              <a:rPr lang="en-GB" dirty="0"/>
              <a:t> </a:t>
            </a:r>
          </a:p>
          <a:p>
            <a:endParaRPr lang="en-GB" dirty="0"/>
          </a:p>
          <a:p>
            <a:r>
              <a:rPr lang="en-GB" dirty="0"/>
              <a:t>References: </a:t>
            </a:r>
          </a:p>
          <a:p>
            <a:pPr marL="228600" indent="-228600">
              <a:buFont typeface="Arial" panose="020B0604020202020204" pitchFamily="34" charset="0"/>
              <a:buAutoNum type="arabicPeriod"/>
            </a:pPr>
            <a:r>
              <a:rPr lang="en-US" sz="1200" dirty="0"/>
              <a:t>American Psychiatric Association (APA). Diagnostic and Statistical Manual of Mental Disorders. Fifth edition, text revision. Washington DC: APA; 2022.</a:t>
            </a:r>
          </a:p>
          <a:p>
            <a:pPr marL="228600" indent="-228600">
              <a:buFont typeface="Arial" panose="020B0604020202020204" pitchFamily="34" charset="0"/>
              <a:buAutoNum type="arabicPeriod"/>
            </a:pPr>
            <a:r>
              <a:rPr lang="en-US" sz="1200" dirty="0"/>
              <a:t>Vieta E, Berk M, Schulze TG, et al. Bipolar disorders. Nat Rev Dis Primers 2018; 4: 18008.</a:t>
            </a:r>
          </a:p>
          <a:p>
            <a:pPr marL="228600" indent="-228600">
              <a:buFont typeface="Arial" panose="020B0604020202020204" pitchFamily="34" charset="0"/>
              <a:buAutoNum type="arabicPeriod"/>
            </a:pPr>
            <a:r>
              <a:rPr lang="en-GB" dirty="0"/>
              <a:t>Angst J. The bipolar spectrum. </a:t>
            </a:r>
            <a:r>
              <a:rPr lang="da-DK" dirty="0"/>
              <a:t>Br J Psychiatry 2007; 190 (3): 189–191.</a:t>
            </a:r>
          </a:p>
        </p:txBody>
      </p:sp>
      <p:sp>
        <p:nvSpPr>
          <p:cNvPr id="4" name="Slide Number Placeholder 3"/>
          <p:cNvSpPr>
            <a:spLocks noGrp="1"/>
          </p:cNvSpPr>
          <p:nvPr>
            <p:ph type="sldNum" sz="quarter" idx="5"/>
          </p:nvPr>
        </p:nvSpPr>
        <p:spPr/>
        <p:txBody>
          <a:bodyPr/>
          <a:lstStyle/>
          <a:p>
            <a:fld id="{DE4970BF-B400-48B4-BD31-9AEFB95A0870}" type="slidenum">
              <a:rPr lang="da-DK" smtClean="0"/>
              <a:t>5</a:t>
            </a:fld>
            <a:endParaRPr lang="da-DK"/>
          </a:p>
        </p:txBody>
      </p:sp>
    </p:spTree>
    <p:extLst>
      <p:ext uri="{BB962C8B-B14F-4D97-AF65-F5344CB8AC3E}">
        <p14:creationId xmlns:p14="http://schemas.microsoft.com/office/powerpoint/2010/main" val="3917881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The two extreme moods of melancholia and mania have been documented as early as the time of Hippocrates.</a:t>
            </a:r>
            <a:r>
              <a:rPr lang="en-GB" baseline="30000" dirty="0"/>
              <a:t>1 </a:t>
            </a:r>
            <a:r>
              <a:rPr lang="en-GB" dirty="0"/>
              <a:t>In 900, Ishaq Ibn Imran wrote the monograph on melancholia, which today, is the oldest surviving manuscript dedicated to this topic.</a:t>
            </a:r>
            <a:r>
              <a:rPr lang="en-GB" baseline="30000" dirty="0"/>
              <a:t>2</a:t>
            </a:r>
            <a:r>
              <a:rPr lang="en-GB" dirty="0"/>
              <a:t> Up until the 19</a:t>
            </a:r>
            <a:r>
              <a:rPr lang="en-GB" baseline="30000" dirty="0"/>
              <a:t>th</a:t>
            </a:r>
            <a:r>
              <a:rPr lang="en-GB" dirty="0"/>
              <a:t> century, melancholia and mania were believed to be two completely different disorders, characterized by a variety of psychiatric symptoms.</a:t>
            </a:r>
            <a:r>
              <a:rPr lang="en-GB" baseline="30000" dirty="0"/>
              <a:t>4</a:t>
            </a:r>
            <a:r>
              <a:rPr lang="en-GB" dirty="0"/>
              <a:t> Jean-Pierre </a:t>
            </a:r>
            <a:r>
              <a:rPr lang="en-GB" dirty="0" err="1"/>
              <a:t>Falret</a:t>
            </a:r>
            <a:r>
              <a:rPr lang="en-GB" dirty="0"/>
              <a:t> termed a new disorder ‘folie </a:t>
            </a:r>
            <a:r>
              <a:rPr lang="en-GB" dirty="0" err="1"/>
              <a:t>circulaire</a:t>
            </a:r>
            <a:r>
              <a:rPr lang="en-GB" dirty="0"/>
              <a:t>’, which was characterized by a continuous cycle of depression, mania, and free intervals of varying length in between.</a:t>
            </a:r>
            <a:r>
              <a:rPr lang="en-GB" baseline="30000" dirty="0"/>
              <a:t>1,3</a:t>
            </a:r>
            <a:r>
              <a:rPr lang="en-GB" dirty="0"/>
              <a:t> His contemporary Jules </a:t>
            </a:r>
            <a:r>
              <a:rPr lang="en-GB" dirty="0" err="1"/>
              <a:t>Baillarger</a:t>
            </a:r>
            <a:r>
              <a:rPr lang="en-GB" dirty="0"/>
              <a:t> described ‘folie </a:t>
            </a:r>
            <a:r>
              <a:rPr lang="en-GB" dirty="0">
                <a:cs typeface="Arial" panose="020B0604020202020204" pitchFamily="34" charset="0"/>
              </a:rPr>
              <a:t>à double </a:t>
            </a:r>
            <a:r>
              <a:rPr lang="en-GB" dirty="0" err="1">
                <a:cs typeface="Arial" panose="020B0604020202020204" pitchFamily="34" charset="0"/>
              </a:rPr>
              <a:t>forme</a:t>
            </a:r>
            <a:r>
              <a:rPr lang="en-GB" dirty="0">
                <a:cs typeface="Arial" panose="020B0604020202020204" pitchFamily="34" charset="0"/>
              </a:rPr>
              <a:t>’ in which mania and melancholia change into one another, however there was no requirement for a free interval between the two.</a:t>
            </a:r>
            <a:r>
              <a:rPr lang="en-GB" baseline="30000" dirty="0">
                <a:cs typeface="Arial" panose="020B0604020202020204" pitchFamily="34" charset="0"/>
              </a:rPr>
              <a:t>4 </a:t>
            </a:r>
            <a:r>
              <a:rPr lang="en-GB" dirty="0">
                <a:cs typeface="Arial" panose="020B0604020202020204" pitchFamily="34" charset="0"/>
              </a:rPr>
              <a:t>In 1863, Karl </a:t>
            </a:r>
            <a:r>
              <a:rPr lang="en-GB" dirty="0" err="1">
                <a:cs typeface="Arial" panose="020B0604020202020204" pitchFamily="34" charset="0"/>
              </a:rPr>
              <a:t>Kahlbaum</a:t>
            </a:r>
            <a:r>
              <a:rPr lang="en-GB" dirty="0">
                <a:cs typeface="Arial" panose="020B0604020202020204" pitchFamily="34" charset="0"/>
              </a:rPr>
              <a:t> suggested two large groups of mental disorders distinguished on the basis of symptoms and outcome – ‘</a:t>
            </a:r>
            <a:r>
              <a:rPr lang="en-GB" dirty="0" err="1">
                <a:cs typeface="Arial" panose="020B0604020202020204" pitchFamily="34" charset="0"/>
              </a:rPr>
              <a:t>vecordia</a:t>
            </a:r>
            <a:r>
              <a:rPr lang="en-GB" dirty="0">
                <a:cs typeface="Arial" panose="020B0604020202020204" pitchFamily="34" charset="0"/>
              </a:rPr>
              <a:t>’, which denoted limited disturbance of the mind, and ‘</a:t>
            </a:r>
            <a:r>
              <a:rPr lang="en-GB" dirty="0" err="1">
                <a:cs typeface="Arial" panose="020B0604020202020204" pitchFamily="34" charset="0"/>
              </a:rPr>
              <a:t>vesania</a:t>
            </a:r>
            <a:r>
              <a:rPr lang="en-GB" dirty="0">
                <a:cs typeface="Arial" panose="020B0604020202020204" pitchFamily="34" charset="0"/>
              </a:rPr>
              <a:t>’, which denoted a complete disturbance of the mind.</a:t>
            </a:r>
            <a:r>
              <a:rPr lang="en-GB" baseline="30000" dirty="0">
                <a:cs typeface="Arial" panose="020B0604020202020204" pitchFamily="34" charset="0"/>
              </a:rPr>
              <a:t>4</a:t>
            </a:r>
            <a:r>
              <a:rPr lang="en-GB" dirty="0">
                <a:cs typeface="Arial" panose="020B0604020202020204" pitchFamily="34" charset="0"/>
              </a:rPr>
              <a:t> Emil </a:t>
            </a:r>
            <a:r>
              <a:rPr lang="en-GB" dirty="0" err="1">
                <a:cs typeface="Arial" panose="020B0604020202020204" pitchFamily="34" charset="0"/>
              </a:rPr>
              <a:t>Kraeplin</a:t>
            </a:r>
            <a:r>
              <a:rPr lang="en-GB" dirty="0">
                <a:cs typeface="Arial" panose="020B0604020202020204" pitchFamily="34" charset="0"/>
              </a:rPr>
              <a:t> developed the work of </a:t>
            </a:r>
            <a:r>
              <a:rPr lang="en-GB" dirty="0" err="1">
                <a:cs typeface="Arial" panose="020B0604020202020204" pitchFamily="34" charset="0"/>
              </a:rPr>
              <a:t>Kahlbaum</a:t>
            </a:r>
            <a:r>
              <a:rPr lang="en-GB" dirty="0">
                <a:cs typeface="Arial" panose="020B0604020202020204" pitchFamily="34" charset="0"/>
              </a:rPr>
              <a:t> and </a:t>
            </a:r>
            <a:r>
              <a:rPr lang="en-GB" dirty="0" err="1">
                <a:cs typeface="Arial" panose="020B0604020202020204" pitchFamily="34" charset="0"/>
              </a:rPr>
              <a:t>Falret</a:t>
            </a:r>
            <a:r>
              <a:rPr lang="en-GB" dirty="0">
                <a:cs typeface="Arial" panose="020B0604020202020204" pitchFamily="34" charset="0"/>
              </a:rPr>
              <a:t>, and attempted to combine mania, depression, and all psychotic states into what he termed ‘dementia praecox’ and ‘manic–depressive insanity’,</a:t>
            </a:r>
            <a:r>
              <a:rPr lang="en-GB" baseline="30000" dirty="0">
                <a:cs typeface="Arial" panose="020B0604020202020204" pitchFamily="34" charset="0"/>
              </a:rPr>
              <a:t>1,3,4</a:t>
            </a:r>
            <a:r>
              <a:rPr lang="en-GB" dirty="0">
                <a:cs typeface="Arial" panose="020B0604020202020204" pitchFamily="34" charset="0"/>
              </a:rPr>
              <a:t> now referred to as schizophrenia and bipolar disorder, respectively.</a:t>
            </a:r>
            <a:r>
              <a:rPr lang="en-GB" baseline="30000" dirty="0">
                <a:cs typeface="Arial" panose="020B0604020202020204" pitchFamily="34" charset="0"/>
              </a:rPr>
              <a:t>4</a:t>
            </a:r>
            <a:r>
              <a:rPr lang="en-GB" dirty="0">
                <a:cs typeface="Arial" panose="020B0604020202020204" pitchFamily="34" charset="0"/>
              </a:rPr>
              <a:t> </a:t>
            </a:r>
          </a:p>
          <a:p>
            <a:endParaRPr lang="en-GB" dirty="0">
              <a:cs typeface="Arial" panose="020B0604020202020204" pitchFamily="34" charset="0"/>
            </a:endParaRPr>
          </a:p>
          <a:p>
            <a:r>
              <a:rPr lang="en-GB" dirty="0">
                <a:cs typeface="Arial" panose="020B0604020202020204" pitchFamily="34" charset="0"/>
              </a:rPr>
              <a:t>The DSM-I (1952) provided the first attempt to categorize and standardize mental illness.</a:t>
            </a:r>
            <a:r>
              <a:rPr lang="en-GB" baseline="30000" dirty="0">
                <a:cs typeface="Arial" panose="020B0604020202020204" pitchFamily="34" charset="0"/>
              </a:rPr>
              <a:t>4</a:t>
            </a:r>
            <a:r>
              <a:rPr lang="en-GB" dirty="0">
                <a:cs typeface="Arial" panose="020B0604020202020204" pitchFamily="34" charset="0"/>
              </a:rPr>
              <a:t> It classified manic-depression as a psychotic disorder, “</a:t>
            </a:r>
            <a:r>
              <a:rPr lang="en-GB" i="1" dirty="0">
                <a:cs typeface="Arial" panose="020B0604020202020204" pitchFamily="34" charset="0"/>
              </a:rPr>
              <a:t>c</a:t>
            </a:r>
            <a:r>
              <a:rPr lang="en-US" i="1" dirty="0" err="1">
                <a:cs typeface="Arial" panose="020B0604020202020204" pitchFamily="34" charset="0"/>
              </a:rPr>
              <a:t>haracterized</a:t>
            </a:r>
            <a:r>
              <a:rPr lang="en-US" i="1" dirty="0">
                <a:cs typeface="Arial" panose="020B0604020202020204" pitchFamily="34" charset="0"/>
              </a:rPr>
              <a:t> by a varying degree of personality integration and a failure to test and evaluate correctly external reality in various spheres</a:t>
            </a:r>
            <a:r>
              <a:rPr lang="en-US" dirty="0">
                <a:cs typeface="Arial" panose="020B0604020202020204" pitchFamily="34" charset="0"/>
              </a:rPr>
              <a:t>”.</a:t>
            </a:r>
            <a:r>
              <a:rPr lang="en-US" baseline="30000" dirty="0">
                <a:cs typeface="Arial" panose="020B0604020202020204" pitchFamily="34" charset="0"/>
              </a:rPr>
              <a:t>5</a:t>
            </a:r>
            <a:r>
              <a:rPr lang="en-US" dirty="0">
                <a:cs typeface="Arial" panose="020B0604020202020204" pitchFamily="34" charset="0"/>
              </a:rPr>
              <a:t> Three types were described: manic, which is most similar to the modern day description of mania; depressed, which is most similar to what we know as major depressive disorder, and other, which included mixed states or cycling as a feature.</a:t>
            </a:r>
            <a:r>
              <a:rPr lang="en-US" baseline="30000" dirty="0">
                <a:cs typeface="Arial" panose="020B0604020202020204" pitchFamily="34" charset="0"/>
              </a:rPr>
              <a:t>4,5</a:t>
            </a:r>
            <a:r>
              <a:rPr lang="en-US" dirty="0">
                <a:cs typeface="Arial" panose="020B0604020202020204" pitchFamily="34" charset="0"/>
              </a:rPr>
              <a:t> Since then, the classification has undergone a variety of changes, to bipolar disorder encompassing three subtypes – bipolar I disorder, bipolar II disorder, and cyclothymia.</a:t>
            </a:r>
            <a:r>
              <a:rPr lang="en-US" baseline="30000" dirty="0">
                <a:cs typeface="Arial" panose="020B0604020202020204" pitchFamily="34" charset="0"/>
              </a:rPr>
              <a:t>6-11</a:t>
            </a:r>
            <a:r>
              <a:rPr lang="en-US" dirty="0">
                <a:cs typeface="Arial" panose="020B0604020202020204" pitchFamily="34" charset="0"/>
              </a:rPr>
              <a:t> </a:t>
            </a:r>
          </a:p>
          <a:p>
            <a:endParaRPr lang="en-US" baseline="30000" dirty="0">
              <a:cs typeface="Arial" panose="020B0604020202020204" pitchFamily="34" charset="0"/>
            </a:endParaRPr>
          </a:p>
          <a:p>
            <a:r>
              <a:rPr lang="en-US" dirty="0">
                <a:cs typeface="Arial" panose="020B0604020202020204" pitchFamily="34" charset="0"/>
              </a:rPr>
              <a:t>References: </a:t>
            </a:r>
          </a:p>
          <a:p>
            <a:pPr marL="228600" indent="-228600">
              <a:buFont typeface="+mj-lt"/>
              <a:buAutoNum type="arabicPeriod"/>
            </a:pPr>
            <a:r>
              <a:rPr lang="en-US" dirty="0">
                <a:cs typeface="Arial" panose="020B0604020202020204" pitchFamily="34" charset="0"/>
              </a:rPr>
              <a:t>Angst J, </a:t>
            </a:r>
            <a:r>
              <a:rPr lang="en-US" dirty="0" err="1">
                <a:cs typeface="Arial" panose="020B0604020202020204" pitchFamily="34" charset="0"/>
              </a:rPr>
              <a:t>Marneros</a:t>
            </a:r>
            <a:r>
              <a:rPr lang="en-US" dirty="0">
                <a:cs typeface="Arial" panose="020B0604020202020204" pitchFamily="34" charset="0"/>
              </a:rPr>
              <a:t> A. Bipolarity from ancient to modern times: conception, birth and rebirth. J Affect </a:t>
            </a:r>
            <a:r>
              <a:rPr lang="en-US" dirty="0" err="1">
                <a:cs typeface="Arial" panose="020B0604020202020204" pitchFamily="34" charset="0"/>
              </a:rPr>
              <a:t>Disord</a:t>
            </a:r>
            <a:r>
              <a:rPr lang="en-US" dirty="0">
                <a:cs typeface="Arial" panose="020B0604020202020204" pitchFamily="34" charset="0"/>
              </a:rPr>
              <a:t> 2001; 67 (1–3): 3–19. </a:t>
            </a:r>
          </a:p>
          <a:p>
            <a:pPr marL="228600" indent="-228600">
              <a:buFont typeface="+mj-lt"/>
              <a:buAutoNum type="arabicPeriod"/>
            </a:pPr>
            <a:r>
              <a:rPr lang="en-US" dirty="0" err="1">
                <a:cs typeface="Arial" panose="020B0604020202020204" pitchFamily="34" charset="0"/>
              </a:rPr>
              <a:t>Omrani</a:t>
            </a:r>
            <a:r>
              <a:rPr lang="en-US" dirty="0">
                <a:cs typeface="Arial" panose="020B0604020202020204" pitchFamily="34" charset="0"/>
              </a:rPr>
              <a:t> A, Holtzman NS, </a:t>
            </a:r>
            <a:r>
              <a:rPr lang="en-US" dirty="0" err="1">
                <a:cs typeface="Arial" panose="020B0604020202020204" pitchFamily="34" charset="0"/>
              </a:rPr>
              <a:t>Akiskal</a:t>
            </a:r>
            <a:r>
              <a:rPr lang="en-US" dirty="0">
                <a:cs typeface="Arial" panose="020B0604020202020204" pitchFamily="34" charset="0"/>
              </a:rPr>
              <a:t> HS, </a:t>
            </a:r>
            <a:r>
              <a:rPr lang="en-US" dirty="0" err="1">
                <a:cs typeface="Arial" panose="020B0604020202020204" pitchFamily="34" charset="0"/>
              </a:rPr>
              <a:t>Ghaemi</a:t>
            </a:r>
            <a:r>
              <a:rPr lang="en-US" dirty="0">
                <a:cs typeface="Arial" panose="020B0604020202020204" pitchFamily="34" charset="0"/>
              </a:rPr>
              <a:t> SN. Ibn Imran's 10th century treatise on melancholy. J Affect </a:t>
            </a:r>
            <a:r>
              <a:rPr lang="en-US" dirty="0" err="1">
                <a:cs typeface="Arial" panose="020B0604020202020204" pitchFamily="34" charset="0"/>
              </a:rPr>
              <a:t>Disord</a:t>
            </a:r>
            <a:r>
              <a:rPr lang="en-US" dirty="0">
                <a:cs typeface="Arial" panose="020B0604020202020204" pitchFamily="34" charset="0"/>
              </a:rPr>
              <a:t> 2012; 141 (2–3): 116–119.</a:t>
            </a:r>
          </a:p>
          <a:p>
            <a:pPr marL="228600" indent="-228600">
              <a:buFont typeface="+mj-lt"/>
              <a:buAutoNum type="arabicPeriod"/>
            </a:pPr>
            <a:r>
              <a:rPr lang="en-US" dirty="0">
                <a:cs typeface="Arial" panose="020B0604020202020204" pitchFamily="34" charset="0"/>
              </a:rPr>
              <a:t>Angst J. Historical aspects of the dichotomy between manic–depressive disorders and schizophrenia. </a:t>
            </a:r>
            <a:r>
              <a:rPr lang="en-US" dirty="0" err="1">
                <a:cs typeface="Arial" panose="020B0604020202020204" pitchFamily="34" charset="0"/>
              </a:rPr>
              <a:t>Schizophr</a:t>
            </a:r>
            <a:r>
              <a:rPr lang="en-US" dirty="0">
                <a:cs typeface="Arial" panose="020B0604020202020204" pitchFamily="34" charset="0"/>
              </a:rPr>
              <a:t> Res 2002; 57 (1): 5–13. </a:t>
            </a:r>
          </a:p>
          <a:p>
            <a:pPr marL="228600" indent="-228600">
              <a:buFont typeface="+mj-lt"/>
              <a:buAutoNum type="arabicPeriod"/>
            </a:pPr>
            <a:r>
              <a:rPr lang="en-US" dirty="0">
                <a:cs typeface="Arial" panose="020B0604020202020204" pitchFamily="34" charset="0"/>
              </a:rPr>
              <a:t>Mason BL, Brown ES, </a:t>
            </a:r>
            <a:r>
              <a:rPr lang="en-US" dirty="0" err="1">
                <a:cs typeface="Arial" panose="020B0604020202020204" pitchFamily="34" charset="0"/>
              </a:rPr>
              <a:t>Croarkin</a:t>
            </a:r>
            <a:r>
              <a:rPr lang="en-US" dirty="0">
                <a:cs typeface="Arial" panose="020B0604020202020204" pitchFamily="34" charset="0"/>
              </a:rPr>
              <a:t> PE. Historical underpinnings of bipolar disorder diagnostic criteria. </a:t>
            </a:r>
            <a:r>
              <a:rPr lang="en-US" dirty="0" err="1">
                <a:cs typeface="Arial" panose="020B0604020202020204" pitchFamily="34" charset="0"/>
              </a:rPr>
              <a:t>Behav</a:t>
            </a:r>
            <a:r>
              <a:rPr lang="en-US" dirty="0">
                <a:cs typeface="Arial" panose="020B0604020202020204" pitchFamily="34" charset="0"/>
              </a:rPr>
              <a:t> Sci (Basel) 2016; 6 (3): 14.</a:t>
            </a:r>
          </a:p>
          <a:p>
            <a:pPr marL="228600" indent="-228600">
              <a:buFont typeface="+mj-lt"/>
              <a:buAutoNum type="arabicPeriod"/>
            </a:pPr>
            <a:r>
              <a:rPr lang="en-US" sz="1200" dirty="0"/>
              <a:t>American Psychiatric Association (APA). Diagnostic and Statistical Manual of Mental Disorders. First edition. Washington DC: APA; 1952. </a:t>
            </a:r>
          </a:p>
          <a:p>
            <a:pPr marL="228600" indent="-228600">
              <a:buFont typeface="+mj-lt"/>
              <a:buAutoNum type="arabicPeriod"/>
            </a:pPr>
            <a:r>
              <a:rPr lang="en-US" sz="1200" dirty="0"/>
              <a:t>American Psychiatric Association (APA). Diagnostic and Statistical Manual of Mental Disorders. </a:t>
            </a:r>
            <a:r>
              <a:rPr lang="en-US" dirty="0"/>
              <a:t>Second</a:t>
            </a:r>
            <a:r>
              <a:rPr lang="en-US" sz="1200" dirty="0"/>
              <a:t> edition. Washington DC: APA; 1968.</a:t>
            </a:r>
          </a:p>
          <a:p>
            <a:pPr marL="228600" indent="-228600">
              <a:buFont typeface="+mj-lt"/>
              <a:buAutoNum type="arabicPeriod"/>
            </a:pPr>
            <a:r>
              <a:rPr lang="en-US" sz="1200" dirty="0"/>
              <a:t>American Psychiatric Association (APA). Diagnostic and Statistical Manual of Mental Disorders. </a:t>
            </a:r>
            <a:r>
              <a:rPr lang="en-US" dirty="0"/>
              <a:t>Third </a:t>
            </a:r>
            <a:r>
              <a:rPr lang="en-US" sz="1200" dirty="0"/>
              <a:t>edition. Washington DC: APA; 1980.</a:t>
            </a:r>
          </a:p>
          <a:p>
            <a:pPr marL="228600" indent="-228600">
              <a:buFont typeface="+mj-lt"/>
              <a:buAutoNum type="arabicPeriod"/>
            </a:pPr>
            <a:r>
              <a:rPr lang="en-US" sz="1200" dirty="0"/>
              <a:t>American Psychiatric Association (APA). Diagnostic and Statistical Manual of Mental Disorders. </a:t>
            </a:r>
            <a:r>
              <a:rPr lang="en-US" dirty="0"/>
              <a:t>Third </a:t>
            </a:r>
            <a:r>
              <a:rPr lang="en-US" sz="1200" dirty="0"/>
              <a:t>edition, revision. Washington DC: APA; 1987.</a:t>
            </a:r>
          </a:p>
          <a:p>
            <a:pPr marL="228600" indent="-228600">
              <a:buFont typeface="+mj-lt"/>
              <a:buAutoNum type="arabicPeriod"/>
            </a:pPr>
            <a:r>
              <a:rPr lang="en-US" sz="1200" dirty="0"/>
              <a:t>American Psychiatric Association (APA). Diagnostic and Statistical Manual of Mental Disorders. Fourth</a:t>
            </a:r>
            <a:r>
              <a:rPr lang="en-US" dirty="0"/>
              <a:t> </a:t>
            </a:r>
            <a:r>
              <a:rPr lang="en-US" sz="1200" dirty="0"/>
              <a:t>edition. Washington DC: APA; 1994.</a:t>
            </a:r>
            <a:endParaRPr lang="en-US" dirty="0">
              <a:cs typeface="Arial" panose="020B0604020202020204" pitchFamily="34" charset="0"/>
            </a:endParaRPr>
          </a:p>
          <a:p>
            <a:pPr marL="228600" indent="-228600">
              <a:buFont typeface="+mj-lt"/>
              <a:buAutoNum type="arabicPeriod"/>
            </a:pPr>
            <a:r>
              <a:rPr lang="en-US" sz="1200" dirty="0"/>
              <a:t>American Psychiatric Association (APA). Diagnostic and Statistical Manual of Mental Disorders. Fifth edition. Arlington VA: APA; 2013.</a:t>
            </a:r>
          </a:p>
          <a:p>
            <a:pPr marL="228600" indent="-228600">
              <a:buFont typeface="+mj-lt"/>
              <a:buAutoNum type="arabicPeriod"/>
            </a:pPr>
            <a:r>
              <a:rPr lang="en-US" sz="1200" dirty="0"/>
              <a:t>American Psychiatric Association (APA). Diagnostic and Statistical Manual of Mental Disorders. Fifth edition, text revision. Washington DC: APA; 2022.</a:t>
            </a:r>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E4970BF-B400-48B4-BD31-9AEFB95A0870}" type="slidenum">
              <a:rPr lang="da-DK" smtClean="0"/>
              <a:t>6</a:t>
            </a:fld>
            <a:endParaRPr lang="da-DK"/>
          </a:p>
        </p:txBody>
      </p:sp>
    </p:spTree>
    <p:extLst>
      <p:ext uri="{BB962C8B-B14F-4D97-AF65-F5344CB8AC3E}">
        <p14:creationId xmlns:p14="http://schemas.microsoft.com/office/powerpoint/2010/main" val="1168429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7</a:t>
            </a:fld>
            <a:endParaRPr lang="da-DK"/>
          </a:p>
        </p:txBody>
      </p:sp>
    </p:spTree>
    <p:extLst>
      <p:ext uri="{BB962C8B-B14F-4D97-AF65-F5344CB8AC3E}">
        <p14:creationId xmlns:p14="http://schemas.microsoft.com/office/powerpoint/2010/main" val="3013134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lvl="1"/>
            <a:r>
              <a:rPr lang="en-US"/>
              <a:t>Estimates from the WHO World Mental Health survey found that</a:t>
            </a:r>
            <a:r>
              <a:rPr lang="en-GB"/>
              <a:t> rates of comorbid disorders were significantly greater among those with bipolar I disorder (88.2%) and bipolar II disorder (83.1%), than among those with subthreshold bipolar disorder (69.1%).</a:t>
            </a:r>
            <a:r>
              <a:rPr lang="en-GB" baseline="30000"/>
              <a:t>1</a:t>
            </a:r>
          </a:p>
          <a:p>
            <a:pPr marL="0" lvl="1"/>
            <a:endParaRPr lang="en-GB"/>
          </a:p>
          <a:p>
            <a:pPr marL="0" lvl="1"/>
            <a:r>
              <a:rPr lang="en-GB"/>
              <a:t>Reference: </a:t>
            </a:r>
          </a:p>
          <a:p>
            <a:pPr marL="228600" lvl="1" indent="-228600">
              <a:buFont typeface="+mj-lt"/>
              <a:buAutoNum type="arabicPeriod"/>
            </a:pPr>
            <a:r>
              <a:rPr lang="en-GB" err="1"/>
              <a:t>Merikangas</a:t>
            </a:r>
            <a:r>
              <a:rPr lang="en-GB"/>
              <a:t> KR, Jin R, He JP, et al. Prevalence and correlates of bipolar spectrum disorder in the world mental health survey initiative. Arch Gen Psychiatry 2011; 68 (3): 241–251.</a:t>
            </a:r>
          </a:p>
        </p:txBody>
      </p:sp>
      <p:sp>
        <p:nvSpPr>
          <p:cNvPr id="4" name="Slide Number Placeholder 3"/>
          <p:cNvSpPr>
            <a:spLocks noGrp="1"/>
          </p:cNvSpPr>
          <p:nvPr>
            <p:ph type="sldNum" sz="quarter" idx="5"/>
          </p:nvPr>
        </p:nvSpPr>
        <p:spPr/>
        <p:txBody>
          <a:bodyPr/>
          <a:lstStyle/>
          <a:p>
            <a:fld id="{DE4970BF-B400-48B4-BD31-9AEFB95A0870}" type="slidenum">
              <a:rPr lang="da-DK" smtClean="0"/>
              <a:pPr/>
              <a:t>8</a:t>
            </a:fld>
            <a:endParaRPr lang="da-DK"/>
          </a:p>
        </p:txBody>
      </p:sp>
      <p:sp>
        <p:nvSpPr>
          <p:cNvPr id="7" name="Slide Image Placeholder 6">
            <a:extLst>
              <a:ext uri="{FF2B5EF4-FFF2-40B4-BE49-F238E27FC236}">
                <a16:creationId xmlns:a16="http://schemas.microsoft.com/office/drawing/2014/main" id="{7E421E29-3B84-B365-E567-3E827E33945C}"/>
              </a:ext>
            </a:extLst>
          </p:cNvPr>
          <p:cNvSpPr>
            <a:spLocks noGrp="1" noRot="1" noChangeAspect="1"/>
          </p:cNvSpPr>
          <p:nvPr>
            <p:ph type="sldImg"/>
          </p:nvPr>
        </p:nvSpPr>
        <p:spPr>
          <a:xfrm>
            <a:off x="641350" y="1038225"/>
            <a:ext cx="5575300" cy="3136900"/>
          </a:xfrm>
        </p:spPr>
      </p:sp>
    </p:spTree>
    <p:extLst>
      <p:ext uri="{BB962C8B-B14F-4D97-AF65-F5344CB8AC3E}">
        <p14:creationId xmlns:p14="http://schemas.microsoft.com/office/powerpoint/2010/main" val="3078559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a:t>There are several risk factors for bipolar disorder, including both genetic and environmental factors.</a:t>
            </a:r>
            <a:r>
              <a:rPr lang="en-GB" baseline="30000"/>
              <a:t>4</a:t>
            </a:r>
            <a:r>
              <a:rPr lang="en-GB"/>
              <a:t> However, lack of a clear biological mechanism and the non-specific nature of many risk factors – amongst other reasons – makes it difficult to determine the exact cause of bipolar disorder in an individual patient.</a:t>
            </a:r>
            <a:r>
              <a:rPr lang="en-GB" baseline="30000"/>
              <a:t>4</a:t>
            </a:r>
            <a:r>
              <a:rPr lang="en-GB"/>
              <a:t> More research of gene–environment interactions may improve the understanding of the genetic and environmental risks of bipolar disorder.</a:t>
            </a:r>
            <a:r>
              <a:rPr lang="en-GB" baseline="30000"/>
              <a:t>4</a:t>
            </a:r>
            <a:r>
              <a:rPr lang="en-GB"/>
              <a:t> </a:t>
            </a:r>
          </a:p>
          <a:p>
            <a:endParaRPr lang="en-GB"/>
          </a:p>
          <a:p>
            <a:r>
              <a:rPr lang="en-GB"/>
              <a:t>References: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err="1"/>
              <a:t>Merikangas</a:t>
            </a:r>
            <a:r>
              <a:rPr lang="en-GB"/>
              <a:t> KR, Jin R, He JP, et al. Prevalence and correlates of bipolar spectrum disorder in the world mental health survey initiative. Arch Gen Psychiatry 2011; 68 (3): 241–251.</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a:t>Kroon JS, Wohlfarth TD, Dieleman J, et al. Incidence rates and risk factors of bipolar disorder in the general population: a population-based cohort study. Bipolar </a:t>
            </a:r>
            <a:r>
              <a:rPr lang="en-GB" err="1"/>
              <a:t>Disord</a:t>
            </a:r>
            <a:r>
              <a:rPr lang="en-GB"/>
              <a:t> 2013; 15 (3): 306–313.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t>Cassidy F, Carroll BJ. Vascular risk factors in late onset mania. Psychol Med 2002; 32 (2): 359–362.</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a:t>Rowland TA, Marwaha S. Epidemiology and risk factors for bipolar disorder. </a:t>
            </a:r>
            <a:r>
              <a:rPr lang="en-GB" err="1"/>
              <a:t>Ther</a:t>
            </a:r>
            <a:r>
              <a:rPr lang="en-GB"/>
              <a:t> Adv </a:t>
            </a:r>
            <a:r>
              <a:rPr lang="en-GB" err="1"/>
              <a:t>Psychopharmacol</a:t>
            </a:r>
            <a:r>
              <a:rPr lang="en-GB"/>
              <a:t> 2018; 8 (9): 251–269.</a:t>
            </a:r>
            <a:endParaRPr lang="en-US"/>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a:t>Lichtenstein P, Yip BH, Björk C, et al. Common genetic determinants of schizophrenia and bipolar disorder in Swedish families: a population-based study. Lancet 2009; 373 (9659): 234–239.</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a:t>Sullivan PF, Magnusson C, Reichenberg A, et al. Family history of schizophrenia and bipolar disorder as risk factors for autism. Arch Gen Psychiatry 2012; 69 (11): 1099–1103. </a:t>
            </a:r>
            <a:endParaRPr lang="en-US"/>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t>Tsuchiya KJ, Byrne M, Mortensen PB. Risk factors in relation to an emergence of bipolar disorder: a systematic review. Bipolar </a:t>
            </a:r>
            <a:r>
              <a:rPr lang="en-US" err="1"/>
              <a:t>Disord</a:t>
            </a:r>
            <a:r>
              <a:rPr lang="en-US"/>
              <a:t> 2003; 5 (4): 231–242.</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a:t>Tsuchiya KJ, </a:t>
            </a:r>
            <a:r>
              <a:rPr lang="en-GB" err="1"/>
              <a:t>Agerbo</a:t>
            </a:r>
            <a:r>
              <a:rPr lang="en-GB"/>
              <a:t> E, Byrne M, Mortensen PB. Higher socio-economic status of parents may increase risk for bipolar disorder in the offspring. </a:t>
            </a:r>
            <a:r>
              <a:rPr lang="en-GB" err="1"/>
              <a:t>Psychol</a:t>
            </a:r>
            <a:r>
              <a:rPr lang="en-GB"/>
              <a:t> Med 2004; 34 (5): 787–793.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a:t>Johnson SL, Murray G, Fredrickson B, et al. Creativity and bipolar disorder: touched by fire or burning with questions? Clin </a:t>
            </a:r>
            <a:r>
              <a:rPr lang="en-GB" err="1"/>
              <a:t>Psychol</a:t>
            </a:r>
            <a:r>
              <a:rPr lang="en-GB"/>
              <a:t> Rev 2012; 32 (1): 1–12.</a:t>
            </a:r>
          </a:p>
        </p:txBody>
      </p:sp>
      <p:sp>
        <p:nvSpPr>
          <p:cNvPr id="4" name="Slide Number Placeholder 3"/>
          <p:cNvSpPr>
            <a:spLocks noGrp="1"/>
          </p:cNvSpPr>
          <p:nvPr>
            <p:ph type="sldNum" sz="quarter" idx="5"/>
          </p:nvPr>
        </p:nvSpPr>
        <p:spPr/>
        <p:txBody>
          <a:bodyPr/>
          <a:lstStyle/>
          <a:p>
            <a:fld id="{DE4970BF-B400-48B4-BD31-9AEFB95A0870}" type="slidenum">
              <a:rPr lang="da-DK" smtClean="0"/>
              <a:t>9</a:t>
            </a:fld>
            <a:endParaRPr lang="da-DK"/>
          </a:p>
        </p:txBody>
      </p:sp>
    </p:spTree>
    <p:extLst>
      <p:ext uri="{BB962C8B-B14F-4D97-AF65-F5344CB8AC3E}">
        <p14:creationId xmlns:p14="http://schemas.microsoft.com/office/powerpoint/2010/main" val="2145831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Bipolar disorder is associated with a high mortality rate, driven by the risk of cardiovascular disease and suicide.</a:t>
            </a:r>
            <a:r>
              <a:rPr lang="en-GB" baseline="30000" dirty="0"/>
              <a:t>2</a:t>
            </a:r>
            <a:r>
              <a:rPr lang="en-GB" dirty="0"/>
              <a:t> As 50% of patients initially present with a depressive episode, bipolar depression accounts for the majority of time spent unwell with the disorder, even with treatment.</a:t>
            </a:r>
            <a:r>
              <a:rPr lang="en-GB" baseline="30000" dirty="0"/>
              <a:t>2</a:t>
            </a:r>
            <a:r>
              <a:rPr lang="en-GB" dirty="0"/>
              <a:t> However, the significant burden of BD for individual patients, caregivers, and society tends to result from socioeconomic factors and factors related to the individuals’ thoughts and behaviours.</a:t>
            </a:r>
            <a:r>
              <a:rPr lang="en-GB" baseline="30000" dirty="0"/>
              <a:t>2</a:t>
            </a:r>
            <a:r>
              <a:rPr lang="en-GB" dirty="0"/>
              <a:t> </a:t>
            </a:r>
          </a:p>
          <a:p>
            <a:endParaRPr lang="en-GB" dirty="0"/>
          </a:p>
          <a:p>
            <a:r>
              <a:rPr lang="en-GB" dirty="0"/>
              <a:t>References:</a:t>
            </a:r>
          </a:p>
          <a:p>
            <a:pPr marL="228600" indent="-228600">
              <a:buFont typeface="+mj-lt"/>
              <a:buAutoNum type="arabicPeriod"/>
            </a:pPr>
            <a:r>
              <a:rPr lang="en-GB" dirty="0"/>
              <a:t>Vieta E, Berk M, Schulze TG, et al. Bipolar disorders. Nat Rev Dis Primers 2018; 4: 18008. </a:t>
            </a:r>
          </a:p>
          <a:p>
            <a:pPr marL="228600" indent="-228600">
              <a:buFont typeface="+mj-lt"/>
              <a:buAutoNum type="arabicPeriod"/>
            </a:pPr>
            <a:r>
              <a:rPr lang="en-GB" dirty="0"/>
              <a:t>McIntyre RS, Calabrese JR. Bipolar depression: the clinical characteristics and unmet needs of a complex disorder. Curr Med Res </a:t>
            </a:r>
            <a:r>
              <a:rPr lang="en-GB" dirty="0" err="1"/>
              <a:t>Opin</a:t>
            </a:r>
            <a:r>
              <a:rPr lang="en-GB" dirty="0"/>
              <a:t> 2019; 35 (11): 1993–2005. </a:t>
            </a:r>
          </a:p>
          <a:p>
            <a:pPr marL="228600" indent="-228600">
              <a:buFont typeface="+mj-lt"/>
              <a:buAutoNum type="arabicPeriod"/>
            </a:pPr>
            <a:r>
              <a:rPr lang="en-GB" dirty="0" err="1"/>
              <a:t>Bessonova</a:t>
            </a:r>
            <a:r>
              <a:rPr lang="en-GB" dirty="0"/>
              <a:t> L, Ogden K, Doane MJ, et al. The economic burden of bipolar disorder in the United States: a systematic literature review. </a:t>
            </a:r>
            <a:r>
              <a:rPr lang="en-GB" dirty="0" err="1"/>
              <a:t>Clinicoecon</a:t>
            </a:r>
            <a:r>
              <a:rPr lang="en-GB" dirty="0"/>
              <a:t> Outcomes Res 2020; 12: 481–497. </a:t>
            </a:r>
          </a:p>
        </p:txBody>
      </p:sp>
      <p:sp>
        <p:nvSpPr>
          <p:cNvPr id="4" name="Slide Number Placeholder 3"/>
          <p:cNvSpPr>
            <a:spLocks noGrp="1"/>
          </p:cNvSpPr>
          <p:nvPr>
            <p:ph type="sldNum" sz="quarter" idx="5"/>
          </p:nvPr>
        </p:nvSpPr>
        <p:spPr/>
        <p:txBody>
          <a:bodyPr/>
          <a:lstStyle/>
          <a:p>
            <a:fld id="{DE4970BF-B400-48B4-BD31-9AEFB95A0870}" type="slidenum">
              <a:rPr lang="da-DK" smtClean="0"/>
              <a:t>10</a:t>
            </a:fld>
            <a:endParaRPr lang="da-DK"/>
          </a:p>
        </p:txBody>
      </p:sp>
    </p:spTree>
    <p:extLst>
      <p:ext uri="{BB962C8B-B14F-4D97-AF65-F5344CB8AC3E}">
        <p14:creationId xmlns:p14="http://schemas.microsoft.com/office/powerpoint/2010/main" val="962890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In a qualitative study, patients highlighted several aspects of the BD diagnostic process as challenging, including inadequate referral, late or incorrect diagnosis, healthcare professionals failing to recognize early warning signs, and lack of awareness within society.</a:t>
            </a:r>
            <a:r>
              <a:rPr lang="en-GB" baseline="30000" dirty="0"/>
              <a:t>5</a:t>
            </a:r>
            <a:r>
              <a:rPr lang="en-GB" baseline="0" dirty="0"/>
              <a:t> Treatment-related challenges included the difficulty of being hospitalized, which can be traumatizing and secluding, and the difficulty </a:t>
            </a:r>
            <a:r>
              <a:rPr lang="en-GB" dirty="0"/>
              <a:t>of</a:t>
            </a:r>
            <a:r>
              <a:rPr lang="en-GB" baseline="0" dirty="0"/>
              <a:t> finding appropriate treatment.</a:t>
            </a:r>
            <a:r>
              <a:rPr lang="en-GB" baseline="30000" dirty="0"/>
              <a:t>5</a:t>
            </a:r>
          </a:p>
          <a:p>
            <a:endParaRPr lang="en-GB" baseline="0" dirty="0"/>
          </a:p>
          <a:p>
            <a:r>
              <a:rPr lang="en-GB" dirty="0"/>
              <a:t>References:</a:t>
            </a:r>
          </a:p>
          <a:p>
            <a:pPr marL="228600" indent="-228600">
              <a:buFont typeface="+mj-lt"/>
              <a:buAutoNum type="arabicPeriod"/>
            </a:pPr>
            <a:r>
              <a:rPr lang="en-GB" dirty="0"/>
              <a:t>Michalak EE, </a:t>
            </a:r>
            <a:r>
              <a:rPr lang="en-GB" dirty="0" err="1"/>
              <a:t>Yatham</a:t>
            </a:r>
            <a:r>
              <a:rPr lang="en-GB" dirty="0"/>
              <a:t> LN, </a:t>
            </a:r>
            <a:r>
              <a:rPr lang="en-GB" dirty="0" err="1"/>
              <a:t>Kolesar</a:t>
            </a:r>
            <a:r>
              <a:rPr lang="en-GB" dirty="0"/>
              <a:t> S, Lam RW. Bipolar disorder and quality of life: a patient-</a:t>
            </a:r>
            <a:r>
              <a:rPr lang="en-GB" dirty="0" err="1"/>
              <a:t>centered</a:t>
            </a:r>
            <a:r>
              <a:rPr lang="en-GB" dirty="0"/>
              <a:t> perspective. Qual Life Res 2006; 15 (1): 25–37.</a:t>
            </a:r>
          </a:p>
          <a:p>
            <a:pPr marL="228600" indent="-228600">
              <a:buFont typeface="+mj-lt"/>
              <a:buAutoNum type="arabicPeriod"/>
            </a:pPr>
            <a:r>
              <a:rPr lang="en-GB" dirty="0"/>
              <a:t>Siegel-Ramsay JE, Sharp SJ, </a:t>
            </a:r>
            <a:r>
              <a:rPr lang="en-GB" dirty="0" err="1"/>
              <a:t>Ulack</a:t>
            </a:r>
            <a:r>
              <a:rPr lang="en-GB" dirty="0"/>
              <a:t> CJ, et al. Experiences that matter in bipolar disorder: a qualitative study using the capability, comfort and calm framework. Int J Bipolar </a:t>
            </a:r>
            <a:r>
              <a:rPr lang="en-GB" dirty="0" err="1"/>
              <a:t>Disord</a:t>
            </a:r>
            <a:r>
              <a:rPr lang="en-GB" dirty="0"/>
              <a:t> 2023; 11 (1): 13.</a:t>
            </a:r>
          </a:p>
          <a:p>
            <a:pPr marL="228600" indent="-228600">
              <a:buFont typeface="+mj-lt"/>
              <a:buAutoNum type="arabicPeriod"/>
            </a:pPr>
            <a:r>
              <a:rPr lang="en-US" dirty="0"/>
              <a:t>Hawke LD, Parikh SV, Michalak EE. Stigma and bipolar disorder: a review of the literature. J Affect </a:t>
            </a:r>
            <a:r>
              <a:rPr lang="en-US" dirty="0" err="1"/>
              <a:t>Disord</a:t>
            </a:r>
            <a:r>
              <a:rPr lang="en-US" dirty="0"/>
              <a:t> 2013; 150 (2): 181–191. </a:t>
            </a:r>
          </a:p>
          <a:p>
            <a:pPr marL="228600" indent="-228600">
              <a:buFont typeface="+mj-lt"/>
              <a:buAutoNum type="arabicPeriod"/>
            </a:pPr>
            <a:r>
              <a:rPr lang="en-GB" dirty="0"/>
              <a:t>Warwick H, Mansell W, Porter C, Tai S. ‘What people diagnosed with bipolar disorder experience as distressing’: a meta-synthesis of qualitative research. J Affect </a:t>
            </a:r>
            <a:r>
              <a:rPr lang="en-GB" dirty="0" err="1"/>
              <a:t>Disord</a:t>
            </a:r>
            <a:r>
              <a:rPr lang="en-GB" dirty="0"/>
              <a:t> 2019; 248: 108–130.</a:t>
            </a:r>
          </a:p>
          <a:p>
            <a:pPr marL="228600" indent="-228600">
              <a:buFont typeface="+mj-lt"/>
              <a:buAutoNum type="arabicPeriod"/>
            </a:pPr>
            <a:r>
              <a:rPr lang="en-GB" dirty="0" err="1"/>
              <a:t>Maassen</a:t>
            </a:r>
            <a:r>
              <a:rPr lang="en-GB" dirty="0"/>
              <a:t> EF, </a:t>
            </a:r>
            <a:r>
              <a:rPr lang="en-GB" dirty="0" err="1"/>
              <a:t>Regeer</a:t>
            </a:r>
            <a:r>
              <a:rPr lang="en-GB" dirty="0"/>
              <a:t> BJ, </a:t>
            </a:r>
            <a:r>
              <a:rPr lang="en-GB" dirty="0" err="1"/>
              <a:t>Regeer</a:t>
            </a:r>
            <a:r>
              <a:rPr lang="en-GB" dirty="0"/>
              <a:t> EJ, et al. The challenges of living with bipolar disorder: a qualitative study of the implications for health care and research. Int J Bipolar </a:t>
            </a:r>
            <a:r>
              <a:rPr lang="en-GB" dirty="0" err="1"/>
              <a:t>Disord</a:t>
            </a:r>
            <a:r>
              <a:rPr lang="en-GB" dirty="0"/>
              <a:t> 2018; 6 (1): 23. </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11</a:t>
            </a:fld>
            <a:endParaRPr lang="da-DK"/>
          </a:p>
        </p:txBody>
      </p:sp>
    </p:spTree>
    <p:extLst>
      <p:ext uri="{BB962C8B-B14F-4D97-AF65-F5344CB8AC3E}">
        <p14:creationId xmlns:p14="http://schemas.microsoft.com/office/powerpoint/2010/main" val="1857442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Many patients with bipolar disorder view their illness as inherent traits of their identity, including confidence, empathy, self-awareness, social ease, productivity, and creativity.</a:t>
            </a:r>
            <a:r>
              <a:rPr lang="en-GB" baseline="30000" dirty="0"/>
              <a:t>5</a:t>
            </a:r>
            <a:r>
              <a:rPr lang="en-GB" dirty="0"/>
              <a:t> For patients that feel there are positive qualities to their bipolar disorder, the effectiveness of treatments, and likelihood of recovery, may be impacted.</a:t>
            </a:r>
            <a:r>
              <a:rPr lang="en-GB" baseline="30000" dirty="0"/>
              <a:t>4</a:t>
            </a:r>
            <a:r>
              <a:rPr lang="en-GB" dirty="0"/>
              <a:t> As a subset of patients with bipolar disorder do not wish to remove their disorder, understanding their reasons may inform approaches to interventions that are tailored to these individuals.</a:t>
            </a:r>
            <a:r>
              <a:rPr lang="en-GB" baseline="30000" dirty="0"/>
              <a:t>4</a:t>
            </a:r>
            <a:endParaRPr lang="en-GB" dirty="0"/>
          </a:p>
          <a:p>
            <a:r>
              <a:rPr lang="en-GB" dirty="0"/>
              <a:t> </a:t>
            </a:r>
          </a:p>
          <a:p>
            <a:r>
              <a:rPr lang="en-GB" dirty="0"/>
              <a:t>References:</a:t>
            </a:r>
          </a:p>
          <a:p>
            <a:pPr marL="228600" indent="-228600">
              <a:buFont typeface="+mj-lt"/>
              <a:buAutoNum type="arabicPeriod"/>
            </a:pPr>
            <a:r>
              <a:rPr lang="en-GB" dirty="0"/>
              <a:t>Greenwood TA. Positive traits in the bipolar spectrum: the space between madness and genius. Mol Neuropsychiatry 2017; 2 (4): 198–212. </a:t>
            </a:r>
          </a:p>
          <a:p>
            <a:pPr marL="228600" indent="-228600">
              <a:buFont typeface="+mj-lt"/>
              <a:buAutoNum type="arabicPeriod"/>
            </a:pPr>
            <a:r>
              <a:rPr lang="en-GB" dirty="0"/>
              <a:t>Galvez JF, </a:t>
            </a:r>
            <a:r>
              <a:rPr lang="en-GB" dirty="0" err="1"/>
              <a:t>Thommi</a:t>
            </a:r>
            <a:r>
              <a:rPr lang="en-GB" dirty="0"/>
              <a:t> S, </a:t>
            </a:r>
            <a:r>
              <a:rPr lang="en-GB" dirty="0" err="1"/>
              <a:t>Ghaemi</a:t>
            </a:r>
            <a:r>
              <a:rPr lang="en-GB" dirty="0"/>
              <a:t> SN. Positive aspects of mental illness: a review in bipolar disorder. J Affect </a:t>
            </a:r>
            <a:r>
              <a:rPr lang="en-GB" dirty="0" err="1"/>
              <a:t>Disord</a:t>
            </a:r>
            <a:r>
              <a:rPr lang="en-GB" dirty="0"/>
              <a:t> 2011; 128 (3): 185–190.</a:t>
            </a:r>
          </a:p>
          <a:p>
            <a:pPr marL="228600" indent="-228600">
              <a:buFont typeface="+mj-lt"/>
              <a:buAutoNum type="arabicPeriod"/>
            </a:pPr>
            <a:r>
              <a:rPr lang="en-US" dirty="0"/>
              <a:t>Parker G, Paterson A, Fletcher K, et al. The ‘magic button question’ for those with a mood disorder – would they wish to re-live their condition? J Affect </a:t>
            </a:r>
            <a:r>
              <a:rPr lang="en-US" dirty="0" err="1"/>
              <a:t>Disord</a:t>
            </a:r>
            <a:r>
              <a:rPr lang="en-US" dirty="0"/>
              <a:t> 2012; 136 (3): 419–424.</a:t>
            </a:r>
            <a:endParaRPr lang="en-GB" dirty="0"/>
          </a:p>
          <a:p>
            <a:pPr marL="228600" indent="-228600">
              <a:buFont typeface="+mj-lt"/>
              <a:buAutoNum type="arabicPeriod"/>
            </a:pPr>
            <a:r>
              <a:rPr lang="en-US" dirty="0" err="1"/>
              <a:t>Folstad</a:t>
            </a:r>
            <a:r>
              <a:rPr lang="en-US" dirty="0"/>
              <a:t> S, Mansell W. ‘The Button Question’: a mixed-methods study of whether patients want to keep or remove bipolar disorder and the reasons for their decision. J Affect </a:t>
            </a:r>
            <a:r>
              <a:rPr lang="en-US" dirty="0" err="1"/>
              <a:t>Disord</a:t>
            </a:r>
            <a:r>
              <a:rPr lang="en-US" dirty="0"/>
              <a:t> 2019; 245: 708–715.</a:t>
            </a:r>
          </a:p>
          <a:p>
            <a:pPr marL="228600" indent="-228600">
              <a:buFont typeface="+mj-lt"/>
              <a:buAutoNum type="arabicPeriod"/>
            </a:pPr>
            <a:r>
              <a:rPr lang="en-GB" dirty="0"/>
              <a:t>Greenwood TA, Chow LJ, Gur RC, </a:t>
            </a:r>
            <a:r>
              <a:rPr lang="en-GB" dirty="0" err="1"/>
              <a:t>Kelsoe</a:t>
            </a:r>
            <a:r>
              <a:rPr lang="en-GB" dirty="0"/>
              <a:t> JR. Bipolar spectrum traits and the space between madness and genius: the muse is in the dose. J </a:t>
            </a:r>
            <a:r>
              <a:rPr lang="en-GB" dirty="0" err="1"/>
              <a:t>Psychiatr</a:t>
            </a:r>
            <a:r>
              <a:rPr lang="en-GB" dirty="0"/>
              <a:t> Res 2022; 153: 149–158. </a:t>
            </a:r>
          </a:p>
        </p:txBody>
      </p:sp>
      <p:sp>
        <p:nvSpPr>
          <p:cNvPr id="4" name="Slide Number Placeholder 3"/>
          <p:cNvSpPr>
            <a:spLocks noGrp="1"/>
          </p:cNvSpPr>
          <p:nvPr>
            <p:ph type="sldNum" sz="quarter" idx="5"/>
          </p:nvPr>
        </p:nvSpPr>
        <p:spPr/>
        <p:txBody>
          <a:bodyPr/>
          <a:lstStyle/>
          <a:p>
            <a:fld id="{DE4970BF-B400-48B4-BD31-9AEFB95A0870}" type="slidenum">
              <a:rPr lang="da-DK" smtClean="0"/>
              <a:t>12</a:t>
            </a:fld>
            <a:endParaRPr lang="da-DK"/>
          </a:p>
        </p:txBody>
      </p:sp>
    </p:spTree>
    <p:extLst>
      <p:ext uri="{BB962C8B-B14F-4D97-AF65-F5344CB8AC3E}">
        <p14:creationId xmlns:p14="http://schemas.microsoft.com/office/powerpoint/2010/main" val="2993003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13</a:t>
            </a:fld>
            <a:endParaRPr lang="da-DK"/>
          </a:p>
        </p:txBody>
      </p:sp>
    </p:spTree>
    <p:extLst>
      <p:ext uri="{BB962C8B-B14F-4D97-AF65-F5344CB8AC3E}">
        <p14:creationId xmlns:p14="http://schemas.microsoft.com/office/powerpoint/2010/main" val="1692509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US"/>
              <a:t>Notes from the DSM-5-TR state that a full manic episode that emerges during antidepressant treatment (e.g., medication, electroconvulsive therapy) but persists at a fully </a:t>
            </a:r>
            <a:r>
              <a:rPr lang="en-US" err="1"/>
              <a:t>syndromal</a:t>
            </a:r>
            <a:r>
              <a:rPr lang="en-US"/>
              <a:t> level beyond the physiological effect of that treatment is sufficient evidence for a manic episode and, therefore, a bipolar I diagnosis.</a:t>
            </a:r>
            <a:r>
              <a:rPr lang="en-US" baseline="30000"/>
              <a:t>1</a:t>
            </a:r>
          </a:p>
          <a:p>
            <a:endParaRPr lang="en-US"/>
          </a:p>
          <a:p>
            <a:r>
              <a:rPr lang="en-US"/>
              <a:t>A diagnosis of bipolar II disorder requires at least one criterion for hypomanic episode, and at least one criterion for major depressive episode to be met, and can only be made if there has never been a manic episode.</a:t>
            </a:r>
            <a:r>
              <a:rPr lang="en-US" baseline="30000"/>
              <a:t>1</a:t>
            </a:r>
            <a:endParaRPr lang="en-GB" baseline="30000"/>
          </a:p>
          <a:p>
            <a:endParaRPr lang="en-GB" baseline="30000"/>
          </a:p>
          <a:p>
            <a:r>
              <a:rPr lang="en-US"/>
              <a:t>Reference:</a:t>
            </a:r>
          </a:p>
          <a:p>
            <a:pPr marL="228600" indent="-228600">
              <a:buFont typeface="+mj-lt"/>
              <a:buAutoNum type="arabicPeriod"/>
            </a:pPr>
            <a:r>
              <a:rPr lang="en-US" sz="1200"/>
              <a:t>American Psychiatric Association (APA). Diagnostic and Statistical Manual of Mental Disorders. Fifth edition, text revision. Washington DC: APA; 2022.</a:t>
            </a:r>
          </a:p>
          <a:p>
            <a:endParaRPr lang="en-GB" baseline="30000"/>
          </a:p>
          <a:p>
            <a:r>
              <a:rPr lang="en-US"/>
              <a:t> </a:t>
            </a:r>
          </a:p>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14</a:t>
            </a:fld>
            <a:endParaRPr lang="da-DK"/>
          </a:p>
        </p:txBody>
      </p:sp>
    </p:spTree>
    <p:extLst>
      <p:ext uri="{BB962C8B-B14F-4D97-AF65-F5344CB8AC3E}">
        <p14:creationId xmlns:p14="http://schemas.microsoft.com/office/powerpoint/2010/main" val="2311875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US"/>
              <a:t>Notes from the DSM-5-TR state that a full hypomanic episode that emerges during antidepressant treatment (e.g., medication, electroconvulsive therapy) but persists at a fully </a:t>
            </a:r>
            <a:r>
              <a:rPr lang="en-US" err="1"/>
              <a:t>syndromal</a:t>
            </a:r>
            <a:r>
              <a:rPr lang="en-US"/>
              <a:t> level beyond the physiological effect of that treatment is sufficient evidence for a hypomanic episode diagnosis.</a:t>
            </a:r>
            <a:r>
              <a:rPr lang="en-US" baseline="30000"/>
              <a:t>1</a:t>
            </a:r>
            <a:r>
              <a:rPr lang="en-US"/>
              <a:t> However, caution is indicated so that one or two symptoms (particularly increased irritability, edginess, or agitation following antidepressant use) are not taken as sufficient for diagnosis of a hypomanic episode, nor necessarily indicative of a bipolar diagnosis.</a:t>
            </a:r>
            <a:r>
              <a:rPr lang="en-US" baseline="30000"/>
              <a:t>1</a:t>
            </a:r>
          </a:p>
          <a:p>
            <a:endParaRPr lang="en-US" baseline="30000"/>
          </a:p>
          <a:p>
            <a:r>
              <a:rPr lang="en-US"/>
              <a:t>Reference:</a:t>
            </a:r>
          </a:p>
          <a:p>
            <a:pPr marL="228600" indent="-228600">
              <a:buFont typeface="+mj-lt"/>
              <a:buAutoNum type="arabicPeriod"/>
            </a:pPr>
            <a:r>
              <a:rPr lang="en-US" sz="1200"/>
              <a:t>American Psychiatric Association (APA). Diagnostic and Statistical Manual of Mental Disorders. Fifth edition, text revision. Washington DC: APA; 2022.</a:t>
            </a:r>
          </a:p>
          <a:p>
            <a:endParaRPr lang="en-US"/>
          </a:p>
        </p:txBody>
      </p:sp>
      <p:sp>
        <p:nvSpPr>
          <p:cNvPr id="4" name="Slide Number Placeholder 3"/>
          <p:cNvSpPr>
            <a:spLocks noGrp="1"/>
          </p:cNvSpPr>
          <p:nvPr>
            <p:ph type="sldNum" sz="quarter" idx="5"/>
          </p:nvPr>
        </p:nvSpPr>
        <p:spPr/>
        <p:txBody>
          <a:bodyPr/>
          <a:lstStyle/>
          <a:p>
            <a:fld id="{DE4970BF-B400-48B4-BD31-9AEFB95A0870}" type="slidenum">
              <a:rPr lang="da-DK" smtClean="0"/>
              <a:t>15</a:t>
            </a:fld>
            <a:endParaRPr lang="da-DK"/>
          </a:p>
        </p:txBody>
      </p:sp>
    </p:spTree>
    <p:extLst>
      <p:ext uri="{BB962C8B-B14F-4D97-AF65-F5344CB8AC3E}">
        <p14:creationId xmlns:p14="http://schemas.microsoft.com/office/powerpoint/2010/main" val="3020996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For Criterion A.3, failure to make expected weight gain should be considered when diagnosing children.</a:t>
            </a:r>
            <a:r>
              <a:rPr lang="en-GB" baseline="30000" dirty="0"/>
              <a:t>1</a:t>
            </a:r>
            <a:r>
              <a:rPr lang="en-GB" dirty="0"/>
              <a:t> Criterion A.7 should not be fulfilled based on self-reproach or guilt about being sick.</a:t>
            </a:r>
            <a:r>
              <a:rPr lang="en-GB" baseline="30000" dirty="0"/>
              <a:t>1</a:t>
            </a:r>
            <a:r>
              <a:rPr lang="en-GB" dirty="0"/>
              <a:t> </a:t>
            </a:r>
          </a:p>
          <a:p>
            <a:endParaRPr lang="en-GB" dirty="0"/>
          </a:p>
          <a:p>
            <a:r>
              <a:rPr lang="en-GB" dirty="0"/>
              <a:t>Major depressive episodes are common in bipolar I disorder, but are not required for a diagnosis.</a:t>
            </a:r>
            <a:r>
              <a:rPr lang="en-GB" baseline="30000" dirty="0"/>
              <a:t>1</a:t>
            </a:r>
            <a:r>
              <a:rPr lang="en-GB" dirty="0"/>
              <a:t> </a:t>
            </a:r>
            <a:r>
              <a:rPr lang="en-US" dirty="0"/>
              <a:t>Response to a significant loss (e.g., bereavement, financial, losses from a natural disaster) may include some of the symptoms listed in Criterion A, resembling a depressive episode.</a:t>
            </a:r>
            <a:r>
              <a:rPr lang="en-US" baseline="30000" dirty="0"/>
              <a:t>1</a:t>
            </a:r>
            <a:r>
              <a:rPr lang="en-US" dirty="0"/>
              <a:t> These symptoms may be understandable or considered appropriate to the loss; however, the presence of a major depressive episode in addition to the normal response to a significant loss should also be carefully considered.</a:t>
            </a:r>
            <a:r>
              <a:rPr lang="en-US" baseline="30000" dirty="0"/>
              <a:t>1</a:t>
            </a:r>
            <a:r>
              <a:rPr lang="en-US" dirty="0"/>
              <a:t> In this situation, a clinical judgement should be made, based on the patient’s history and cultural norms.</a:t>
            </a:r>
            <a:r>
              <a:rPr lang="en-US" baseline="30000" dirty="0"/>
              <a:t>1</a:t>
            </a:r>
            <a:endParaRPr lang="en-GB" baseline="30000" dirty="0"/>
          </a:p>
          <a:p>
            <a:endParaRPr lang="en-GB" baseline="30000" dirty="0"/>
          </a:p>
          <a:p>
            <a:r>
              <a:rPr lang="en-US" dirty="0"/>
              <a:t>Reference:</a:t>
            </a:r>
          </a:p>
          <a:p>
            <a:pPr marL="228600" indent="-228600">
              <a:buFont typeface="+mj-lt"/>
              <a:buAutoNum type="arabicPeriod"/>
            </a:pPr>
            <a:r>
              <a:rPr lang="en-US" sz="1200" dirty="0"/>
              <a:t>American Psychiatric Association (APA). Diagnostic and Statistical Manual of Mental Disorders. Fifth edition, text revision. Washington DC: APA; 2022.</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16</a:t>
            </a:fld>
            <a:endParaRPr lang="da-DK"/>
          </a:p>
        </p:txBody>
      </p:sp>
    </p:spTree>
    <p:extLst>
      <p:ext uri="{BB962C8B-B14F-4D97-AF65-F5344CB8AC3E}">
        <p14:creationId xmlns:p14="http://schemas.microsoft.com/office/powerpoint/2010/main" val="2988735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a:t>The time at which symptoms occur, and their duration, may determine whether a specifier is applied in the bipolar diagnosis</a:t>
            </a:r>
            <a:r>
              <a:rPr lang="en-GB" sz="1200"/>
              <a:t>.</a:t>
            </a:r>
            <a:r>
              <a:rPr lang="en-GB" sz="1200" baseline="30000"/>
              <a:t>1</a:t>
            </a:r>
            <a:endParaRPr lang="en-GB" baseline="30000"/>
          </a:p>
          <a:p>
            <a:endParaRPr lang="en-GB" baseline="30000"/>
          </a:p>
          <a:p>
            <a:pPr marL="171450" indent="-171450">
              <a:buFont typeface="Arial" panose="020B0604020202020204" pitchFamily="34" charset="0"/>
              <a:buChar char="•"/>
            </a:pPr>
            <a:r>
              <a:rPr lang="en-GB" b="1"/>
              <a:t>Anxious distress: </a:t>
            </a:r>
            <a:r>
              <a:rPr lang="en-GB"/>
              <a:t>symptoms must be </a:t>
            </a:r>
            <a:r>
              <a:rPr lang="en-GB" sz="1200"/>
              <a:t>present during the majority of days of the current manic, hypomanic, or major depressive episode (MDE) in bipolar I disorder (or the most recent episode if bipolar I disorder is in partial or full remission</a:t>
            </a:r>
            <a:r>
              <a:rPr lang="en-GB"/>
              <a:t>.</a:t>
            </a:r>
            <a:r>
              <a:rPr lang="en-GB" baseline="30000"/>
              <a:t>1</a:t>
            </a:r>
            <a:r>
              <a:rPr lang="en-GB"/>
              <a:t> In bipolar II disorder, symptoms must be </a:t>
            </a:r>
            <a:r>
              <a:rPr lang="en-GB" sz="1200"/>
              <a:t>present during the majority of days of the current hypomanic or MDE (or the most recent episode if bipolar II disorder is in partial or full remission</a:t>
            </a:r>
            <a:r>
              <a:rPr lang="en-GB"/>
              <a:t>.</a:t>
            </a:r>
            <a:r>
              <a:rPr lang="en-GB" baseline="30000"/>
              <a:t>1</a:t>
            </a:r>
            <a:r>
              <a:rPr lang="en-GB"/>
              <a:t> In cyclothymic disorder, symptoms must be </a:t>
            </a:r>
            <a:r>
              <a:rPr lang="en-GB" sz="1200"/>
              <a:t>present during the majority of symptomatic days.</a:t>
            </a:r>
            <a:r>
              <a:rPr lang="en-GB" sz="1200" baseline="30000"/>
              <a:t>1</a:t>
            </a:r>
            <a:r>
              <a:rPr lang="en-GB"/>
              <a:t> </a:t>
            </a:r>
          </a:p>
          <a:p>
            <a:pPr marL="171450" indent="-171450">
              <a:buFont typeface="Arial" panose="020B0604020202020204" pitchFamily="34" charset="0"/>
              <a:buChar char="•"/>
            </a:pPr>
            <a:r>
              <a:rPr lang="en-GB" b="1"/>
              <a:t>Rapid cycling: </a:t>
            </a:r>
            <a:r>
              <a:rPr lang="en-GB"/>
              <a:t>e</a:t>
            </a:r>
            <a:r>
              <a:rPr lang="en-GB" sz="1200"/>
              <a:t>pisodes must meet the criteria for manic, hypomanic, or MDE in bipolar I disorder, or meet the criteria for hypomanic or MDE in bipolar II episode.</a:t>
            </a:r>
            <a:r>
              <a:rPr lang="en-GB" sz="1200" baseline="30000"/>
              <a:t>1</a:t>
            </a:r>
            <a:r>
              <a:rPr lang="en-GB"/>
              <a:t> </a:t>
            </a:r>
            <a:endParaRPr lang="en-GB" sz="1200"/>
          </a:p>
          <a:p>
            <a:pPr marL="171450" indent="-171450">
              <a:buFont typeface="Arial" panose="020B0604020202020204" pitchFamily="34" charset="0"/>
              <a:buChar char="•"/>
            </a:pPr>
            <a:r>
              <a:rPr lang="en-GB" b="1"/>
              <a:t>Atypical features: </a:t>
            </a:r>
            <a:r>
              <a:rPr lang="en-GB" sz="1200"/>
              <a:t>features must predominate during the majority of days of the current MDE (or the most recent MDE if bipolar I or bipolar II disorder is currently in partial or full remission).</a:t>
            </a:r>
            <a:r>
              <a:rPr lang="en-GB" sz="1200" baseline="30000"/>
              <a:t>1</a:t>
            </a:r>
            <a:r>
              <a:rPr lang="en-GB" sz="1200"/>
              <a:t> For a diagnosis of atypical features, criteria must not be met for ‘with melancholic features’ or ‘with catatonia’ within the same episode.</a:t>
            </a:r>
            <a:r>
              <a:rPr lang="en-GB" sz="1200" baseline="30000"/>
              <a:t>1</a:t>
            </a:r>
            <a:r>
              <a:rPr lang="en-GB"/>
              <a:t> </a:t>
            </a:r>
          </a:p>
          <a:p>
            <a:pPr marL="171450" indent="-171450">
              <a:buFont typeface="Arial" panose="020B0604020202020204" pitchFamily="34" charset="0"/>
              <a:buChar char="•"/>
            </a:pPr>
            <a:r>
              <a:rPr lang="en-GB" sz="1200" b="1"/>
              <a:t>Psychotic features: </a:t>
            </a:r>
            <a:r>
              <a:rPr lang="en-GB" sz="1200"/>
              <a:t>sy</a:t>
            </a:r>
            <a:r>
              <a:rPr lang="en-GB"/>
              <a:t>mptoms can be p</a:t>
            </a:r>
            <a:r>
              <a:rPr lang="en-GB" sz="1200"/>
              <a:t>resent at any time in current manic or MDE in bipolar I disorder (or the most recent manic or</a:t>
            </a:r>
            <a:r>
              <a:rPr lang="en-GB"/>
              <a:t> major depressive episode</a:t>
            </a:r>
            <a:r>
              <a:rPr lang="en-GB" sz="1200"/>
              <a:t> if bipolar I disorder is currently in partial or full remission) or in the current MDE in bipolar II disorder (or most recent MDE if bipolar II disorder is currently in partial or full remission).</a:t>
            </a:r>
            <a:r>
              <a:rPr lang="en-GB" sz="1200" baseline="30000"/>
              <a:t>1</a:t>
            </a:r>
            <a:r>
              <a:rPr lang="en-GB" sz="1200"/>
              <a:t> If psychotic features are present, it should be specified whether they are mood-congruent or mood-incongruent.</a:t>
            </a:r>
            <a:r>
              <a:rPr lang="en-GB" sz="1200" baseline="30000"/>
              <a:t>1</a:t>
            </a:r>
            <a:r>
              <a:rPr lang="en-GB"/>
              <a:t> </a:t>
            </a:r>
          </a:p>
          <a:p>
            <a:pPr marL="171450" indent="-171450">
              <a:buFont typeface="Arial" panose="020B0604020202020204" pitchFamily="34" charset="0"/>
              <a:buChar char="•"/>
            </a:pPr>
            <a:r>
              <a:rPr lang="en-GB" b="1"/>
              <a:t>Catatonia: </a:t>
            </a:r>
            <a:r>
              <a:rPr lang="en-GB" sz="1200"/>
              <a:t>specifier </a:t>
            </a:r>
            <a:r>
              <a:rPr lang="en-GB"/>
              <a:t>may be applied </a:t>
            </a:r>
            <a:r>
              <a:rPr lang="en-GB" sz="1200"/>
              <a:t>to the current manic or MDE in bipolar I disorder (or the most recent manic or major depressive episode if bipolar I disorder is currently in partial or full remission) or the current MDE in bipolar II (or the most recent MDE if bipolar II disorder is currently in partial or full remission), if features are present during most of the episode.</a:t>
            </a:r>
            <a:r>
              <a:rPr lang="en-GB" sz="1200" baseline="30000"/>
              <a:t>1</a:t>
            </a:r>
            <a:r>
              <a:rPr lang="en-GB"/>
              <a:t> </a:t>
            </a:r>
          </a:p>
          <a:p>
            <a:pPr marL="171450" indent="-171450">
              <a:buFont typeface="Arial" panose="020B0604020202020204" pitchFamily="34" charset="0"/>
              <a:buChar char="•"/>
            </a:pPr>
            <a:r>
              <a:rPr lang="en-GB" sz="1200" b="1"/>
              <a:t>Seasonal pattern: </a:t>
            </a:r>
            <a:r>
              <a:rPr lang="en-GB" sz="1200"/>
              <a:t>may be applied to th</a:t>
            </a:r>
            <a:r>
              <a:rPr lang="en-GB"/>
              <a:t>e lifetime pattern of mood disorders</a:t>
            </a:r>
            <a:r>
              <a:rPr lang="en-GB" sz="1200"/>
              <a:t>.</a:t>
            </a:r>
            <a:r>
              <a:rPr lang="en-GB" sz="1200" baseline="30000"/>
              <a:t>1</a:t>
            </a:r>
            <a:r>
              <a:rPr lang="en-GB"/>
              <a:t> </a:t>
            </a:r>
          </a:p>
          <a:p>
            <a:endParaRPr lang="en-GB" sz="1200"/>
          </a:p>
          <a:p>
            <a:r>
              <a:rPr lang="en-GB" sz="1200"/>
              <a:t>Reference: </a:t>
            </a:r>
          </a:p>
          <a:p>
            <a:pPr marL="228600" indent="-228600">
              <a:buFont typeface="+mj-lt"/>
              <a:buAutoNum type="arabicPeriod"/>
            </a:pPr>
            <a:r>
              <a:rPr lang="en-US" sz="1200"/>
              <a:t>American Psychiatric Association (APA). Diagnostic and Statistical Manual of Mental Disorders. Fifth edition, text revision. Washington DC: APA; 2022.</a:t>
            </a:r>
          </a:p>
          <a:p>
            <a:endParaRPr lang="en-GB" sz="1200"/>
          </a:p>
          <a:p>
            <a:endParaRPr lang="en-GB" sz="1200"/>
          </a:p>
          <a:p>
            <a:endParaRPr lang="en-GB" sz="1200"/>
          </a:p>
          <a:p>
            <a:endParaRPr lang="en-GB" sz="1200"/>
          </a:p>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17</a:t>
            </a:fld>
            <a:endParaRPr lang="da-DK"/>
          </a:p>
        </p:txBody>
      </p:sp>
    </p:spTree>
    <p:extLst>
      <p:ext uri="{BB962C8B-B14F-4D97-AF65-F5344CB8AC3E}">
        <p14:creationId xmlns:p14="http://schemas.microsoft.com/office/powerpoint/2010/main" val="2595401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In a systematic review and meta-analysis of sociodemographic and clinical features associated with mixed features in bipolar disorder, subgroup analysis based on the index episode found employment to be the only variable associated with mixed features in patients with bipolar depression.</a:t>
            </a:r>
            <a:r>
              <a:rPr lang="en-GB" baseline="30000" dirty="0"/>
              <a:t>4</a:t>
            </a:r>
            <a:r>
              <a:rPr lang="en-GB" dirty="0"/>
              <a:t> Conversely, several variables, including not having a family history of bipolar disorder, and experiencing less severe manic symptoms (compared with patients with pure mania) were associated with mixed features in patients with bipolar mania.</a:t>
            </a:r>
            <a:r>
              <a:rPr lang="en-GB" baseline="30000" dirty="0"/>
              <a:t>4</a:t>
            </a:r>
            <a:r>
              <a:rPr lang="en-GB" dirty="0"/>
              <a:t> </a:t>
            </a:r>
          </a:p>
          <a:p>
            <a:endParaRPr lang="en-GB" dirty="0"/>
          </a:p>
          <a:p>
            <a:r>
              <a:rPr lang="en-GB" dirty="0"/>
              <a:t>The DSM-5 ‘mixed features’ specifier may have a substantial impact on the epidemiology, diagnosis, and treatment of mood disorders.</a:t>
            </a:r>
            <a:r>
              <a:rPr lang="en-GB" baseline="30000" dirty="0"/>
              <a:t>5</a:t>
            </a:r>
            <a:r>
              <a:rPr lang="en-GB" dirty="0"/>
              <a:t> Patients with mixed features may have different treatment needs, disease course and prognosis, than those without mixed features.</a:t>
            </a:r>
            <a:r>
              <a:rPr lang="en-GB" baseline="30000" dirty="0"/>
              <a:t>6</a:t>
            </a:r>
            <a:r>
              <a:rPr lang="en-GB" dirty="0"/>
              <a:t> </a:t>
            </a:r>
          </a:p>
          <a:p>
            <a:endParaRPr lang="en-GB" dirty="0"/>
          </a:p>
          <a:p>
            <a:r>
              <a:rPr lang="en-GB" dirty="0"/>
              <a:t>References:</a:t>
            </a:r>
          </a:p>
          <a:p>
            <a:pPr marL="228600" indent="-228600">
              <a:buAutoNum type="arabicPeriod"/>
            </a:pPr>
            <a:r>
              <a:rPr lang="en-US" sz="1200" dirty="0"/>
              <a:t>American Psychiatric Association (APA). Diagnostic and Statistical Manual of Mental Disorders. Fifth edition. Arlington VA: APA; 2013.</a:t>
            </a:r>
          </a:p>
          <a:p>
            <a:pPr marL="228600" indent="-228600">
              <a:buAutoNum type="arabicPeriod"/>
            </a:pPr>
            <a:r>
              <a:rPr lang="en-US" sz="1200" dirty="0"/>
              <a:t>American Psychiatric Association (APA). Diagnostic and Statistical Manual of Mental Disorders. Fourth</a:t>
            </a:r>
            <a:r>
              <a:rPr lang="en-US" dirty="0"/>
              <a:t> </a:t>
            </a:r>
            <a:r>
              <a:rPr lang="en-US" sz="1200" dirty="0"/>
              <a:t>edition, text revision. Washington DC: APA; 2000.</a:t>
            </a:r>
          </a:p>
          <a:p>
            <a:pPr marL="228600" indent="-228600">
              <a:buAutoNum type="arabicPeriod"/>
            </a:pPr>
            <a:r>
              <a:rPr lang="en-US" dirty="0">
                <a:cs typeface="Arial" panose="020B0604020202020204" pitchFamily="34" charset="0"/>
              </a:rPr>
              <a:t>Na KS, Kang JM, Cho SE. Prevalence of DSM-5 mixed features: a meta-analysis and systematic review. J Affect </a:t>
            </a:r>
            <a:r>
              <a:rPr lang="en-US" dirty="0" err="1">
                <a:cs typeface="Arial" panose="020B0604020202020204" pitchFamily="34" charset="0"/>
              </a:rPr>
              <a:t>Disord</a:t>
            </a:r>
            <a:r>
              <a:rPr lang="en-US" dirty="0">
                <a:cs typeface="Arial" panose="020B0604020202020204" pitchFamily="34" charset="0"/>
              </a:rPr>
              <a:t> 2021; 282: 203–210. </a:t>
            </a:r>
          </a:p>
          <a:p>
            <a:pPr marL="228600" indent="-228600">
              <a:buAutoNum type="arabicPeriod"/>
            </a:pPr>
            <a:r>
              <a:rPr lang="en-US" dirty="0">
                <a:cs typeface="Arial" panose="020B0604020202020204" pitchFamily="34" charset="0"/>
              </a:rPr>
              <a:t>Bartoli F, </a:t>
            </a:r>
            <a:r>
              <a:rPr lang="en-US" dirty="0" err="1">
                <a:cs typeface="Arial" panose="020B0604020202020204" pitchFamily="34" charset="0"/>
              </a:rPr>
              <a:t>Crocamo</a:t>
            </a:r>
            <a:r>
              <a:rPr lang="en-US" dirty="0">
                <a:cs typeface="Arial" panose="020B0604020202020204" pitchFamily="34" charset="0"/>
              </a:rPr>
              <a:t> C, </a:t>
            </a:r>
            <a:r>
              <a:rPr lang="en-US" dirty="0" err="1">
                <a:cs typeface="Arial" panose="020B0604020202020204" pitchFamily="34" charset="0"/>
              </a:rPr>
              <a:t>Carrà</a:t>
            </a:r>
            <a:r>
              <a:rPr lang="en-US" dirty="0">
                <a:cs typeface="Arial" panose="020B0604020202020204" pitchFamily="34" charset="0"/>
              </a:rPr>
              <a:t> G. Clinical correlates of DSM-5 mixed features in bipolar disorder: a meta-analysis. J Affect </a:t>
            </a:r>
            <a:r>
              <a:rPr lang="en-US" dirty="0" err="1">
                <a:cs typeface="Arial" panose="020B0604020202020204" pitchFamily="34" charset="0"/>
              </a:rPr>
              <a:t>Disord</a:t>
            </a:r>
            <a:r>
              <a:rPr lang="en-US" dirty="0">
                <a:cs typeface="Arial" panose="020B0604020202020204" pitchFamily="34" charset="0"/>
              </a:rPr>
              <a:t> 2020; 276: 234–240. </a:t>
            </a:r>
          </a:p>
          <a:p>
            <a:pPr marL="228600" indent="-228600">
              <a:buAutoNum type="arabicPeriod"/>
            </a:pPr>
            <a:r>
              <a:rPr lang="en-US" dirty="0">
                <a:cs typeface="Arial" panose="020B0604020202020204" pitchFamily="34" charset="0"/>
              </a:rPr>
              <a:t>Vieta E, </a:t>
            </a:r>
            <a:r>
              <a:rPr lang="en-US" dirty="0" err="1">
                <a:cs typeface="Arial" panose="020B0604020202020204" pitchFamily="34" charset="0"/>
              </a:rPr>
              <a:t>Valentí</a:t>
            </a:r>
            <a:r>
              <a:rPr lang="en-US" dirty="0">
                <a:cs typeface="Arial" panose="020B0604020202020204" pitchFamily="34" charset="0"/>
              </a:rPr>
              <a:t> M. Mixed states in </a:t>
            </a:r>
            <a:r>
              <a:rPr lang="en-US" i="0" dirty="0">
                <a:cs typeface="Arial" panose="020B0604020202020204" pitchFamily="34" charset="0"/>
              </a:rPr>
              <a:t>DSM</a:t>
            </a:r>
            <a:r>
              <a:rPr lang="en-US" dirty="0">
                <a:cs typeface="Arial" panose="020B0604020202020204" pitchFamily="34" charset="0"/>
              </a:rPr>
              <a:t>-5: implications for clinical care, education, and research. J Affect </a:t>
            </a:r>
            <a:r>
              <a:rPr lang="en-US" dirty="0" err="1">
                <a:cs typeface="Arial" panose="020B0604020202020204" pitchFamily="34" charset="0"/>
              </a:rPr>
              <a:t>Disord</a:t>
            </a:r>
            <a:r>
              <a:rPr lang="en-US" dirty="0">
                <a:cs typeface="Arial" panose="020B0604020202020204" pitchFamily="34" charset="0"/>
              </a:rPr>
              <a:t> 2013; 148 (1): 28–36. </a:t>
            </a:r>
          </a:p>
          <a:p>
            <a:pPr marL="228600" indent="-228600">
              <a:buAutoNum type="arabicPeriod"/>
            </a:pPr>
            <a:r>
              <a:rPr lang="en-GB" dirty="0" err="1"/>
              <a:t>Rosenblat</a:t>
            </a:r>
            <a:r>
              <a:rPr lang="en-GB" dirty="0"/>
              <a:t> JD, McIntyre RS. Treatment of mixed features in bipolar disorder. CNS </a:t>
            </a:r>
            <a:r>
              <a:rPr lang="en-GB" dirty="0" err="1"/>
              <a:t>Spectr</a:t>
            </a:r>
            <a:r>
              <a:rPr lang="en-GB" dirty="0"/>
              <a:t> 2017; 22 (2): 141–146. </a:t>
            </a:r>
          </a:p>
        </p:txBody>
      </p:sp>
      <p:sp>
        <p:nvSpPr>
          <p:cNvPr id="4" name="Slide Number Placeholder 3"/>
          <p:cNvSpPr>
            <a:spLocks noGrp="1"/>
          </p:cNvSpPr>
          <p:nvPr>
            <p:ph type="sldNum" sz="quarter" idx="5"/>
          </p:nvPr>
        </p:nvSpPr>
        <p:spPr/>
        <p:txBody>
          <a:bodyPr/>
          <a:lstStyle/>
          <a:p>
            <a:fld id="{DE4970BF-B400-48B4-BD31-9AEFB95A0870}" type="slidenum">
              <a:rPr lang="da-DK" smtClean="0"/>
              <a:t>18</a:t>
            </a:fld>
            <a:endParaRPr lang="da-DK"/>
          </a:p>
        </p:txBody>
      </p:sp>
    </p:spTree>
    <p:extLst>
      <p:ext uri="{BB962C8B-B14F-4D97-AF65-F5344CB8AC3E}">
        <p14:creationId xmlns:p14="http://schemas.microsoft.com/office/powerpoint/2010/main" val="2531961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Following the introduction of the ‘mixed features’ specifier in the DSM-5, initial evidence showed that mixed presentations were much more common using the DSM-5 mixed features specifier, compared with the previous DSM-IV-TR mixed episode criteria.</a:t>
            </a:r>
            <a:r>
              <a:rPr lang="en-GB" baseline="30000" dirty="0"/>
              <a:t>2</a:t>
            </a:r>
            <a:r>
              <a:rPr lang="en-GB" baseline="0" dirty="0"/>
              <a:t> However, some believe that the DSM-5 excludes symptoms that may be central to the presentation of mixed states, which could result in some individuals with mixed depression being missed by the DSM-5 criteria.</a:t>
            </a:r>
            <a:r>
              <a:rPr lang="en-GB" baseline="30000" dirty="0"/>
              <a:t>2 </a:t>
            </a:r>
            <a:r>
              <a:rPr lang="en-GB" baseline="0" dirty="0"/>
              <a:t>Due to these controversies, it was recommended that the ICD-11 retain the mixed episode category, rather than adopt the same approach as the DSM-5.</a:t>
            </a:r>
            <a:r>
              <a:rPr lang="en-GB" baseline="30000" dirty="0"/>
              <a:t>6,7</a:t>
            </a:r>
            <a:r>
              <a:rPr lang="en-GB" baseline="0" dirty="0"/>
              <a:t> Retaining this category in the ICD-11 may allow further research of its usefulness (e.g., treatment requirements for patients with mixed episodes).</a:t>
            </a:r>
            <a:r>
              <a:rPr lang="en-GB" baseline="30000" dirty="0"/>
              <a:t>2</a:t>
            </a:r>
            <a:r>
              <a:rPr lang="en-GB" dirty="0"/>
              <a:t> </a:t>
            </a:r>
          </a:p>
          <a:p>
            <a:endParaRPr lang="en-GB" baseline="0" dirty="0"/>
          </a:p>
          <a:p>
            <a:r>
              <a:rPr lang="en-GB" baseline="0" dirty="0"/>
              <a:t>References: </a:t>
            </a:r>
          </a:p>
          <a:p>
            <a:pPr marL="228600" indent="-228600">
              <a:buFont typeface="+mj-lt"/>
              <a:buAutoNum type="arabicPeriod"/>
            </a:pPr>
            <a:r>
              <a:rPr lang="en-GB" baseline="0" dirty="0"/>
              <a:t>Maina G, </a:t>
            </a:r>
            <a:r>
              <a:rPr lang="en-GB" baseline="0" dirty="0" err="1"/>
              <a:t>Bertetto</a:t>
            </a:r>
            <a:r>
              <a:rPr lang="en-GB" baseline="0" dirty="0"/>
              <a:t> N, </a:t>
            </a:r>
            <a:r>
              <a:rPr lang="en-GB" baseline="0" dirty="0" err="1"/>
              <a:t>Boccolini</a:t>
            </a:r>
            <a:r>
              <a:rPr lang="en-GB" baseline="0" dirty="0"/>
              <a:t> D, et al. </a:t>
            </a:r>
            <a:r>
              <a:rPr lang="en-US" baseline="0" dirty="0"/>
              <a:t>The concept of mixed state in bipolar disorder: from Kraepelin to DSM-5. </a:t>
            </a:r>
            <a:r>
              <a:rPr lang="en-GB" baseline="0" dirty="0"/>
              <a:t>J Psychopathology 2013; 19 (4): 287–295.</a:t>
            </a:r>
          </a:p>
          <a:p>
            <a:pPr marL="228600" indent="-228600">
              <a:buFont typeface="+mj-lt"/>
              <a:buAutoNum type="arabicPeriod"/>
            </a:pPr>
            <a:r>
              <a:rPr lang="en-GB" baseline="0" dirty="0"/>
              <a:t>Chakrabarti S. Bipolar disorder in the International Classification of Diseases-Eleventh version: a review of the changes, their basis, and usefulness. World J Psychiatry 2022; 12 (12): 1335–1355.</a:t>
            </a:r>
          </a:p>
          <a:p>
            <a:pPr marL="228600" indent="-228600">
              <a:buFont typeface="+mj-lt"/>
              <a:buAutoNum type="arabicPeriod"/>
            </a:pPr>
            <a:r>
              <a:rPr lang="en-US" baseline="0" dirty="0" err="1"/>
              <a:t>Akiskal</a:t>
            </a:r>
            <a:r>
              <a:rPr lang="en-US" baseline="0" dirty="0"/>
              <a:t> HS. The distinctive mixed states of bipolar I, II and III. Clin </a:t>
            </a:r>
            <a:r>
              <a:rPr lang="en-US" baseline="0" dirty="0" err="1"/>
              <a:t>Neuropharmacol</a:t>
            </a:r>
            <a:r>
              <a:rPr lang="en-US" baseline="0" dirty="0"/>
              <a:t> 1992; 15 (Suppl 1): 632A–633A.</a:t>
            </a:r>
          </a:p>
          <a:p>
            <a:pPr marL="228600" indent="-228600">
              <a:buFont typeface="+mj-lt"/>
              <a:buAutoNum type="arabicPeriod"/>
            </a:pPr>
            <a:r>
              <a:rPr lang="en-GB" baseline="0" dirty="0" err="1"/>
              <a:t>Perugi</a:t>
            </a:r>
            <a:r>
              <a:rPr lang="en-GB" baseline="0" dirty="0"/>
              <a:t> G, Angst J, </a:t>
            </a:r>
            <a:r>
              <a:rPr lang="en-GB" baseline="0" dirty="0" err="1"/>
              <a:t>Azorin</a:t>
            </a:r>
            <a:r>
              <a:rPr lang="en-GB" baseline="0" dirty="0"/>
              <a:t> JM, et al; BRIDGE-II-Mix study </a:t>
            </a:r>
            <a:r>
              <a:rPr lang="en-GB" dirty="0"/>
              <a:t>g</a:t>
            </a:r>
            <a:r>
              <a:rPr lang="en-GB" baseline="0" dirty="0"/>
              <a:t>roup. Mixed features in patients with a major depressive episode: the BRIDGE-II-MIX study. J Clin Psychiatry 2015; 76 (3): e351–358.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Severus E, Bauer M. Diagnosing bipolar disorders: ICD-11 and beyond. Int J Bipolar </a:t>
            </a:r>
            <a:r>
              <a:rPr lang="en-GB" dirty="0" err="1"/>
              <a:t>Disord</a:t>
            </a:r>
            <a:r>
              <a:rPr lang="en-GB" dirty="0"/>
              <a:t> 2020; 8 (1): 4. </a:t>
            </a:r>
            <a:endParaRPr lang="en-GB" baseline="0" dirty="0"/>
          </a:p>
          <a:p>
            <a:pPr marL="228600" indent="-228600">
              <a:buFont typeface="+mj-lt"/>
              <a:buAutoNum type="arabicPeriod"/>
            </a:pPr>
            <a:r>
              <a:rPr lang="en-US" baseline="0" dirty="0" err="1"/>
              <a:t>Østergaard</a:t>
            </a:r>
            <a:r>
              <a:rPr lang="en-US" baseline="0" dirty="0"/>
              <a:t> SD, Rothschild AJ, </a:t>
            </a:r>
            <a:r>
              <a:rPr lang="en-US" baseline="0" dirty="0" err="1"/>
              <a:t>Bertelsen</a:t>
            </a:r>
            <a:r>
              <a:rPr lang="en-US" baseline="0" dirty="0"/>
              <a:t> A, Mors O. Rethinking the classification of mixed affective episodes in ICD-11. J Affect </a:t>
            </a:r>
            <a:r>
              <a:rPr lang="en-US" baseline="0" dirty="0" err="1"/>
              <a:t>Disord</a:t>
            </a:r>
            <a:r>
              <a:rPr lang="en-US" baseline="0" dirty="0"/>
              <a:t> 2012; 138 (1–2): 170–172.</a:t>
            </a:r>
          </a:p>
          <a:p>
            <a:pPr marL="228600" indent="-228600">
              <a:buFont typeface="+mj-lt"/>
              <a:buAutoNum type="arabicPeriod"/>
            </a:pPr>
            <a:r>
              <a:rPr lang="en-US" baseline="0" dirty="0"/>
              <a:t>Malhi GS, Porter RJ. ICD-11 features of a mixed mood state: bold or simply old? Aust N Z J Psychiatry 2016; 50 (10): 1016–1017. </a:t>
            </a:r>
            <a:endParaRPr lang="en-GB" baseline="0" dirty="0"/>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19</a:t>
            </a:fld>
            <a:endParaRPr lang="da-DK" dirty="0"/>
          </a:p>
        </p:txBody>
      </p:sp>
    </p:spTree>
    <p:extLst>
      <p:ext uri="{BB962C8B-B14F-4D97-AF65-F5344CB8AC3E}">
        <p14:creationId xmlns:p14="http://schemas.microsoft.com/office/powerpoint/2010/main" val="2765645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In addition to symptom severity, patients with bipolar I and bipolar II disorder differed in terms of clinical characteristics in these studies, as shown on the slide.</a:t>
            </a:r>
            <a:r>
              <a:rPr lang="en-GB" baseline="30000" dirty="0"/>
              <a:t>1-3</a:t>
            </a:r>
            <a:r>
              <a:rPr lang="en-GB" dirty="0"/>
              <a:t> Patients with bipolar I disorder experienced higher rates of lifetime substance abuse than those with bipolar II disorder.</a:t>
            </a:r>
            <a:r>
              <a:rPr lang="en-GB" baseline="30000" dirty="0"/>
              <a:t>1</a:t>
            </a:r>
            <a:r>
              <a:rPr lang="en-GB" dirty="0"/>
              <a:t> Patients with bipolar II disorder experienced fewer changes in weekly symptom status than those with bipolar I disorder, however both disorders involved changes over time in symptom status and mood polarity.</a:t>
            </a:r>
            <a:r>
              <a:rPr lang="en-GB" baseline="30000" dirty="0"/>
              <a:t>1-3</a:t>
            </a:r>
            <a:r>
              <a:rPr lang="en-GB" dirty="0"/>
              <a:t> </a:t>
            </a:r>
          </a:p>
          <a:p>
            <a:endParaRPr lang="en-GB" dirty="0"/>
          </a:p>
          <a:p>
            <a:r>
              <a:rPr lang="en-GB" dirty="0"/>
              <a:t>References: </a:t>
            </a:r>
          </a:p>
          <a:p>
            <a:pPr marL="228600" indent="-228600">
              <a:buFont typeface="+mj-lt"/>
              <a:buAutoNum type="arabicPeriod"/>
            </a:pPr>
            <a:r>
              <a:rPr lang="en-GB" dirty="0"/>
              <a:t>Judd LL, </a:t>
            </a:r>
            <a:r>
              <a:rPr lang="en-GB" dirty="0" err="1"/>
              <a:t>Akiskal</a:t>
            </a:r>
            <a:r>
              <a:rPr lang="en-GB" dirty="0"/>
              <a:t> HS, </a:t>
            </a:r>
            <a:r>
              <a:rPr lang="en-GB" b="0" i="0" dirty="0" err="1">
                <a:solidFill>
                  <a:srgbClr val="212121"/>
                </a:solidFill>
                <a:effectLst/>
                <a:latin typeface="BlinkMacSystemFont"/>
              </a:rPr>
              <a:t>Schettler</a:t>
            </a:r>
            <a:r>
              <a:rPr lang="en-GB" b="0" i="0" dirty="0">
                <a:solidFill>
                  <a:srgbClr val="212121"/>
                </a:solidFill>
                <a:effectLst/>
                <a:latin typeface="BlinkMacSystemFont"/>
              </a:rPr>
              <a:t> PJ,</a:t>
            </a:r>
            <a:r>
              <a:rPr lang="en-GB" dirty="0"/>
              <a:t> et al. The comparative clinical phenotype and long term longitudinal episode course of bipolar I and II: a clinical spectrum or distinct disorders? </a:t>
            </a:r>
            <a:r>
              <a:rPr lang="pl-PL" sz="1200" dirty="0"/>
              <a:t>J Affect Disord 2003;</a:t>
            </a:r>
            <a:r>
              <a:rPr lang="en-GB" sz="1200" dirty="0"/>
              <a:t> </a:t>
            </a:r>
            <a:r>
              <a:rPr lang="pl-PL" sz="1200" dirty="0"/>
              <a:t>73</a:t>
            </a:r>
            <a:r>
              <a:rPr lang="en-GB" sz="1200" dirty="0"/>
              <a:t> </a:t>
            </a:r>
            <a:r>
              <a:rPr lang="pl-PL" sz="1200" dirty="0"/>
              <a:t>(1</a:t>
            </a:r>
            <a:r>
              <a:rPr lang="en-GB" sz="1200" dirty="0"/>
              <a:t>–</a:t>
            </a:r>
            <a:r>
              <a:rPr lang="pl-PL" sz="1200" dirty="0"/>
              <a:t>2):</a:t>
            </a:r>
            <a:r>
              <a:rPr lang="en-GB" sz="1200" dirty="0"/>
              <a:t> </a:t>
            </a:r>
            <a:r>
              <a:rPr lang="pl-PL" sz="1200" dirty="0"/>
              <a:t>19</a:t>
            </a:r>
            <a:r>
              <a:rPr lang="en-GB" sz="1200" dirty="0"/>
              <a:t>–</a:t>
            </a:r>
            <a:r>
              <a:rPr lang="pl-PL" sz="1200" dirty="0"/>
              <a:t>32</a:t>
            </a:r>
            <a:r>
              <a:rPr lang="en-GB" dirty="0"/>
              <a:t>.</a:t>
            </a:r>
          </a:p>
          <a:p>
            <a:pPr marL="228600" indent="-228600">
              <a:buFont typeface="+mj-lt"/>
              <a:buAutoNum type="arabicPeriod"/>
            </a:pPr>
            <a:r>
              <a:rPr lang="en-GB" dirty="0"/>
              <a:t>Judd LL, </a:t>
            </a:r>
            <a:r>
              <a:rPr lang="en-GB" dirty="0" err="1"/>
              <a:t>Akiskal</a:t>
            </a:r>
            <a:r>
              <a:rPr lang="en-GB" dirty="0"/>
              <a:t> HS, </a:t>
            </a:r>
            <a:r>
              <a:rPr lang="en-GB" dirty="0" err="1"/>
              <a:t>Schettler</a:t>
            </a:r>
            <a:r>
              <a:rPr lang="en-GB" dirty="0"/>
              <a:t> PJ, et al. The long-term natural history of the weekly symptomatic status of bipolar I disorder. Arch Gen Psychiatry 2002; 59 (6): 530–537. </a:t>
            </a:r>
          </a:p>
          <a:p>
            <a:pPr marL="228600" indent="-228600">
              <a:buFont typeface="+mj-lt"/>
              <a:buAutoNum type="arabicPeriod"/>
            </a:pPr>
            <a:r>
              <a:rPr lang="en-GB" dirty="0"/>
              <a:t>Judd LL, </a:t>
            </a:r>
            <a:r>
              <a:rPr lang="en-GB" dirty="0" err="1"/>
              <a:t>Akiskal</a:t>
            </a:r>
            <a:r>
              <a:rPr lang="en-GB" dirty="0"/>
              <a:t> HS, </a:t>
            </a:r>
            <a:r>
              <a:rPr lang="en-GB" dirty="0" err="1"/>
              <a:t>Schettler</a:t>
            </a:r>
            <a:r>
              <a:rPr lang="en-GB" dirty="0"/>
              <a:t> PJ, et al. A prospective investigation of the natural history of the long-term weekly symptomatic status of bipolar II disorder. Arch Gen Psychiatry 2003; 60 (3): 261–269. </a:t>
            </a:r>
          </a:p>
        </p:txBody>
      </p:sp>
      <p:sp>
        <p:nvSpPr>
          <p:cNvPr id="4" name="Slide Number Placeholder 3"/>
          <p:cNvSpPr>
            <a:spLocks noGrp="1"/>
          </p:cNvSpPr>
          <p:nvPr>
            <p:ph type="sldNum" sz="quarter" idx="5"/>
          </p:nvPr>
        </p:nvSpPr>
        <p:spPr/>
        <p:txBody>
          <a:bodyPr/>
          <a:lstStyle/>
          <a:p>
            <a:fld id="{DE4970BF-B400-48B4-BD31-9AEFB95A0870}" type="slidenum">
              <a:rPr lang="da-DK" smtClean="0"/>
              <a:t>20</a:t>
            </a:fld>
            <a:endParaRPr lang="da-DK"/>
          </a:p>
        </p:txBody>
      </p:sp>
    </p:spTree>
    <p:extLst>
      <p:ext uri="{BB962C8B-B14F-4D97-AF65-F5344CB8AC3E}">
        <p14:creationId xmlns:p14="http://schemas.microsoft.com/office/powerpoint/2010/main" val="31689593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US" dirty="0"/>
              <a:t>Examples of presentations that can be specified using the ‘other specified bipolar and related disorder’ include:</a:t>
            </a:r>
            <a:r>
              <a:rPr lang="en-US" baseline="30000" dirty="0"/>
              <a:t>1</a:t>
            </a:r>
          </a:p>
          <a:p>
            <a:pPr marL="171450" indent="-171450">
              <a:buFont typeface="Arial" panose="020B0604020202020204" pitchFamily="34" charset="0"/>
              <a:buChar char="•"/>
            </a:pPr>
            <a:r>
              <a:rPr lang="en-US" dirty="0"/>
              <a:t>short-duration hypomanic episodes (2–3 days)</a:t>
            </a:r>
          </a:p>
          <a:p>
            <a:pPr marL="171450" indent="-171450">
              <a:buFont typeface="Arial" panose="020B0604020202020204" pitchFamily="34" charset="0"/>
              <a:buChar char="•"/>
            </a:pPr>
            <a:r>
              <a:rPr lang="en-US" dirty="0"/>
              <a:t>hypomanic episodes with insufficient symptoms and major depressive episodes</a:t>
            </a:r>
          </a:p>
          <a:p>
            <a:pPr marL="171450" indent="-171450">
              <a:buFont typeface="Arial" panose="020B0604020202020204" pitchFamily="34" charset="0"/>
              <a:buChar char="•"/>
            </a:pPr>
            <a:r>
              <a:rPr lang="en-US" dirty="0"/>
              <a:t>hypomanic episode without prior major depressive episode</a:t>
            </a:r>
          </a:p>
          <a:p>
            <a:pPr marL="171450" indent="-171450">
              <a:buFont typeface="Arial" panose="020B0604020202020204" pitchFamily="34" charset="0"/>
              <a:buChar char="•"/>
            </a:pPr>
            <a:r>
              <a:rPr lang="en-US" dirty="0"/>
              <a:t>short-duration cyclothymia (&lt;24 months)</a:t>
            </a:r>
          </a:p>
          <a:p>
            <a:pPr marL="171450" indent="-171450">
              <a:buFont typeface="Arial" panose="020B0604020202020204" pitchFamily="34" charset="0"/>
              <a:buChar char="•"/>
            </a:pPr>
            <a:r>
              <a:rPr lang="en-US" dirty="0"/>
              <a:t>manic episode superimposed on schizophrenia, schizophreniform disorder, delusional disorder, or other specified and unspecified schizophrenia spectrum and other psychotic disorder.</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t>American Psychiatric Association (APA). Diagnostic and Statistical Manual of Mental Disorders. Fifth edition, text revision. Washington DC: APA; 2022.</a:t>
            </a:r>
            <a:endParaRPr lang="en-GB"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err="1"/>
              <a:t>Elanjithara</a:t>
            </a:r>
            <a:r>
              <a:rPr lang="en-US" dirty="0"/>
              <a:t> TE, Frangou S, McGuire P. Treatment of the early stages of bipolar disorder. Adv </a:t>
            </a:r>
            <a:r>
              <a:rPr lang="en-US" dirty="0" err="1"/>
              <a:t>Psychiatr</a:t>
            </a:r>
            <a:r>
              <a:rPr lang="en-US" dirty="0"/>
              <a:t> Treat 2011; 17 (4): 283–291.</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Vieta E, Berk M, Schulze TG, et al. Bipolar disorders. Nat Rev Dis Primers 2018; 4: 18008.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Manning JS. Tools to improve differential diagnosis of bipolar disorder in primary care. Prim Care Companion J Clin Psychiatry 2010; 12 (Suppl 1): 17–22.</a:t>
            </a: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21</a:t>
            </a:fld>
            <a:endParaRPr lang="da-DK"/>
          </a:p>
        </p:txBody>
      </p:sp>
    </p:spTree>
    <p:extLst>
      <p:ext uri="{BB962C8B-B14F-4D97-AF65-F5344CB8AC3E}">
        <p14:creationId xmlns:p14="http://schemas.microsoft.com/office/powerpoint/2010/main" val="2889339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ICD-11 and DSM-5-TR, the descriptions of manic and hypomanic episodes are analogous.</a:t>
            </a:r>
            <a:r>
              <a:rPr lang="en-US" baseline="30000" dirty="0"/>
              <a:t>3,4</a:t>
            </a:r>
            <a:r>
              <a:rPr lang="en-US" dirty="0"/>
              <a:t> However, the ICD-11 definitions tend to be broader than the DSM-5-TR definitions, using terms such as ‘several’ instead of defining exact numbers of symptoms required for a diagnosis</a:t>
            </a:r>
            <a:r>
              <a:rPr lang="en-GB" dirty="0"/>
              <a:t>.</a:t>
            </a:r>
            <a:r>
              <a:rPr lang="en-GB" baseline="30000" dirty="0"/>
              <a:t>1</a:t>
            </a:r>
            <a:endParaRPr lang="en-GB" dirty="0"/>
          </a:p>
          <a:p>
            <a:endParaRPr lang="en-GB" dirty="0"/>
          </a:p>
          <a:p>
            <a:r>
              <a:rPr lang="en-GB" dirty="0"/>
              <a:t>References: </a:t>
            </a:r>
          </a:p>
          <a:p>
            <a:pPr marL="228600" indent="-228600">
              <a:buFont typeface="Arial" panose="020B0604020202020204" pitchFamily="34" charset="0"/>
              <a:buAutoNum type="arabicPeriod"/>
            </a:pPr>
            <a:r>
              <a:rPr lang="en-GB" dirty="0"/>
              <a:t>Chakrabarti S. Bipolar disorder in the International Classification of Diseases-Eleventh version: a review of the changes, their basis, and usefulness. World J Psychiatry 2022; 12 (12): 1335–1355. </a:t>
            </a:r>
          </a:p>
          <a:p>
            <a:pPr marL="228600" indent="-228600">
              <a:buFont typeface="Arial" panose="020B0604020202020204" pitchFamily="34" charset="0"/>
              <a:buAutoNum type="arabicPeriod"/>
            </a:pPr>
            <a:r>
              <a:rPr lang="en-GB" dirty="0"/>
              <a:t>Angst J, </a:t>
            </a:r>
            <a:r>
              <a:rPr lang="en-GB" dirty="0" err="1"/>
              <a:t>Ajdacic</a:t>
            </a:r>
            <a:r>
              <a:rPr lang="en-GB" dirty="0"/>
              <a:t>-Gross V, </a:t>
            </a:r>
            <a:r>
              <a:rPr lang="en-GB" dirty="0" err="1"/>
              <a:t>Rössler</a:t>
            </a:r>
            <a:r>
              <a:rPr lang="en-GB" dirty="0"/>
              <a:t> W. Bipolar disorders in ICD-11: current status and strengths. Int J Bipolar </a:t>
            </a:r>
            <a:r>
              <a:rPr lang="en-GB" dirty="0" err="1"/>
              <a:t>Disord</a:t>
            </a:r>
            <a:r>
              <a:rPr lang="en-GB" dirty="0"/>
              <a:t> 2020; 8 (1): 3. </a:t>
            </a:r>
          </a:p>
          <a:p>
            <a:pPr marL="228600" indent="-228600">
              <a:buFont typeface="Arial" panose="020B0604020202020204" pitchFamily="34" charset="0"/>
              <a:buAutoNum type="arabicPeriod"/>
            </a:pPr>
            <a:r>
              <a:rPr lang="en-GB" dirty="0"/>
              <a:t>World Health Organization. </a:t>
            </a:r>
            <a:r>
              <a:rPr lang="en-US" dirty="0"/>
              <a:t>International Classification of Diseases for Mortality and Morbidity Statistics, 11</a:t>
            </a:r>
            <a:r>
              <a:rPr lang="en-US" baseline="30000" dirty="0"/>
              <a:t>th</a:t>
            </a:r>
            <a:r>
              <a:rPr lang="en-US" dirty="0"/>
              <a:t> Revision. World Health Organization, 2022. </a:t>
            </a:r>
          </a:p>
          <a:p>
            <a:pPr marL="228600" indent="-228600">
              <a:buFont typeface="Arial" panose="020B0604020202020204" pitchFamily="34" charset="0"/>
              <a:buAutoNum type="arabicPeriod"/>
            </a:pPr>
            <a:r>
              <a:rPr lang="en-US" sz="1200" dirty="0"/>
              <a:t>American Psychiatric Association (APA). Diagnostic and Statistical Manual of Mental Disorders. Fifth edition, text revision. Washington DC: APA; 2022.</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22</a:t>
            </a:fld>
            <a:endParaRPr lang="da-DK"/>
          </a:p>
        </p:txBody>
      </p:sp>
    </p:spTree>
    <p:extLst>
      <p:ext uri="{BB962C8B-B14F-4D97-AF65-F5344CB8AC3E}">
        <p14:creationId xmlns:p14="http://schemas.microsoft.com/office/powerpoint/2010/main" val="42277222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23</a:t>
            </a:fld>
            <a:endParaRPr lang="da-DK"/>
          </a:p>
        </p:txBody>
      </p:sp>
    </p:spTree>
    <p:extLst>
      <p:ext uri="{BB962C8B-B14F-4D97-AF65-F5344CB8AC3E}">
        <p14:creationId xmlns:p14="http://schemas.microsoft.com/office/powerpoint/2010/main" val="11587108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US"/>
              <a:t>The diagnosis of bipolar disorder is often delayed, with an estimated median delay in one study of five years for bipolar I disorder, and eleven years for bipolar II disorder.</a:t>
            </a:r>
            <a:r>
              <a:rPr lang="en-US" baseline="30000"/>
              <a:t>2</a:t>
            </a:r>
            <a:r>
              <a:rPr lang="en-US"/>
              <a:t> Although the majority of patients contact psychiatric care for the first time in the outpatient setting, patients who do not experience delays in diagnosis are more likely to be diagnosed in the inpatient setting.</a:t>
            </a:r>
            <a:r>
              <a:rPr lang="en-US" baseline="30000"/>
              <a:t>1</a:t>
            </a:r>
            <a:r>
              <a:rPr lang="en-US"/>
              <a:t> This evidence suggests that less severe cases are more likely to present in outpatient settings, and often lack past events that are indicative of bipolarity, making a straightforward diagnosis difficult.</a:t>
            </a:r>
            <a:r>
              <a:rPr lang="en-US" baseline="30000"/>
              <a:t>1</a:t>
            </a:r>
            <a:r>
              <a:rPr lang="en-US"/>
              <a:t> </a:t>
            </a:r>
          </a:p>
          <a:p>
            <a:endParaRPr lang="en-US"/>
          </a:p>
          <a:p>
            <a:r>
              <a:rPr lang="en-US"/>
              <a:t>References: </a:t>
            </a:r>
          </a:p>
          <a:p>
            <a:pPr marL="228600" indent="-228600">
              <a:buFont typeface="Arial" panose="020B0604020202020204" pitchFamily="34" charset="0"/>
              <a:buAutoNum type="arabicPeriod"/>
            </a:pPr>
            <a:r>
              <a:rPr lang="en-GB" err="1"/>
              <a:t>Lublóy</a:t>
            </a:r>
            <a:r>
              <a:rPr lang="en-GB"/>
              <a:t> Á, </a:t>
            </a:r>
            <a:r>
              <a:rPr lang="en-GB" err="1"/>
              <a:t>Keresztúri</a:t>
            </a:r>
            <a:r>
              <a:rPr lang="en-GB"/>
              <a:t> JL, </a:t>
            </a:r>
            <a:r>
              <a:rPr lang="en-GB" err="1"/>
              <a:t>Németh</a:t>
            </a:r>
            <a:r>
              <a:rPr lang="en-GB"/>
              <a:t> A, </a:t>
            </a:r>
            <a:r>
              <a:rPr lang="en-GB" err="1"/>
              <a:t>Mihalicza</a:t>
            </a:r>
            <a:r>
              <a:rPr lang="en-GB"/>
              <a:t> P. Exploring factors of diagnostic delay for patients with bipolar disorder: a population-based cohort study. BMC Psychiatry 2020; 20 (1): 75. </a:t>
            </a:r>
          </a:p>
          <a:p>
            <a:pPr marL="228600" indent="-228600">
              <a:buFont typeface="Arial" panose="020B0604020202020204" pitchFamily="34" charset="0"/>
              <a:buAutoNum type="arabicPeriod"/>
            </a:pPr>
            <a:r>
              <a:rPr lang="en-GB"/>
              <a:t>Keramatian K, Pinto JV, Schaffer A, et al. Clinical and demographic factors associated with delayed diagnosis of bipolar disorder: data from Health Outcomes and Patient Evaluations in Bipolar Disorder (HOPE-BD) study. J Affect </a:t>
            </a:r>
            <a:r>
              <a:rPr lang="en-GB" err="1"/>
              <a:t>Disord</a:t>
            </a:r>
            <a:r>
              <a:rPr lang="en-GB"/>
              <a:t> 2022; 296: 506–513. </a:t>
            </a:r>
          </a:p>
        </p:txBody>
      </p:sp>
      <p:sp>
        <p:nvSpPr>
          <p:cNvPr id="4" name="Slide Number Placeholder 3"/>
          <p:cNvSpPr>
            <a:spLocks noGrp="1"/>
          </p:cNvSpPr>
          <p:nvPr>
            <p:ph type="sldNum" sz="quarter" idx="5"/>
          </p:nvPr>
        </p:nvSpPr>
        <p:spPr/>
        <p:txBody>
          <a:bodyPr/>
          <a:lstStyle/>
          <a:p>
            <a:fld id="{DE4970BF-B400-48B4-BD31-9AEFB95A0870}" type="slidenum">
              <a:rPr lang="da-DK" smtClean="0"/>
              <a:t>24</a:t>
            </a:fld>
            <a:endParaRPr lang="da-DK"/>
          </a:p>
        </p:txBody>
      </p:sp>
    </p:spTree>
    <p:extLst>
      <p:ext uri="{BB962C8B-B14F-4D97-AF65-F5344CB8AC3E}">
        <p14:creationId xmlns:p14="http://schemas.microsoft.com/office/powerpoint/2010/main" val="16234503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In addition to the impact on a patient’s symptoms and daily life, delayed diagnosis is associated with increased healthcare costs, morbidity, and mortality.</a:t>
            </a:r>
            <a:r>
              <a:rPr lang="en-GB" baseline="30000" dirty="0"/>
              <a:t>1</a:t>
            </a:r>
            <a:r>
              <a:rPr lang="en-US" dirty="0"/>
              <a:t> Prior diagnosis of depression is common among patients with bipolar disorder.</a:t>
            </a:r>
            <a:r>
              <a:rPr lang="en-US" baseline="30000" dirty="0"/>
              <a:t>1</a:t>
            </a:r>
            <a:r>
              <a:rPr lang="en-US" dirty="0"/>
              <a:t> However, the use of antidepressant monotherapy in bipolar disorder has been associated with negative outcomes,</a:t>
            </a:r>
            <a:r>
              <a:rPr lang="en-US" baseline="30000" dirty="0"/>
              <a:t>2</a:t>
            </a:r>
            <a:r>
              <a:rPr lang="en-US" dirty="0"/>
              <a:t> highlighting the importance of preventing misdiagnosis. Untreated mania in patients with </a:t>
            </a:r>
            <a:r>
              <a:rPr lang="en-GB" dirty="0"/>
              <a:t>bipolar disorder</a:t>
            </a:r>
            <a:r>
              <a:rPr lang="en-US" dirty="0"/>
              <a:t> can result in psychological, legal, and financial issues for patients.</a:t>
            </a:r>
            <a:r>
              <a:rPr lang="en-US" baseline="30000" dirty="0"/>
              <a:t>3 </a:t>
            </a:r>
            <a:r>
              <a:rPr lang="en-US" dirty="0"/>
              <a:t>Despite this, patients with bipolar disorder are more likely to seek treatment for depression, rather than for (hypo)manic symptoms.</a:t>
            </a:r>
            <a:r>
              <a:rPr lang="en-US" baseline="30000" dirty="0"/>
              <a:t>3</a:t>
            </a:r>
            <a:r>
              <a:rPr lang="en-US" dirty="0"/>
              <a:t> Therefore, clinicians must consider the possibility of bipolar spectrum disorders for all patients seeking treatment for depression.</a:t>
            </a:r>
            <a:r>
              <a:rPr lang="en-US" baseline="30000" dirty="0"/>
              <a:t>3 </a:t>
            </a:r>
            <a:r>
              <a:rPr lang="en-US" dirty="0"/>
              <a:t>Recommendations from the International Society for Bipolar Disorders (ISBD) Task Force state that the use of antidepressants to treat depressive components or phases of bipolar disorder should be considered carefully through evaluation of individual cases.</a:t>
            </a:r>
            <a:r>
              <a:rPr lang="en-US" baseline="30000" dirty="0"/>
              <a:t>2</a:t>
            </a:r>
          </a:p>
          <a:p>
            <a:endParaRPr lang="en-US" baseline="30000" dirty="0"/>
          </a:p>
          <a:p>
            <a:r>
              <a:rPr lang="en-US" dirty="0"/>
              <a:t>References: </a:t>
            </a:r>
          </a:p>
          <a:p>
            <a:pPr marL="228600" indent="-228600">
              <a:buFont typeface="Arial" panose="020B0604020202020204" pitchFamily="34" charset="0"/>
              <a:buAutoNum type="arabicPeriod"/>
            </a:pPr>
            <a:r>
              <a:rPr lang="en-GB" dirty="0" err="1"/>
              <a:t>Lublóy</a:t>
            </a:r>
            <a:r>
              <a:rPr lang="en-GB" dirty="0"/>
              <a:t> Á, </a:t>
            </a:r>
            <a:r>
              <a:rPr lang="en-GB" dirty="0" err="1"/>
              <a:t>Keresztúri</a:t>
            </a:r>
            <a:r>
              <a:rPr lang="en-GB" dirty="0"/>
              <a:t> JL, </a:t>
            </a:r>
            <a:r>
              <a:rPr lang="en-GB" dirty="0" err="1"/>
              <a:t>Németh</a:t>
            </a:r>
            <a:r>
              <a:rPr lang="en-GB" dirty="0"/>
              <a:t> A, </a:t>
            </a:r>
            <a:r>
              <a:rPr lang="en-GB" dirty="0" err="1"/>
              <a:t>Mihalicza</a:t>
            </a:r>
            <a:r>
              <a:rPr lang="en-GB" dirty="0"/>
              <a:t> P. Exploring factors of diagnostic delay for patients with bipolar disorder: a population-based cohort study. BMC Psychiatry 2020; 20 (1): 75.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GB" dirty="0" err="1"/>
              <a:t>Pacchiarotti</a:t>
            </a:r>
            <a:r>
              <a:rPr lang="en-GB" dirty="0"/>
              <a:t> I, Bond DJ, </a:t>
            </a:r>
            <a:r>
              <a:rPr lang="en-GB" dirty="0" err="1"/>
              <a:t>Baldessarini</a:t>
            </a:r>
            <a:r>
              <a:rPr lang="en-GB" dirty="0"/>
              <a:t> RJ, et al. The International Society for Bipolar Disorders (ISBD) task force report on antidepressant use in bipolar disorders. Am J Psychiatry 2013; 170 (11): 1249–1262.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GB" dirty="0"/>
              <a:t>Hirschfeld RMA. Bipolar spectrum disorder: improving its recognition and diagnosis. J Clin Psychiatry 2001; 62 (</a:t>
            </a:r>
            <a:r>
              <a:rPr lang="en-GB" dirty="0" err="1"/>
              <a:t>Suppl</a:t>
            </a:r>
            <a:r>
              <a:rPr lang="en-GB" dirty="0"/>
              <a:t> 14): 5–9.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dirty="0"/>
              <a:t>Keck PE Jr, Kessler RC, Ross R. Clinical and economic effects of unrecognized or inadequately treated bipolar disorder. J </a:t>
            </a:r>
            <a:r>
              <a:rPr lang="en-US" dirty="0" err="1"/>
              <a:t>Psychiatr</a:t>
            </a:r>
            <a:r>
              <a:rPr lang="en-US" dirty="0"/>
              <a:t> </a:t>
            </a:r>
            <a:r>
              <a:rPr lang="en-US" dirty="0" err="1"/>
              <a:t>Pract</a:t>
            </a:r>
            <a:r>
              <a:rPr lang="en-US" dirty="0"/>
              <a:t> 2008; 14 (Suppl 2): 31–38. </a:t>
            </a:r>
            <a:endParaRPr lang="en-GB" dirty="0"/>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GB" dirty="0"/>
              <a:t>Altamura AC, </a:t>
            </a:r>
            <a:r>
              <a:rPr lang="en-GB" dirty="0" err="1"/>
              <a:t>Dell’Osso</a:t>
            </a:r>
            <a:r>
              <a:rPr lang="en-GB" dirty="0"/>
              <a:t> B, Berlin HA, et al. Duration of untreated illness and suicide in bipolar disorder: a naturalistic study. </a:t>
            </a:r>
            <a:r>
              <a:rPr lang="en-GB" dirty="0" err="1"/>
              <a:t>Eur</a:t>
            </a:r>
            <a:r>
              <a:rPr lang="en-GB" dirty="0"/>
              <a:t> Arch Psychiatry Clin </a:t>
            </a:r>
            <a:r>
              <a:rPr lang="en-GB" dirty="0" err="1"/>
              <a:t>Neurosci</a:t>
            </a:r>
            <a:r>
              <a:rPr lang="en-GB" dirty="0"/>
              <a:t> 2010; 260 (5): 385–391. </a:t>
            </a:r>
          </a:p>
        </p:txBody>
      </p:sp>
      <p:sp>
        <p:nvSpPr>
          <p:cNvPr id="4" name="Slide Number Placeholder 3"/>
          <p:cNvSpPr>
            <a:spLocks noGrp="1"/>
          </p:cNvSpPr>
          <p:nvPr>
            <p:ph type="sldNum" sz="quarter" idx="5"/>
          </p:nvPr>
        </p:nvSpPr>
        <p:spPr/>
        <p:txBody>
          <a:bodyPr/>
          <a:lstStyle/>
          <a:p>
            <a:fld id="{DE4970BF-B400-48B4-BD31-9AEFB95A0870}" type="slidenum">
              <a:rPr lang="da-DK" smtClean="0"/>
              <a:t>25</a:t>
            </a:fld>
            <a:endParaRPr lang="da-DK" dirty="0"/>
          </a:p>
        </p:txBody>
      </p:sp>
    </p:spTree>
    <p:extLst>
      <p:ext uri="{BB962C8B-B14F-4D97-AF65-F5344CB8AC3E}">
        <p14:creationId xmlns:p14="http://schemas.microsoft.com/office/powerpoint/2010/main" val="2723817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Depressive symptoms are similar between major depressive disorder and bipolar depression.</a:t>
            </a:r>
            <a:r>
              <a:rPr lang="en-GB" sz="1200" baseline="30000"/>
              <a:t>1</a:t>
            </a:r>
            <a:r>
              <a:rPr lang="en-GB" sz="1200"/>
              <a:t> For a correct diagnosis of bipolar disorder, clinicians must ask the patient and their families about previous instances in which the patient felt excessively energized with high levels of activity, </a:t>
            </a:r>
            <a:r>
              <a:rPr lang="en-GB"/>
              <a:t>decreased need for sleep, increased sexuality, and elevated or irritable mood.</a:t>
            </a:r>
            <a:r>
              <a:rPr lang="en-GB" baseline="30000"/>
              <a:t>1</a:t>
            </a:r>
            <a:r>
              <a:rPr lang="en-GB"/>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Comorbid anxiety is common in patients with bipolar disorder, and is more often associated with females, and rapid transition between depressive and manic states.</a:t>
            </a:r>
            <a:r>
              <a:rPr lang="en-GB" sz="1200" baseline="30000"/>
              <a:t>1 </a:t>
            </a:r>
            <a:r>
              <a:rPr lang="en-GB" sz="1200"/>
              <a:t>Furthermore, drugs such as cocaine, amphetamines, hallucinogens, and corticosteroids may mimic or trigger manic symptoms.</a:t>
            </a:r>
            <a:r>
              <a:rPr lang="en-GB" sz="1200" baseline="30000"/>
              <a:t>1</a:t>
            </a:r>
            <a:r>
              <a:rPr lang="en-GB" sz="1200"/>
              <a:t> Drug-induced mania may occur in individuals with no previous mood episodes or family history of bipolar disorder, with symptoms that occur with a rapid onset, and are consistent with the effects of a particular drug (e.g., visual disturbances with psychedelic drugs).</a:t>
            </a:r>
            <a:r>
              <a:rPr lang="en-GB" sz="1200" baseline="30000"/>
              <a:t>1</a:t>
            </a: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Reference:</a:t>
            </a:r>
          </a:p>
          <a:p>
            <a:pPr marL="228600" indent="-228600">
              <a:buFont typeface="Arial" panose="020B0604020202020204" pitchFamily="34" charset="0"/>
              <a:buAutoNum type="arabicPeriod"/>
            </a:pPr>
            <a:r>
              <a:rPr lang="en-GB"/>
              <a:t>Nierenberg AA, </a:t>
            </a:r>
            <a:r>
              <a:rPr lang="en-GB" err="1"/>
              <a:t>Agustini</a:t>
            </a:r>
            <a:r>
              <a:rPr lang="en-GB"/>
              <a:t> B, Köhler-Forsberg O, et al. Diagnosis and treatment of bipolar disorder: a review. JAMA 2023; 330 (14): 1370–1380. </a:t>
            </a:r>
          </a:p>
        </p:txBody>
      </p:sp>
      <p:sp>
        <p:nvSpPr>
          <p:cNvPr id="4" name="Slide Number Placeholder 3"/>
          <p:cNvSpPr>
            <a:spLocks noGrp="1"/>
          </p:cNvSpPr>
          <p:nvPr>
            <p:ph type="sldNum" sz="quarter" idx="5"/>
          </p:nvPr>
        </p:nvSpPr>
        <p:spPr/>
        <p:txBody>
          <a:bodyPr/>
          <a:lstStyle/>
          <a:p>
            <a:fld id="{DE4970BF-B400-48B4-BD31-9AEFB95A0870}" type="slidenum">
              <a:rPr lang="da-DK" smtClean="0"/>
              <a:t>26</a:t>
            </a:fld>
            <a:endParaRPr lang="da-DK"/>
          </a:p>
        </p:txBody>
      </p:sp>
    </p:spTree>
    <p:extLst>
      <p:ext uri="{BB962C8B-B14F-4D97-AF65-F5344CB8AC3E}">
        <p14:creationId xmlns:p14="http://schemas.microsoft.com/office/powerpoint/2010/main" val="4146619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a:xfrm>
            <a:off x="676800" y="4400550"/>
            <a:ext cx="5504400" cy="3971925"/>
          </a:xfrm>
        </p:spPr>
        <p:txBody>
          <a:bodyPr/>
          <a:lstStyle/>
          <a:p>
            <a:r>
              <a:rPr lang="en-GB" dirty="0"/>
              <a:t>Misdiagnosis of bipolar disorder as major depressive disorder can have detrimental consequences for patients.</a:t>
            </a:r>
            <a:r>
              <a:rPr lang="en-GB" baseline="30000" dirty="0"/>
              <a:t>4,7</a:t>
            </a:r>
            <a:r>
              <a:rPr lang="en-GB" dirty="0"/>
              <a:t> Misdiagnosed patients may be prescribed inappropriate treatments, which can lead to poor prognosis, mood switching, and increased healthcare costs.</a:t>
            </a:r>
            <a:r>
              <a:rPr lang="en-GB" baseline="30000" dirty="0"/>
              <a:t>7 </a:t>
            </a:r>
            <a:r>
              <a:rPr lang="en-GB" baseline="0" dirty="0"/>
              <a:t>There is also a possibility that patients with MDD later ‘convert’ to bipolar disorder,</a:t>
            </a:r>
            <a:r>
              <a:rPr lang="en-GB" baseline="30000" dirty="0"/>
              <a:t>5</a:t>
            </a:r>
            <a:r>
              <a:rPr lang="en-GB" baseline="0" dirty="0"/>
              <a:t> all of which reinforces the importance of accurate diagnosis.</a:t>
            </a:r>
            <a:endParaRPr lang="en-GB" baseline="30000" dirty="0"/>
          </a:p>
          <a:p>
            <a:endParaRPr lang="en-GB" dirty="0"/>
          </a:p>
          <a:p>
            <a:r>
              <a:rPr lang="en-GB" dirty="0"/>
              <a:t>References: </a:t>
            </a:r>
          </a:p>
          <a:p>
            <a:pPr marL="228600" indent="-228600">
              <a:buFont typeface="+mj-lt"/>
              <a:buAutoNum type="arabicPeriod"/>
            </a:pPr>
            <a:r>
              <a:rPr lang="en-GB" dirty="0"/>
              <a:t>Cardoso de Almeida JR, Phillips ML. Distinguishing between unipolar depression and bipolar depression: current and future clinical and neuroimaging perspectives. </a:t>
            </a:r>
            <a:r>
              <a:rPr lang="en-GB" dirty="0" err="1"/>
              <a:t>Biol</a:t>
            </a:r>
            <a:r>
              <a:rPr lang="en-GB" dirty="0"/>
              <a:t> Psychiatry 2013; 73 (2): 111–118.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t>American Psychiatric Association (APA). Diagnostic and Statistical Manual of Mental Disorders. Fifth edition, text revision. Washington DC: APA; 2022.</a:t>
            </a:r>
            <a:endParaRPr lang="en-GB" dirty="0"/>
          </a:p>
          <a:p>
            <a:pPr marL="228600" indent="-228600">
              <a:buFont typeface="+mj-lt"/>
              <a:buAutoNum type="arabicPeriod"/>
            </a:pPr>
            <a:r>
              <a:rPr lang="en-GB" dirty="0"/>
              <a:t>Goodwin FK, Jamison KR. Manic-depressive illness: bipolar disorders and recurrent depression. Oxford University Press 2007.</a:t>
            </a:r>
          </a:p>
          <a:p>
            <a:pPr marL="228600" indent="-228600">
              <a:buFont typeface="+mj-lt"/>
              <a:buAutoNum type="arabicPeriod"/>
            </a:pPr>
            <a:r>
              <a:rPr lang="en-US" dirty="0"/>
              <a:t>Hirschfeld RM, Lewis L, </a:t>
            </a:r>
            <a:r>
              <a:rPr lang="en-US" dirty="0" err="1"/>
              <a:t>Vornik</a:t>
            </a:r>
            <a:r>
              <a:rPr lang="en-US" dirty="0"/>
              <a:t> LA. Perceptions and impact of bipolar disorder: how far have we really come? Results of the national depressive and manic-depressive association 2000 survey of individuals with bipolar disorder. J Clin Psychiatry 2003; 64: 161–174. </a:t>
            </a:r>
          </a:p>
          <a:p>
            <a:pPr marL="228600" indent="-228600">
              <a:buFont typeface="+mj-lt"/>
              <a:buAutoNum type="arabicPeriod"/>
            </a:pPr>
            <a:r>
              <a:rPr lang="en-GB" dirty="0"/>
              <a:t>Mitchell PB, Goodwin GM, Johnson GF, Hirschfeld RMA. Diagnostic guidelines for bipolar depression: a probabilistic approach. Bipolar </a:t>
            </a:r>
            <a:r>
              <a:rPr lang="en-GB" dirty="0" err="1"/>
              <a:t>Disord</a:t>
            </a:r>
            <a:r>
              <a:rPr lang="en-GB" dirty="0"/>
              <a:t> 2008; 10 (1 Pt 2): 144–152. </a:t>
            </a:r>
          </a:p>
          <a:p>
            <a:pPr marL="228600" indent="-228600">
              <a:buFont typeface="+mj-lt"/>
              <a:buAutoNum type="arabicPeriod"/>
            </a:pPr>
            <a:r>
              <a:rPr lang="en-US" dirty="0" err="1"/>
              <a:t>Hegerl</a:t>
            </a:r>
            <a:r>
              <a:rPr lang="en-US" dirty="0"/>
              <a:t> U, </a:t>
            </a:r>
            <a:r>
              <a:rPr lang="en-US" dirty="0" err="1"/>
              <a:t>Bottner</a:t>
            </a:r>
            <a:r>
              <a:rPr lang="en-US" dirty="0"/>
              <a:t> AC, </a:t>
            </a:r>
            <a:r>
              <a:rPr lang="en-US" dirty="0" err="1"/>
              <a:t>Holtschmidt-Täschner</a:t>
            </a:r>
            <a:r>
              <a:rPr lang="en-US" dirty="0"/>
              <a:t> B, et al. Onset of depressive episodes is faster in patients with bipolar versus unipolar depressive disorder: evidence from a retrospective comparative study. J Clin Psychiatry 2008; 69 (7): 1075–1080.</a:t>
            </a:r>
          </a:p>
          <a:p>
            <a:pPr marL="228600" indent="-228600">
              <a:buFont typeface="+mj-lt"/>
              <a:buAutoNum type="arabicPeriod"/>
            </a:pPr>
            <a:r>
              <a:rPr lang="en-US" dirty="0"/>
              <a:t>Keck PE Jr, Kessler RC, Ross R. Clinical and economic effects of unrecognized or inadequately treated bipolar disorder. J </a:t>
            </a:r>
            <a:r>
              <a:rPr lang="en-US" dirty="0" err="1"/>
              <a:t>Psychiatr</a:t>
            </a:r>
            <a:r>
              <a:rPr lang="en-US" dirty="0"/>
              <a:t> </a:t>
            </a:r>
            <a:r>
              <a:rPr lang="en-US" dirty="0" err="1"/>
              <a:t>Pract</a:t>
            </a:r>
            <a:r>
              <a:rPr lang="en-US" dirty="0"/>
              <a:t> 2008; 14 (Suppl 2): 31–38. </a:t>
            </a: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27</a:t>
            </a:fld>
            <a:endParaRPr lang="da-DK" dirty="0"/>
          </a:p>
        </p:txBody>
      </p:sp>
    </p:spTree>
    <p:extLst>
      <p:ext uri="{BB962C8B-B14F-4D97-AF65-F5344CB8AC3E}">
        <p14:creationId xmlns:p14="http://schemas.microsoft.com/office/powerpoint/2010/main" val="17399031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a:t>The US Systematic Treatment Enhancement Program for Bipolar Disorder (STEP-BD) study investigated 1-year treatment outcomes amongst African–American, Hispanic, and white individuals.</a:t>
            </a:r>
            <a:r>
              <a:rPr lang="en-GB" baseline="30000"/>
              <a:t>1</a:t>
            </a:r>
            <a:r>
              <a:rPr lang="en-GB"/>
              <a:t> It was suggested that during clinical assessment of some African–Americans, some reported symptoms may have been misattributed to psychopathology rather than to the patient’s sociocultural background.</a:t>
            </a:r>
            <a:r>
              <a:rPr lang="en-GB" baseline="30000"/>
              <a:t>1</a:t>
            </a:r>
            <a:r>
              <a:rPr lang="en-GB"/>
              <a:t> Misattribution of symptoms may result in suboptimal treatment.</a:t>
            </a:r>
            <a:r>
              <a:rPr lang="en-GB" baseline="30000"/>
              <a:t>1</a:t>
            </a:r>
            <a:r>
              <a:rPr lang="en-GB"/>
              <a:t> The availability of culturally-adapted treatment regimens across populations with different sociocultural backgrounds may improve treatment of patients with bipolar disorder.</a:t>
            </a:r>
            <a:r>
              <a:rPr lang="en-GB" baseline="30000"/>
              <a:t>1</a:t>
            </a:r>
            <a:endParaRPr lang="en-GB"/>
          </a:p>
          <a:p>
            <a:endParaRPr lang="en-GB"/>
          </a:p>
          <a:p>
            <a:r>
              <a:rPr lang="en-GB"/>
              <a:t>References:</a:t>
            </a:r>
          </a:p>
          <a:p>
            <a:pPr marL="228600" indent="-228600">
              <a:buFont typeface="+mj-lt"/>
              <a:buAutoNum type="arabicPeriod"/>
            </a:pPr>
            <a:r>
              <a:rPr lang="en-GB" err="1"/>
              <a:t>Akinhanmi</a:t>
            </a:r>
            <a:r>
              <a:rPr lang="en-GB"/>
              <a:t> MO, </a:t>
            </a:r>
            <a:r>
              <a:rPr lang="en-GB" err="1"/>
              <a:t>Biernacka</a:t>
            </a:r>
            <a:r>
              <a:rPr lang="en-GB"/>
              <a:t> JM, </a:t>
            </a:r>
            <a:r>
              <a:rPr lang="en-GB" err="1"/>
              <a:t>Strakowski</a:t>
            </a:r>
            <a:r>
              <a:rPr lang="en-GB"/>
              <a:t> SM, et al. Racial disparities in bipolar disorder treatment and research: a call to action. Bipolar </a:t>
            </a:r>
            <a:r>
              <a:rPr lang="en-GB" err="1"/>
              <a:t>Disord</a:t>
            </a:r>
            <a:r>
              <a:rPr lang="en-GB"/>
              <a:t> 2018; 20 (6): 506–514. </a:t>
            </a:r>
          </a:p>
          <a:p>
            <a:pPr marL="228600" indent="-228600">
              <a:buFont typeface="+mj-lt"/>
              <a:buAutoNum type="arabicPeriod"/>
            </a:pPr>
            <a:r>
              <a:rPr lang="en-GB"/>
              <a:t>Minsky S, Vega W, </a:t>
            </a:r>
            <a:r>
              <a:rPr lang="en-GB" err="1"/>
              <a:t>Miskimen</a:t>
            </a:r>
            <a:r>
              <a:rPr lang="en-GB"/>
              <a:t> T, et al. Diagnostic patterns in Latino, African American, and European American psychiatric patients. Arch Gen Psychiatry 2003; 60 (6): 637–644. </a:t>
            </a:r>
          </a:p>
        </p:txBody>
      </p:sp>
      <p:sp>
        <p:nvSpPr>
          <p:cNvPr id="4" name="Slide Number Placeholder 3"/>
          <p:cNvSpPr>
            <a:spLocks noGrp="1"/>
          </p:cNvSpPr>
          <p:nvPr>
            <p:ph type="sldNum" sz="quarter" idx="5"/>
          </p:nvPr>
        </p:nvSpPr>
        <p:spPr/>
        <p:txBody>
          <a:bodyPr/>
          <a:lstStyle/>
          <a:p>
            <a:fld id="{DE4970BF-B400-48B4-BD31-9AEFB95A0870}" type="slidenum">
              <a:rPr lang="da-DK" smtClean="0"/>
              <a:t>28</a:t>
            </a:fld>
            <a:endParaRPr lang="da-DK"/>
          </a:p>
        </p:txBody>
      </p:sp>
    </p:spTree>
    <p:extLst>
      <p:ext uri="{BB962C8B-B14F-4D97-AF65-F5344CB8AC3E}">
        <p14:creationId xmlns:p14="http://schemas.microsoft.com/office/powerpoint/2010/main" val="30221072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29</a:t>
            </a:fld>
            <a:endParaRPr lang="da-DK"/>
          </a:p>
        </p:txBody>
      </p:sp>
    </p:spTree>
    <p:extLst>
      <p:ext uri="{BB962C8B-B14F-4D97-AF65-F5344CB8AC3E}">
        <p14:creationId xmlns:p14="http://schemas.microsoft.com/office/powerpoint/2010/main" val="11452195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baseline="0" dirty="0"/>
              <a:t>Previous research using the Mood </a:t>
            </a:r>
            <a:r>
              <a:rPr lang="en-GB" dirty="0"/>
              <a:t>Disorder Questionnaire (</a:t>
            </a:r>
            <a:r>
              <a:rPr lang="en-GB" baseline="0" dirty="0"/>
              <a:t>MDQ) led to the development of two subscales – the positive activation and negative activation subscales.</a:t>
            </a:r>
            <a:r>
              <a:rPr lang="en-GB" baseline="30000" dirty="0"/>
              <a:t>4,5</a:t>
            </a:r>
            <a:r>
              <a:rPr lang="en-GB" baseline="0" dirty="0"/>
              <a:t> The positive activation subscale (items 3, 4, 8, 9) involves </a:t>
            </a:r>
            <a:r>
              <a:rPr lang="en-US" baseline="0" dirty="0"/>
              <a:t>increased energy/activity, grandiosity, and decreased need for sleep</a:t>
            </a:r>
            <a:r>
              <a:rPr lang="en-GB" baseline="0" dirty="0"/>
              <a:t>, and is specific to </a:t>
            </a:r>
            <a:r>
              <a:rPr lang="en-GB" dirty="0"/>
              <a:t>bipolar disorder</a:t>
            </a:r>
            <a:r>
              <a:rPr lang="en-GB" baseline="0" dirty="0"/>
              <a:t>.</a:t>
            </a:r>
            <a:r>
              <a:rPr lang="en-GB" baseline="30000" dirty="0"/>
              <a:t>5</a:t>
            </a:r>
            <a:r>
              <a:rPr lang="en-GB" baseline="0" dirty="0"/>
              <a:t> The negative activation subscale (items 1, 2, 6, 7, 12, 13), which is more broadly related to emotion dysregulation and transdiagnostic personality traits, involves </a:t>
            </a:r>
            <a:r>
              <a:rPr lang="en-US" baseline="0" dirty="0"/>
              <a:t>irritability, racing thoughts, levels of negative affectivity, and distractibility.</a:t>
            </a:r>
            <a:r>
              <a:rPr lang="en-US" baseline="30000" dirty="0"/>
              <a:t>5</a:t>
            </a:r>
            <a:r>
              <a:rPr lang="en-US" baseline="0" dirty="0"/>
              <a:t> </a:t>
            </a:r>
            <a:r>
              <a:rPr lang="en-GB" baseline="0" dirty="0"/>
              <a:t>In a meta-analysis of the </a:t>
            </a:r>
            <a:r>
              <a:rPr lang="en-GB" dirty="0"/>
              <a:t>MDQ’s performance in detecting bipolar disorder, the questionnaire was found to have a sensitivity of 61.3%, specificity of 87.5%, and a positive predictive value of 58.0%.</a:t>
            </a:r>
            <a:r>
              <a:rPr lang="en-GB" baseline="30000" dirty="0"/>
              <a:t>2</a:t>
            </a:r>
            <a:r>
              <a:rPr lang="en-GB" baseline="0" dirty="0"/>
              <a:t> </a:t>
            </a:r>
            <a:r>
              <a:rPr lang="en-GB" dirty="0"/>
              <a:t>However, the MDQ has been criticised for having a high rate of false positives.</a:t>
            </a:r>
            <a:r>
              <a:rPr lang="en-GB" baseline="30000" dirty="0"/>
              <a:t>6</a:t>
            </a:r>
            <a:endParaRPr lang="en-GB" dirty="0"/>
          </a:p>
          <a:p>
            <a:endParaRPr lang="en-GB" dirty="0"/>
          </a:p>
          <a:p>
            <a:r>
              <a:rPr lang="en-GB" dirty="0"/>
              <a:t>References:</a:t>
            </a:r>
          </a:p>
          <a:p>
            <a:pPr marL="228600" indent="-228600">
              <a:buFont typeface="+mj-lt"/>
              <a:buAutoNum type="arabicPeriod"/>
            </a:pPr>
            <a:r>
              <a:rPr lang="en-GB" dirty="0" err="1"/>
              <a:t>Thase</a:t>
            </a:r>
            <a:r>
              <a:rPr lang="en-GB" dirty="0"/>
              <a:t> ME, Stahl SM, McIntyre RS, et al. Screening for bipolar I disorder and the Rapid Mood Screener: results of a nationwide health care provider survey. Prim Care Companion CNS </a:t>
            </a:r>
            <a:r>
              <a:rPr lang="en-GB" dirty="0" err="1"/>
              <a:t>Disord</a:t>
            </a:r>
            <a:r>
              <a:rPr lang="en-GB" dirty="0"/>
              <a:t> 2023; 25 (2): 22m03322. </a:t>
            </a:r>
          </a:p>
          <a:p>
            <a:pPr marL="228600" indent="-228600">
              <a:buFont typeface="+mj-lt"/>
              <a:buAutoNum type="arabicPeriod"/>
            </a:pPr>
            <a:r>
              <a:rPr lang="en-GB" dirty="0"/>
              <a:t>Zimmerman M, </a:t>
            </a:r>
            <a:r>
              <a:rPr lang="en-GB" dirty="0" err="1"/>
              <a:t>Galione</a:t>
            </a:r>
            <a:r>
              <a:rPr lang="en-GB" dirty="0"/>
              <a:t> JN. Screening for bipolar disorder with the Mood Disorders Questionnaire: a review. Harv Rev Psychiatry 2011; 19 (5): 219–228. </a:t>
            </a:r>
          </a:p>
          <a:p>
            <a:pPr marL="228600" indent="-228600">
              <a:buFont typeface="+mj-lt"/>
              <a:buAutoNum type="arabicPeriod"/>
            </a:pPr>
            <a:r>
              <a:rPr lang="en-GB" dirty="0"/>
              <a:t>Hirschfeld RMA, Williams JBW, Spitzer RL, et al. Development and validation of a screening instrument for bipolar spectrum disorder: the Mood Disorder Questionnaire. Am J Psychiatry 2000; 157 (11): 1873–1875. </a:t>
            </a:r>
          </a:p>
          <a:p>
            <a:pPr marL="228600" indent="-228600">
              <a:buFont typeface="+mj-lt"/>
              <a:buAutoNum type="arabicPeriod"/>
            </a:pPr>
            <a:r>
              <a:rPr lang="en-GB" dirty="0" err="1"/>
              <a:t>Paterniti</a:t>
            </a:r>
            <a:r>
              <a:rPr lang="en-GB" dirty="0"/>
              <a:t> S, </a:t>
            </a:r>
            <a:r>
              <a:rPr lang="en-GB" dirty="0" err="1"/>
              <a:t>Bisserbe</a:t>
            </a:r>
            <a:r>
              <a:rPr lang="en-GB" dirty="0"/>
              <a:t> JC. Factors associated with false positives in MDQ screening for bipolar disorder: insight into the construct validity of the scale. J Affect </a:t>
            </a:r>
            <a:r>
              <a:rPr lang="en-GB" dirty="0" err="1"/>
              <a:t>Disord</a:t>
            </a:r>
            <a:r>
              <a:rPr lang="en-GB" dirty="0"/>
              <a:t> 2018; 238: 79–86. </a:t>
            </a:r>
          </a:p>
          <a:p>
            <a:pPr marL="228600" indent="-228600">
              <a:buFont typeface="+mj-lt"/>
              <a:buAutoNum type="arabicPeriod"/>
            </a:pPr>
            <a:r>
              <a:rPr lang="en-GB" dirty="0" err="1"/>
              <a:t>NovoPsych</a:t>
            </a:r>
            <a:r>
              <a:rPr lang="en-GB" dirty="0"/>
              <a:t>. Mood Disorder Questionnaire (MDQ). Available at: https://novopsych.com.au/assessments/diagnosis/mood-disorder-questionnaire-mdq/. Accessed 25 January 2024. </a:t>
            </a:r>
          </a:p>
          <a:p>
            <a:pPr marL="228600" indent="-228600">
              <a:buFont typeface="+mj-lt"/>
              <a:buAutoNum type="arabicPeriod"/>
            </a:pPr>
            <a:r>
              <a:rPr lang="en-GB" dirty="0"/>
              <a:t>Carta MG, Angst J. Screening for bipolar disorders: a public health issue. J Affect </a:t>
            </a:r>
            <a:r>
              <a:rPr lang="en-GB" dirty="0" err="1"/>
              <a:t>Disord</a:t>
            </a:r>
            <a:r>
              <a:rPr lang="en-GB" dirty="0"/>
              <a:t> 2016; 205: 139–143. </a:t>
            </a:r>
          </a:p>
        </p:txBody>
      </p:sp>
      <p:sp>
        <p:nvSpPr>
          <p:cNvPr id="4" name="Slide Number Placeholder 3"/>
          <p:cNvSpPr>
            <a:spLocks noGrp="1"/>
          </p:cNvSpPr>
          <p:nvPr>
            <p:ph type="sldNum" sz="quarter" idx="5"/>
          </p:nvPr>
        </p:nvSpPr>
        <p:spPr/>
        <p:txBody>
          <a:bodyPr/>
          <a:lstStyle/>
          <a:p>
            <a:fld id="{DE4970BF-B400-48B4-BD31-9AEFB95A0870}" type="slidenum">
              <a:rPr lang="da-DK" smtClean="0"/>
              <a:t>30</a:t>
            </a:fld>
            <a:endParaRPr lang="da-DK"/>
          </a:p>
        </p:txBody>
      </p:sp>
    </p:spTree>
    <p:extLst>
      <p:ext uri="{BB962C8B-B14F-4D97-AF65-F5344CB8AC3E}">
        <p14:creationId xmlns:p14="http://schemas.microsoft.com/office/powerpoint/2010/main" val="11506396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a:t>When compared with the </a:t>
            </a:r>
            <a:r>
              <a:rPr lang="en-GB" baseline="0"/>
              <a:t>Mood </a:t>
            </a:r>
            <a:r>
              <a:rPr lang="en-GB"/>
              <a:t>Disorder Questionnaire (MDQ), the 32-item Hypomania Checklist was found to have higher sensitivity (82% versus 80%, respectively), and lower specificity (57% versus 70%, respectively).</a:t>
            </a:r>
            <a:r>
              <a:rPr lang="en-GB" baseline="30000"/>
              <a:t>1 </a:t>
            </a:r>
            <a:r>
              <a:rPr lang="en-GB"/>
              <a:t>Evidence from a systematic literature review suggests that the MDQ may be preferred in the clinical setting.</a:t>
            </a:r>
            <a:r>
              <a:rPr lang="en-GB" baseline="30000"/>
              <a:t>1</a:t>
            </a:r>
            <a:endParaRPr lang="en-GB"/>
          </a:p>
          <a:p>
            <a:endParaRPr lang="en-GB"/>
          </a:p>
          <a:p>
            <a:r>
              <a:rPr lang="en-GB"/>
              <a:t>References: </a:t>
            </a:r>
          </a:p>
          <a:p>
            <a:pPr marL="228600" indent="-228600">
              <a:buFont typeface="+mj-lt"/>
              <a:buAutoNum type="arabicPeriod"/>
            </a:pPr>
            <a:r>
              <a:rPr lang="en-GB"/>
              <a:t>Wang YY, Xu DD, Liu R, et al. Comparison of the screening ability between the 32-item Hypomania Checklist (HCL-32) and the Mood Disorder Questionnaire (MDQ) for bipolar disorder: a meta-analysis and systematic review. Psychiatry Res 2019; 273: 461–466. </a:t>
            </a:r>
          </a:p>
          <a:p>
            <a:pPr marL="228600" indent="-228600">
              <a:buFont typeface="+mj-lt"/>
              <a:buAutoNum type="arabicPeriod"/>
            </a:pPr>
            <a:r>
              <a:rPr lang="en-GB"/>
              <a:t>Angst J, </a:t>
            </a:r>
            <a:r>
              <a:rPr lang="en-GB" err="1"/>
              <a:t>Adolfsson</a:t>
            </a:r>
            <a:r>
              <a:rPr lang="en-GB"/>
              <a:t> R, </a:t>
            </a:r>
            <a:r>
              <a:rPr lang="en-GB" err="1"/>
              <a:t>Benazzi</a:t>
            </a:r>
            <a:r>
              <a:rPr lang="en-GB"/>
              <a:t> F, et al. The HCL-32: towards a self-assessment tool for hypomanic symptoms in outpatients. J Affect </a:t>
            </a:r>
            <a:r>
              <a:rPr lang="en-GB" err="1"/>
              <a:t>Disord</a:t>
            </a:r>
            <a:r>
              <a:rPr lang="en-GB"/>
              <a:t> 2005; 88 (2): 217–233. </a:t>
            </a:r>
          </a:p>
          <a:p>
            <a:pPr marL="228600" indent="-228600">
              <a:buFont typeface="+mj-lt"/>
              <a:buAutoNum type="arabicPeriod"/>
            </a:pPr>
            <a:r>
              <a:rPr lang="en-GB"/>
              <a:t>Yang HC, Yuan CM, Liu TB, et al. Validity of the 32-item Hypomania Checklist (HCL-32) in a clinical sample with mood disorders in China. BMC Psychiatry 2011; 11: 84.</a:t>
            </a:r>
          </a:p>
          <a:p>
            <a:pPr marL="228600" indent="-228600">
              <a:buFont typeface="+mj-lt"/>
              <a:buAutoNum type="arabicPeriod"/>
            </a:pPr>
            <a:r>
              <a:rPr lang="en-GB"/>
              <a:t>Lee K, Oh H, Lee EH, et al. Investigation of the clinical utility of the hypomania checklist 32 (HCL-32) for the screening of bipolar disorders in the non-clinical adult population. BMC Psychiatry 2016; 16: 124.</a:t>
            </a:r>
          </a:p>
        </p:txBody>
      </p:sp>
      <p:sp>
        <p:nvSpPr>
          <p:cNvPr id="4" name="Slide Number Placeholder 3"/>
          <p:cNvSpPr>
            <a:spLocks noGrp="1"/>
          </p:cNvSpPr>
          <p:nvPr>
            <p:ph type="sldNum" sz="quarter" idx="5"/>
          </p:nvPr>
        </p:nvSpPr>
        <p:spPr/>
        <p:txBody>
          <a:bodyPr/>
          <a:lstStyle/>
          <a:p>
            <a:fld id="{DE4970BF-B400-48B4-BD31-9AEFB95A0870}" type="slidenum">
              <a:rPr lang="da-DK" smtClean="0"/>
              <a:t>31</a:t>
            </a:fld>
            <a:endParaRPr lang="da-DK"/>
          </a:p>
        </p:txBody>
      </p:sp>
    </p:spTree>
    <p:extLst>
      <p:ext uri="{BB962C8B-B14F-4D97-AF65-F5344CB8AC3E}">
        <p14:creationId xmlns:p14="http://schemas.microsoft.com/office/powerpoint/2010/main" val="25143493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Developed as an alternative to previous screening tools, the Rapid Mood Screener is a quick and reliable screening tool that can be used in primary care to diagnose bipolar I disorder.</a:t>
            </a:r>
            <a:r>
              <a:rPr lang="en-GB" baseline="30000" dirty="0"/>
              <a:t>1,2</a:t>
            </a:r>
            <a:endParaRPr lang="en-GB" dirty="0"/>
          </a:p>
          <a:p>
            <a:endParaRPr lang="en-GB" dirty="0"/>
          </a:p>
          <a:p>
            <a:r>
              <a:rPr lang="en-GB" dirty="0"/>
              <a:t>Reference:</a:t>
            </a:r>
          </a:p>
          <a:p>
            <a:pPr marL="228600" indent="-228600">
              <a:buFont typeface="+mj-lt"/>
              <a:buAutoNum type="arabicPeriod"/>
            </a:pPr>
            <a:r>
              <a:rPr lang="en-GB" dirty="0"/>
              <a:t>McIntyre RS, Patel MD, </a:t>
            </a:r>
            <a:r>
              <a:rPr lang="en-GB" dirty="0" err="1"/>
              <a:t>Masand</a:t>
            </a:r>
            <a:r>
              <a:rPr lang="en-GB" dirty="0"/>
              <a:t> PS, et al. The Rapid Mood Screener (RMS): a novel and pragmatic screener for bipolar I disorder. Curr Med Res </a:t>
            </a:r>
            <a:r>
              <a:rPr lang="en-GB" dirty="0" err="1"/>
              <a:t>Opin</a:t>
            </a:r>
            <a:r>
              <a:rPr lang="en-GB" dirty="0"/>
              <a:t> 2021; 37 (1): 135–144.</a:t>
            </a:r>
          </a:p>
          <a:p>
            <a:pPr marL="228600" indent="-228600">
              <a:buFont typeface="+mj-lt"/>
              <a:buAutoNum type="arabicPeriod"/>
            </a:pPr>
            <a:r>
              <a:rPr lang="en-GB" dirty="0" err="1"/>
              <a:t>Thase</a:t>
            </a:r>
            <a:r>
              <a:rPr lang="en-GB" dirty="0"/>
              <a:t> ME, Stahl SM, McIntyre RS, et al. Screening for Bipolar I Disorder and the Rapid Mood Screener: results of a Nationwide Health Care Provider Survey. Prim Care Companion CNS </a:t>
            </a:r>
            <a:r>
              <a:rPr lang="en-GB" dirty="0" err="1"/>
              <a:t>Disord</a:t>
            </a:r>
            <a:r>
              <a:rPr lang="en-GB" dirty="0"/>
              <a:t> 2023; 25 (2): 22m03322.</a:t>
            </a:r>
          </a:p>
        </p:txBody>
      </p:sp>
      <p:sp>
        <p:nvSpPr>
          <p:cNvPr id="4" name="Slide Number Placeholder 3"/>
          <p:cNvSpPr>
            <a:spLocks noGrp="1"/>
          </p:cNvSpPr>
          <p:nvPr>
            <p:ph type="sldNum" sz="quarter" idx="5"/>
          </p:nvPr>
        </p:nvSpPr>
        <p:spPr/>
        <p:txBody>
          <a:bodyPr/>
          <a:lstStyle/>
          <a:p>
            <a:fld id="{DE4970BF-B400-48B4-BD31-9AEFB95A0870}" type="slidenum">
              <a:rPr lang="da-DK" smtClean="0"/>
              <a:t>32</a:t>
            </a:fld>
            <a:endParaRPr lang="da-DK"/>
          </a:p>
        </p:txBody>
      </p:sp>
    </p:spTree>
    <p:extLst>
      <p:ext uri="{BB962C8B-B14F-4D97-AF65-F5344CB8AC3E}">
        <p14:creationId xmlns:p14="http://schemas.microsoft.com/office/powerpoint/2010/main" val="23095967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The Clinical Interview for Bipolar Disorder (CIBD) was developed to address a lack of structured diagnostic interviews that incorporate personal recovery, patient empowerment, and patient functioning.</a:t>
            </a:r>
            <a:r>
              <a:rPr lang="en-GB" baseline="30000" dirty="0"/>
              <a:t>1</a:t>
            </a:r>
            <a:r>
              <a:rPr lang="en-GB" dirty="0"/>
              <a:t> Supplementary questions were included in the interview to improve distinction between hypomanic and manic symptoms in the assessment of bipolar disorder.</a:t>
            </a:r>
            <a:r>
              <a:rPr lang="en-GB" baseline="30000" dirty="0"/>
              <a:t>1</a:t>
            </a:r>
            <a:r>
              <a:rPr lang="en-GB" dirty="0"/>
              <a:t> These supplementary questions also considered relevant psychosocial factors, such as whether the individual can manage their symptoms, and the extent to which symptoms disrupt daily functioning, during episodes and during everyday life.</a:t>
            </a:r>
            <a:r>
              <a:rPr lang="en-GB" baseline="30000" dirty="0"/>
              <a:t>1</a:t>
            </a:r>
            <a:r>
              <a:rPr lang="en-GB" dirty="0"/>
              <a:t> The CIBD also included a section to assess suicide risk and aid the clinician’s intervention.</a:t>
            </a:r>
            <a:r>
              <a:rPr lang="en-GB" baseline="30000" dirty="0"/>
              <a:t>1</a:t>
            </a:r>
            <a:r>
              <a:rPr lang="en-GB" dirty="0"/>
              <a:t> Feedback from experts has been positive regarding the inclusion of a suicidality scale, bipolar disorder specifiers, and clients’ empowerment scales in the CIBD – highlighting that such properties are often not found in other scales.</a:t>
            </a:r>
            <a:r>
              <a:rPr lang="en-GB" baseline="30000" dirty="0"/>
              <a:t>1</a:t>
            </a:r>
            <a:r>
              <a:rPr lang="en-GB" dirty="0"/>
              <a:t> </a:t>
            </a:r>
          </a:p>
          <a:p>
            <a:endParaRPr lang="en-GB" dirty="0"/>
          </a:p>
          <a:p>
            <a:r>
              <a:rPr lang="en-GB" dirty="0"/>
              <a:t>References:</a:t>
            </a:r>
          </a:p>
          <a:p>
            <a:pPr marL="228600" indent="-228600">
              <a:buFont typeface="+mj-lt"/>
              <a:buAutoNum type="arabicPeriod"/>
            </a:pPr>
            <a:r>
              <a:rPr lang="en-GB" dirty="0"/>
              <a:t>Azevedo J, Castilho P, </a:t>
            </a:r>
            <a:r>
              <a:rPr lang="en-GB" dirty="0" err="1"/>
              <a:t>Carreiras</a:t>
            </a:r>
            <a:r>
              <a:rPr lang="en-GB" dirty="0"/>
              <a:t> D, et al. Development of the Clinical Interview for Bipolar Disorder (CIBD) – rational and experts’ panel evaluation. J </a:t>
            </a:r>
            <a:r>
              <a:rPr lang="en-GB" dirty="0" err="1"/>
              <a:t>Neurol</a:t>
            </a:r>
            <a:r>
              <a:rPr lang="en-GB" dirty="0"/>
              <a:t> </a:t>
            </a:r>
            <a:r>
              <a:rPr lang="en-GB" dirty="0" err="1"/>
              <a:t>Neurol</a:t>
            </a:r>
            <a:r>
              <a:rPr lang="en-GB" dirty="0"/>
              <a:t> Sci </a:t>
            </a:r>
            <a:r>
              <a:rPr lang="en-GB" dirty="0" err="1"/>
              <a:t>Disord</a:t>
            </a:r>
            <a:r>
              <a:rPr lang="en-GB" dirty="0"/>
              <a:t> 2023; 9 (1): 45–54.</a:t>
            </a:r>
          </a:p>
          <a:p>
            <a:pPr marL="228600" indent="-228600">
              <a:buFont typeface="+mj-lt"/>
              <a:buAutoNum type="arabicPeriod"/>
            </a:pPr>
            <a:r>
              <a:rPr lang="en-GB" dirty="0" err="1"/>
              <a:t>Baldassano</a:t>
            </a:r>
            <a:r>
              <a:rPr lang="en-GB" dirty="0"/>
              <a:t> CF. Assessment tools for screening and monitoring bipolar disorder. Bipolar </a:t>
            </a:r>
            <a:r>
              <a:rPr lang="en-GB" dirty="0" err="1"/>
              <a:t>Disord</a:t>
            </a:r>
            <a:r>
              <a:rPr lang="en-GB" dirty="0"/>
              <a:t> 2005; 7 (</a:t>
            </a:r>
            <a:r>
              <a:rPr lang="en-GB" dirty="0" err="1"/>
              <a:t>Suppl</a:t>
            </a:r>
            <a:r>
              <a:rPr lang="en-GB" dirty="0"/>
              <a:t> 1): 8–15. </a:t>
            </a:r>
          </a:p>
          <a:p>
            <a:pPr marL="228600" indent="-228600">
              <a:buFont typeface="+mj-lt"/>
              <a:buAutoNum type="arabicPeriod"/>
            </a:pPr>
            <a:r>
              <a:rPr lang="en-US" dirty="0"/>
              <a:t>APA. The Structured Clinical Interview for DSM-5®. Available at: https://www.appi.org/products/structured-clinical-interview-for-dsm-5-scid-5. Accessed 25 January 2024.</a:t>
            </a:r>
          </a:p>
          <a:p>
            <a:pPr marL="228600" indent="-228600">
              <a:buFont typeface="+mj-lt"/>
              <a:buAutoNum type="arabicPeriod"/>
            </a:pPr>
            <a:r>
              <a:rPr lang="en-US" dirty="0"/>
              <a:t>Kessler RC, </a:t>
            </a:r>
            <a:r>
              <a:rPr lang="en-US" dirty="0" err="1"/>
              <a:t>Üstün</a:t>
            </a:r>
            <a:r>
              <a:rPr lang="en-US" dirty="0"/>
              <a:t> TB. The World Mental Health (WMH) survey initiative version of the World Health Organization (WHO) Composite International Diagnostic Interview (CIDI). Int J Methods </a:t>
            </a:r>
            <a:r>
              <a:rPr lang="en-US" dirty="0" err="1"/>
              <a:t>Psychiatr</a:t>
            </a:r>
            <a:r>
              <a:rPr lang="en-US" dirty="0"/>
              <a:t> Res 2004; 13 (2): 93–121.</a:t>
            </a: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33</a:t>
            </a:fld>
            <a:endParaRPr lang="da-DK"/>
          </a:p>
        </p:txBody>
      </p:sp>
    </p:spTree>
    <p:extLst>
      <p:ext uri="{BB962C8B-B14F-4D97-AF65-F5344CB8AC3E}">
        <p14:creationId xmlns:p14="http://schemas.microsoft.com/office/powerpoint/2010/main" val="3343365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US" dirty="0"/>
              <a:t>In recent advancements, smartphone based self-assessments have generated daily estimates of clinical severity, which may improve monitoring and treatment of </a:t>
            </a:r>
            <a:r>
              <a:rPr lang="en-GB" dirty="0"/>
              <a:t>bipolar disorder</a:t>
            </a:r>
            <a:r>
              <a:rPr lang="en-US" dirty="0"/>
              <a:t>.</a:t>
            </a:r>
            <a:r>
              <a:rPr lang="en-US" baseline="30000" dirty="0"/>
              <a:t>2</a:t>
            </a:r>
            <a:endParaRPr lang="en-US" dirty="0"/>
          </a:p>
          <a:p>
            <a:endParaRPr lang="en-GB" dirty="0"/>
          </a:p>
          <a:p>
            <a:r>
              <a:rPr lang="en-GB" dirty="0"/>
              <a:t>References:</a:t>
            </a:r>
          </a:p>
          <a:p>
            <a:pPr marL="228600" indent="-228600">
              <a:buFont typeface="+mj-lt"/>
              <a:buAutoNum type="arabicPeriod"/>
            </a:pPr>
            <a:r>
              <a:rPr lang="en-GB" dirty="0" err="1"/>
              <a:t>Cerimele</a:t>
            </a:r>
            <a:r>
              <a:rPr lang="en-GB" dirty="0"/>
              <a:t> JM, Goldberg SB, Miller CJ, et al. Systematic review of symptom assessment measures for use in measurement-based care of bipolar disorders. </a:t>
            </a:r>
            <a:r>
              <a:rPr lang="en-GB" dirty="0" err="1"/>
              <a:t>Psychiatr</a:t>
            </a:r>
            <a:r>
              <a:rPr lang="en-GB" dirty="0"/>
              <a:t> </a:t>
            </a:r>
            <a:r>
              <a:rPr lang="en-GB" dirty="0" err="1"/>
              <a:t>Serv</a:t>
            </a:r>
            <a:r>
              <a:rPr lang="en-GB" dirty="0"/>
              <a:t> 2019; 70 (5): 396–408.</a:t>
            </a:r>
          </a:p>
          <a:p>
            <a:pPr marL="228600" indent="-228600">
              <a:buFont typeface="+mj-lt"/>
              <a:buAutoNum type="arabicPeriod"/>
            </a:pPr>
            <a:r>
              <a:rPr lang="en-GB" dirty="0"/>
              <a:t>Busk J, </a:t>
            </a:r>
            <a:r>
              <a:rPr lang="en-GB" dirty="0" err="1"/>
              <a:t>Faurholt</a:t>
            </a:r>
            <a:r>
              <a:rPr lang="en-GB" dirty="0"/>
              <a:t>-Jepsen M, Frost M, et al. Daily estimates of clinical severity of symptoms in bipolar disorder from smartphone-based self-assessments. </a:t>
            </a:r>
            <a:r>
              <a:rPr lang="en-GB" dirty="0" err="1"/>
              <a:t>Transl</a:t>
            </a:r>
            <a:r>
              <a:rPr lang="en-GB" dirty="0"/>
              <a:t> Psychiatry 2020; 10 (1): 194. </a:t>
            </a:r>
          </a:p>
        </p:txBody>
      </p:sp>
      <p:sp>
        <p:nvSpPr>
          <p:cNvPr id="4" name="Slide Number Placeholder 3"/>
          <p:cNvSpPr>
            <a:spLocks noGrp="1"/>
          </p:cNvSpPr>
          <p:nvPr>
            <p:ph type="sldNum" sz="quarter" idx="5"/>
          </p:nvPr>
        </p:nvSpPr>
        <p:spPr/>
        <p:txBody>
          <a:bodyPr/>
          <a:lstStyle/>
          <a:p>
            <a:fld id="{DE4970BF-B400-48B4-BD31-9AEFB95A0870}" type="slidenum">
              <a:rPr lang="da-DK" smtClean="0"/>
              <a:t>34</a:t>
            </a:fld>
            <a:endParaRPr lang="da-DK"/>
          </a:p>
        </p:txBody>
      </p:sp>
    </p:spTree>
    <p:extLst>
      <p:ext uri="{BB962C8B-B14F-4D97-AF65-F5344CB8AC3E}">
        <p14:creationId xmlns:p14="http://schemas.microsoft.com/office/powerpoint/2010/main" val="2794359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Functional impairment is a key driver of disability in patients with bipolar disorder, and in some people, can persist despite remission of symptoms.</a:t>
            </a:r>
            <a:r>
              <a:rPr lang="en-GB" baseline="30000" dirty="0"/>
              <a:t>4</a:t>
            </a:r>
            <a:r>
              <a:rPr lang="en-GB" dirty="0"/>
              <a:t> Evidence from a systematic literature review showed that the research interest in functional outcomes of patients with bipolar disorder is increasing.</a:t>
            </a:r>
            <a:r>
              <a:rPr lang="en-GB" baseline="30000" dirty="0"/>
              <a:t>4</a:t>
            </a:r>
          </a:p>
          <a:p>
            <a:endParaRPr lang="en-GB" baseline="30000" dirty="0"/>
          </a:p>
          <a:p>
            <a:r>
              <a:rPr lang="en-GB" dirty="0"/>
              <a:t>Whilst there is some overlap between symptoms, functional impairment, and subjective quality of life (QoL), these three domains are often viewed as separate concepts when considering the impact of bipolar disorder, and its treatment.</a:t>
            </a:r>
            <a:r>
              <a:rPr lang="en-GB" baseline="30000" dirty="0"/>
              <a:t>2</a:t>
            </a:r>
            <a:r>
              <a:rPr lang="en-GB" dirty="0"/>
              <a:t> Measures of functioning often assess the impact of a disorder on the patient’s occupational or social roles, whereas QoL measures tend to prioritise the patient’s subjective evaluation of their own circumstances.</a:t>
            </a:r>
            <a:r>
              <a:rPr lang="en-GB" baseline="30000" dirty="0"/>
              <a:t>2 </a:t>
            </a:r>
            <a:r>
              <a:rPr lang="en-GB" dirty="0"/>
              <a:t>Despite interest in QoL outcomes of patients with bipolar disorder, a lack of consensus regarding its definition, and the availability of a bipolar disorder-specific scale, have limited research in this area.</a:t>
            </a:r>
            <a:r>
              <a:rPr lang="en-GB" baseline="30000" dirty="0"/>
              <a:t>2</a:t>
            </a:r>
            <a:endParaRPr lang="en-GB" dirty="0"/>
          </a:p>
          <a:p>
            <a:endParaRPr lang="en-GB" dirty="0"/>
          </a:p>
          <a:p>
            <a:r>
              <a:rPr lang="en-GB" dirty="0"/>
              <a:t>References: </a:t>
            </a:r>
          </a:p>
          <a:p>
            <a:pPr marL="228600" indent="-228600">
              <a:buFont typeface="+mj-lt"/>
              <a:buAutoNum type="arabicPeriod"/>
            </a:pPr>
            <a:r>
              <a:rPr lang="en-GB" dirty="0" err="1"/>
              <a:t>Mączka</a:t>
            </a:r>
            <a:r>
              <a:rPr lang="en-GB" dirty="0"/>
              <a:t> G, </a:t>
            </a:r>
            <a:r>
              <a:rPr lang="en-GB" dirty="0" err="1"/>
              <a:t>Siwek</a:t>
            </a:r>
            <a:r>
              <a:rPr lang="en-GB" dirty="0"/>
              <a:t> M, </a:t>
            </a:r>
            <a:r>
              <a:rPr lang="en-GB" dirty="0" err="1"/>
              <a:t>Skalski</a:t>
            </a:r>
            <a:r>
              <a:rPr lang="en-GB" dirty="0"/>
              <a:t> M, et al. Patients’ and doctors’ attitudes towards bipolar disorder: do we share our beliefs? </a:t>
            </a:r>
            <a:r>
              <a:rPr lang="pl-PL" dirty="0"/>
              <a:t>Arch Psych Psych 2010;</a:t>
            </a:r>
            <a:r>
              <a:rPr lang="en-GB" dirty="0"/>
              <a:t> </a:t>
            </a:r>
            <a:r>
              <a:rPr lang="pl-PL" dirty="0"/>
              <a:t>12</a:t>
            </a:r>
            <a:r>
              <a:rPr lang="en-GB" dirty="0"/>
              <a:t> </a:t>
            </a:r>
            <a:r>
              <a:rPr lang="pl-PL" dirty="0"/>
              <a:t>(2):</a:t>
            </a:r>
            <a:r>
              <a:rPr lang="en-GB" dirty="0"/>
              <a:t> </a:t>
            </a:r>
            <a:r>
              <a:rPr lang="pl-PL" dirty="0"/>
              <a:t>43</a:t>
            </a:r>
            <a:r>
              <a:rPr lang="en-GB" dirty="0"/>
              <a:t>–</a:t>
            </a:r>
            <a:r>
              <a:rPr lang="pl-PL" dirty="0"/>
              <a:t>50</a:t>
            </a:r>
            <a:r>
              <a:rPr lang="en-GB" dirty="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Morton E, Murray G, </a:t>
            </a:r>
            <a:r>
              <a:rPr lang="en-US" dirty="0" err="1"/>
              <a:t>Yatham</a:t>
            </a:r>
            <a:r>
              <a:rPr lang="en-US" dirty="0"/>
              <a:t> LN, et al. The Quality of Life in Bipolar Disorder (QoL.BD) questionnaire a decade on – a systematic review of the measurement of condition-specific aspects of quality of life in bipolar-disorder. J Affect </a:t>
            </a:r>
            <a:r>
              <a:rPr lang="en-US" dirty="0" err="1"/>
              <a:t>Disord</a:t>
            </a:r>
            <a:r>
              <a:rPr lang="en-US" dirty="0"/>
              <a:t> 2021; 278: 33–45.</a:t>
            </a:r>
          </a:p>
          <a:p>
            <a:pPr marL="228600" indent="-228600">
              <a:buFont typeface="+mj-lt"/>
              <a:buAutoNum type="arabicPeriod"/>
            </a:pPr>
            <a:r>
              <a:rPr lang="en-US" dirty="0"/>
              <a:t>Morton E, Michalak EE, Murray G. What does quality of life refer to in bipolar disorders research? A systematic review of the construct's definition, usage and measurement. J Affect </a:t>
            </a:r>
            <a:r>
              <a:rPr lang="en-US" dirty="0" err="1"/>
              <a:t>Disord</a:t>
            </a:r>
            <a:r>
              <a:rPr lang="en-US" dirty="0"/>
              <a:t> 2017; 212: 128–137.</a:t>
            </a:r>
          </a:p>
          <a:p>
            <a:pPr marL="228600" indent="-228600">
              <a:buFont typeface="+mj-lt"/>
              <a:buAutoNum type="arabicPeriod"/>
            </a:pPr>
            <a:r>
              <a:rPr lang="en-US" dirty="0"/>
              <a:t>Chen M, Fitzgerald HM, Madera JJ, </a:t>
            </a:r>
            <a:r>
              <a:rPr lang="en-US" dirty="0" err="1"/>
              <a:t>Tohen</a:t>
            </a:r>
            <a:r>
              <a:rPr lang="en-US" dirty="0"/>
              <a:t> M. Functional outcome assessment in bipolar disorder: a systematic literature review. Bipolar </a:t>
            </a:r>
            <a:r>
              <a:rPr lang="en-US" dirty="0" err="1"/>
              <a:t>Disord</a:t>
            </a:r>
            <a:r>
              <a:rPr lang="en-US" dirty="0"/>
              <a:t> 2019; 21 (3): 194–214. </a:t>
            </a:r>
          </a:p>
          <a:p>
            <a:pPr marL="228600" indent="-228600">
              <a:buFont typeface="+mj-lt"/>
              <a:buAutoNum type="arabicPeriod"/>
            </a:pPr>
            <a:r>
              <a:rPr lang="en-GB" dirty="0" err="1"/>
              <a:t>Bonnín</a:t>
            </a:r>
            <a:r>
              <a:rPr lang="en-GB" dirty="0"/>
              <a:t> CDM, </a:t>
            </a:r>
            <a:r>
              <a:rPr lang="en-GB" dirty="0" err="1"/>
              <a:t>Reinares</a:t>
            </a:r>
            <a:r>
              <a:rPr lang="en-GB" dirty="0"/>
              <a:t> M, Martínez-</a:t>
            </a:r>
            <a:r>
              <a:rPr lang="en-GB" dirty="0" err="1"/>
              <a:t>Arán</a:t>
            </a:r>
            <a:r>
              <a:rPr lang="en-GB" dirty="0"/>
              <a:t> A, et al. Improving functioning, quality of life, and well-being in patients with bipolar disorder. Int J </a:t>
            </a:r>
            <a:r>
              <a:rPr lang="en-GB" dirty="0" err="1"/>
              <a:t>Neuropsychopharmacol</a:t>
            </a:r>
            <a:r>
              <a:rPr lang="en-GB" dirty="0"/>
              <a:t> 2019; 22 (8): 467–477. </a:t>
            </a:r>
          </a:p>
        </p:txBody>
      </p:sp>
      <p:sp>
        <p:nvSpPr>
          <p:cNvPr id="4" name="Slide Number Placeholder 3"/>
          <p:cNvSpPr>
            <a:spLocks noGrp="1"/>
          </p:cNvSpPr>
          <p:nvPr>
            <p:ph type="sldNum" sz="quarter" idx="5"/>
          </p:nvPr>
        </p:nvSpPr>
        <p:spPr/>
        <p:txBody>
          <a:bodyPr/>
          <a:lstStyle/>
          <a:p>
            <a:fld id="{DE4970BF-B400-48B4-BD31-9AEFB95A0870}" type="slidenum">
              <a:rPr lang="da-DK" smtClean="0"/>
              <a:t>35</a:t>
            </a:fld>
            <a:endParaRPr lang="da-DK"/>
          </a:p>
        </p:txBody>
      </p:sp>
    </p:spTree>
    <p:extLst>
      <p:ext uri="{BB962C8B-B14F-4D97-AF65-F5344CB8AC3E}">
        <p14:creationId xmlns:p14="http://schemas.microsoft.com/office/powerpoint/2010/main" val="30280348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6800" y="4400549"/>
            <a:ext cx="5504400" cy="4048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Diagnostic criteria that only focus on psychopathological findings and illness history will limit the possibility of more reliable and valid diagnoses.</a:t>
            </a:r>
            <a:r>
              <a:rPr lang="en-GB" sz="1200" baseline="30000" dirty="0"/>
              <a:t>2</a:t>
            </a:r>
            <a:r>
              <a:rPr lang="en-GB" dirty="0"/>
              <a:t> Dimensional approaches propose the reclassification of psychiatric disorders, such as bipolar disorder and unipolar depression, along an affective-disorder continuum.</a:t>
            </a:r>
            <a:r>
              <a:rPr lang="en-GB" baseline="30000" dirty="0"/>
              <a:t>1</a:t>
            </a:r>
            <a:r>
              <a:rPr lang="en-GB" dirty="0"/>
              <a:t> The Mood Spectrum Self-Report (MOODS-SR) is a self-report rating scale assessing the lifetime spectra of affective symptoms, and has been shown to identify hypomanic or manic symptoms in patients diagnosed with unipolar depression.</a:t>
            </a:r>
            <a:r>
              <a:rPr lang="en-GB" baseline="30000" dirty="0"/>
              <a:t>1,3</a:t>
            </a:r>
            <a:r>
              <a:rPr lang="en-GB" dirty="0"/>
              <a:t> Similarly, recommendations from the Research Domain Criteria of the US National Institute of Mental Health suggest the reclassification of psychiatric illnesses based on ‘informational processing domains’, rather than phenomenological observation.</a:t>
            </a:r>
            <a:r>
              <a:rPr lang="en-GB" baseline="30000" dirty="0"/>
              <a:t>1</a:t>
            </a:r>
            <a:r>
              <a:rPr lang="en-GB" dirty="0"/>
              <a:t> This approach would benefit from advancements in neuroimaging and the development of biomarkers for bipolar disorder.</a:t>
            </a:r>
            <a:r>
              <a:rPr lang="en-GB" baseline="30000" dirty="0"/>
              <a:t>1</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Phillips ML, Kupfer DJ. Bipolar disorder diagnosis: challenges and future directions. Lancet 2013; 381 (9878): 1663–1671. </a:t>
            </a:r>
          </a:p>
          <a:p>
            <a:pPr marL="228600" indent="-228600">
              <a:buFont typeface="+mj-lt"/>
              <a:buAutoNum type="arabicPeriod"/>
            </a:pPr>
            <a:r>
              <a:rPr lang="en-GB" dirty="0"/>
              <a:t>Severus E, Bauer M. Diagnosing bipolar disorders: ICD-11 and beyond. Int J Bipolar </a:t>
            </a:r>
            <a:r>
              <a:rPr lang="en-GB" dirty="0" err="1"/>
              <a:t>Disord</a:t>
            </a:r>
            <a:r>
              <a:rPr lang="en-GB" dirty="0"/>
              <a:t> 2020; 8 (1): 4. </a:t>
            </a:r>
          </a:p>
          <a:p>
            <a:pPr marL="228600" indent="-228600">
              <a:buFont typeface="+mj-lt"/>
              <a:buAutoNum type="arabicPeriod"/>
            </a:pPr>
            <a:r>
              <a:rPr lang="en-GB" dirty="0" err="1"/>
              <a:t>Cassano</a:t>
            </a:r>
            <a:r>
              <a:rPr lang="en-GB" dirty="0"/>
              <a:t> GB, </a:t>
            </a:r>
            <a:r>
              <a:rPr lang="en-GB" dirty="0" err="1"/>
              <a:t>Rucci</a:t>
            </a:r>
            <a:r>
              <a:rPr lang="en-GB" dirty="0"/>
              <a:t> P, Frank E, et al. The mood spectrum in unipolar and bipolar disorder: arguments for a unitary approach. Am J Psychiatry. 2004; 161: 1264–1269.</a:t>
            </a:r>
          </a:p>
        </p:txBody>
      </p:sp>
      <p:sp>
        <p:nvSpPr>
          <p:cNvPr id="2" name="Slide Image Placeholder 1"/>
          <p:cNvSpPr>
            <a:spLocks noGrp="1" noRot="1" noChangeAspect="1"/>
          </p:cNvSpPr>
          <p:nvPr>
            <p:ph type="sldImg"/>
          </p:nvPr>
        </p:nvSpPr>
        <p:spPr>
          <a:xfrm>
            <a:off x="641350" y="1038225"/>
            <a:ext cx="5575300" cy="3136900"/>
          </a:xfrm>
        </p:spPr>
      </p:sp>
      <p:sp>
        <p:nvSpPr>
          <p:cNvPr id="4" name="Slide Number Placeholder 3"/>
          <p:cNvSpPr>
            <a:spLocks noGrp="1"/>
          </p:cNvSpPr>
          <p:nvPr>
            <p:ph type="sldNum" sz="quarter" idx="5"/>
          </p:nvPr>
        </p:nvSpPr>
        <p:spPr/>
        <p:txBody>
          <a:bodyPr/>
          <a:lstStyle/>
          <a:p>
            <a:fld id="{DE4970BF-B400-48B4-BD31-9AEFB95A0870}" type="slidenum">
              <a:rPr lang="da-DK" smtClean="0"/>
              <a:t>36</a:t>
            </a:fld>
            <a:endParaRPr lang="da-DK"/>
          </a:p>
        </p:txBody>
      </p:sp>
    </p:spTree>
    <p:extLst>
      <p:ext uri="{BB962C8B-B14F-4D97-AF65-F5344CB8AC3E}">
        <p14:creationId xmlns:p14="http://schemas.microsoft.com/office/powerpoint/2010/main" val="38546605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37</a:t>
            </a:fld>
            <a:endParaRPr lang="da-DK"/>
          </a:p>
        </p:txBody>
      </p:sp>
    </p:spTree>
    <p:extLst>
      <p:ext uri="{BB962C8B-B14F-4D97-AF65-F5344CB8AC3E}">
        <p14:creationId xmlns:p14="http://schemas.microsoft.com/office/powerpoint/2010/main" val="2391392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svg"/></Relationships>
</file>

<file path=ppt/slides/_rels/slide11.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notesSlide" Target="../notesSlides/notesSlide11.xml"/><Relationship Id="rId16" Type="http://schemas.openxmlformats.org/officeDocument/2006/relationships/image" Target="../media/image42.svg"/><Relationship Id="rId1" Type="http://schemas.openxmlformats.org/officeDocument/2006/relationships/slideLayout" Target="../slideLayouts/slideLayout11.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56.svg"/><Relationship Id="rId5" Type="http://schemas.openxmlformats.org/officeDocument/2006/relationships/image" Target="../media/image55.pn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62.svg"/></Relationships>
</file>

<file path=ppt/slides/_rels/slide3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3A1FC5-9464-2429-980E-28377D27E81B}"/>
              </a:ext>
            </a:extLst>
          </p:cNvPr>
          <p:cNvSpPr>
            <a:spLocks noGrp="1"/>
          </p:cNvSpPr>
          <p:nvPr>
            <p:ph type="body" sz="quarter" idx="17"/>
          </p:nvPr>
        </p:nvSpPr>
        <p:spPr/>
        <p:txBody>
          <a:bodyPr/>
          <a:lstStyle/>
          <a:p>
            <a:r>
              <a:rPr lang="en-GB"/>
              <a:t>Bipolar disorder</a:t>
            </a:r>
          </a:p>
        </p:txBody>
      </p:sp>
      <p:sp>
        <p:nvSpPr>
          <p:cNvPr id="4" name="Text Placeholder 3">
            <a:extLst>
              <a:ext uri="{FF2B5EF4-FFF2-40B4-BE49-F238E27FC236}">
                <a16:creationId xmlns:a16="http://schemas.microsoft.com/office/drawing/2014/main" id="{9B431377-A9F8-A61A-4050-010EF4909625}"/>
              </a:ext>
            </a:extLst>
          </p:cNvPr>
          <p:cNvSpPr>
            <a:spLocks noGrp="1"/>
          </p:cNvSpPr>
          <p:nvPr>
            <p:ph type="body" sz="quarter" idx="18"/>
          </p:nvPr>
        </p:nvSpPr>
        <p:spPr/>
        <p:txBody>
          <a:bodyPr/>
          <a:lstStyle/>
          <a:p>
            <a:r>
              <a:rPr lang="en-GB"/>
              <a:t>History, definitions, diagnosis, epidemiology, and burden </a:t>
            </a:r>
          </a:p>
        </p:txBody>
      </p:sp>
      <p:pic>
        <p:nvPicPr>
          <p:cNvPr id="9" name="Picture Placeholder 8" descr="A close-up of a brain&#10;&#10;Description automatically generated">
            <a:extLst>
              <a:ext uri="{FF2B5EF4-FFF2-40B4-BE49-F238E27FC236}">
                <a16:creationId xmlns:a16="http://schemas.microsoft.com/office/drawing/2014/main" id="{FB0E973C-059B-DE53-14C2-493FDF5E6EAA}"/>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2" r="2"/>
          <a:stretch>
            <a:fillRect/>
          </a:stretch>
        </p:blipFill>
        <p:spPr/>
      </p:pic>
    </p:spTree>
    <p:extLst>
      <p:ext uri="{BB962C8B-B14F-4D97-AF65-F5344CB8AC3E}">
        <p14:creationId xmlns:p14="http://schemas.microsoft.com/office/powerpoint/2010/main" val="4178851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0336F-E28D-54FD-DF08-80AAA922E330}"/>
              </a:ext>
            </a:extLst>
          </p:cNvPr>
          <p:cNvSpPr>
            <a:spLocks noGrp="1"/>
          </p:cNvSpPr>
          <p:nvPr>
            <p:ph type="title"/>
          </p:nvPr>
        </p:nvSpPr>
        <p:spPr/>
        <p:txBody>
          <a:bodyPr/>
          <a:lstStyle/>
          <a:p>
            <a:r>
              <a:rPr lang="en-GB" dirty="0"/>
              <a:t>Introduction to bipolar disorder</a:t>
            </a:r>
          </a:p>
        </p:txBody>
      </p:sp>
      <p:sp>
        <p:nvSpPr>
          <p:cNvPr id="3" name="Text Placeholder 2">
            <a:extLst>
              <a:ext uri="{FF2B5EF4-FFF2-40B4-BE49-F238E27FC236}">
                <a16:creationId xmlns:a16="http://schemas.microsoft.com/office/drawing/2014/main" id="{16465116-A339-A64E-7D03-4D10B961A329}"/>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547361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EDF56076-393C-61EE-439C-4E3563537160}"/>
              </a:ext>
            </a:extLst>
          </p:cNvPr>
          <p:cNvSpPr/>
          <p:nvPr/>
        </p:nvSpPr>
        <p:spPr>
          <a:xfrm rot="575158">
            <a:off x="8977881" y="4807856"/>
            <a:ext cx="559137" cy="435064"/>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6" name="Freeform: Shape 15">
            <a:extLst>
              <a:ext uri="{FF2B5EF4-FFF2-40B4-BE49-F238E27FC236}">
                <a16:creationId xmlns:a16="http://schemas.microsoft.com/office/drawing/2014/main" id="{D4D50587-2F07-EDA7-483F-C7C00E7C7DAD}"/>
              </a:ext>
            </a:extLst>
          </p:cNvPr>
          <p:cNvSpPr/>
          <p:nvPr/>
        </p:nvSpPr>
        <p:spPr>
          <a:xfrm rot="575158">
            <a:off x="8954367" y="2392953"/>
            <a:ext cx="565861" cy="445336"/>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7" name="Freeform: Shape 16">
            <a:extLst>
              <a:ext uri="{FF2B5EF4-FFF2-40B4-BE49-F238E27FC236}">
                <a16:creationId xmlns:a16="http://schemas.microsoft.com/office/drawing/2014/main" id="{E45AC731-EA8C-B151-1F70-DF1BD33B0E44}"/>
              </a:ext>
            </a:extLst>
          </p:cNvPr>
          <p:cNvSpPr/>
          <p:nvPr/>
        </p:nvSpPr>
        <p:spPr>
          <a:xfrm rot="21024842" flipV="1">
            <a:off x="9635050" y="2751570"/>
            <a:ext cx="497246"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34" name="Straight Connector 33">
            <a:extLst>
              <a:ext uri="{FF2B5EF4-FFF2-40B4-BE49-F238E27FC236}">
                <a16:creationId xmlns:a16="http://schemas.microsoft.com/office/drawing/2014/main" id="{BAAD26BB-10D2-F9A6-0202-B30232749191}"/>
              </a:ext>
            </a:extLst>
          </p:cNvPr>
          <p:cNvCxnSpPr>
            <a:cxnSpLocks/>
          </p:cNvCxnSpPr>
          <p:nvPr/>
        </p:nvCxnSpPr>
        <p:spPr>
          <a:xfrm>
            <a:off x="7502940" y="3253583"/>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6F86DA01-A682-4CB1-91E1-04AA7A08695F}"/>
              </a:ext>
            </a:extLst>
          </p:cNvPr>
          <p:cNvSpPr>
            <a:spLocks noGrp="1"/>
          </p:cNvSpPr>
          <p:nvPr>
            <p:ph type="body" sz="quarter" idx="18"/>
          </p:nvPr>
        </p:nvSpPr>
        <p:spPr/>
        <p:txBody>
          <a:bodyPr/>
          <a:lstStyle/>
          <a:p>
            <a:r>
              <a:rPr lang="en-US" dirty="0"/>
              <a:t>BD=bipolar disorder; </a:t>
            </a:r>
            <a:r>
              <a:rPr lang="en-GB" dirty="0"/>
              <a:t>DSM-5-TR=</a:t>
            </a:r>
            <a:r>
              <a:rPr lang="en-US" dirty="0"/>
              <a:t>Diagnostic and Statistical Manual of Mental Disorders, fifth edition, text revision</a:t>
            </a:r>
            <a:br>
              <a:rPr lang="en-US" dirty="0"/>
            </a:br>
            <a:br>
              <a:rPr lang="en-US" dirty="0"/>
            </a:br>
            <a:r>
              <a:rPr lang="en-US" dirty="0"/>
              <a:t>1. Vieta et al. Nat Rev Dis Primers 2018;4:18008; 2. McIntyre &amp; Calabrese. Curr Med Res </a:t>
            </a:r>
            <a:r>
              <a:rPr lang="en-US" dirty="0" err="1"/>
              <a:t>Opin</a:t>
            </a:r>
            <a:r>
              <a:rPr lang="en-US" dirty="0"/>
              <a:t> 2019;35(11):1993–2005; 3. APA. DSM-5-TR 2022; </a:t>
            </a:r>
            <a:br>
              <a:rPr lang="en-US" dirty="0"/>
            </a:br>
            <a:r>
              <a:rPr lang="en-US" dirty="0"/>
              <a:t>4. </a:t>
            </a:r>
            <a:r>
              <a:rPr lang="it-IT" dirty="0"/>
              <a:t>Elanjithara et al. </a:t>
            </a:r>
            <a:r>
              <a:rPr lang="en-US" dirty="0"/>
              <a:t>Adv </a:t>
            </a:r>
            <a:r>
              <a:rPr lang="en-US" dirty="0" err="1"/>
              <a:t>Psychiatr</a:t>
            </a:r>
            <a:r>
              <a:rPr lang="en-US" dirty="0"/>
              <a:t> Treat 2011;17(4):283–291</a:t>
            </a:r>
            <a:r>
              <a:rPr lang="it-IT" dirty="0"/>
              <a:t>; </a:t>
            </a:r>
            <a:r>
              <a:rPr lang="en-US" dirty="0"/>
              <a:t>5. Manning. Prim Care Companion J Clin Psychiatry 2010;12 (Suppl 1):17–22</a:t>
            </a:r>
          </a:p>
        </p:txBody>
      </p:sp>
      <p:cxnSp>
        <p:nvCxnSpPr>
          <p:cNvPr id="46" name="Straight Connector 45">
            <a:extLst>
              <a:ext uri="{FF2B5EF4-FFF2-40B4-BE49-F238E27FC236}">
                <a16:creationId xmlns:a16="http://schemas.microsoft.com/office/drawing/2014/main" id="{4ADEFD02-59AC-8523-1BA6-1C467F61A47B}"/>
              </a:ext>
            </a:extLst>
          </p:cNvPr>
          <p:cNvCxnSpPr>
            <a:cxnSpLocks/>
          </p:cNvCxnSpPr>
          <p:nvPr/>
        </p:nvCxnSpPr>
        <p:spPr>
          <a:xfrm>
            <a:off x="7502940" y="5646348"/>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F1D5319-4235-7B6E-D09B-6C3E31AEA8D7}"/>
              </a:ext>
            </a:extLst>
          </p:cNvPr>
          <p:cNvCxnSpPr>
            <a:cxnSpLocks/>
          </p:cNvCxnSpPr>
          <p:nvPr/>
        </p:nvCxnSpPr>
        <p:spPr>
          <a:xfrm>
            <a:off x="7502940" y="4773141"/>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5" name="Freeform: Shape 24">
            <a:extLst>
              <a:ext uri="{FF2B5EF4-FFF2-40B4-BE49-F238E27FC236}">
                <a16:creationId xmlns:a16="http://schemas.microsoft.com/office/drawing/2014/main" id="{66D66399-FF3E-4BB4-7047-FAE21ADF8B52}"/>
              </a:ext>
            </a:extLst>
          </p:cNvPr>
          <p:cNvSpPr/>
          <p:nvPr/>
        </p:nvSpPr>
        <p:spPr>
          <a:xfrm>
            <a:off x="7518108" y="4622775"/>
            <a:ext cx="3598984" cy="1437101"/>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598984"/>
              <a:gd name="connsiteY0" fmla="*/ 1928771 h 3786923"/>
              <a:gd name="connsiteX1" fmla="*/ 134815 w 3598984"/>
              <a:gd name="connsiteY1" fmla="*/ 1893602 h 3786923"/>
              <a:gd name="connsiteX2" fmla="*/ 216877 w 3598984"/>
              <a:gd name="connsiteY2" fmla="*/ 2022556 h 3786923"/>
              <a:gd name="connsiteX3" fmla="*/ 328246 w 3598984"/>
              <a:gd name="connsiteY3" fmla="*/ 1870156 h 3786923"/>
              <a:gd name="connsiteX4" fmla="*/ 398584 w 3598984"/>
              <a:gd name="connsiteY4" fmla="*/ 1963940 h 3786923"/>
              <a:gd name="connsiteX5" fmla="*/ 439615 w 3598984"/>
              <a:gd name="connsiteY5" fmla="*/ 1899463 h 3786923"/>
              <a:gd name="connsiteX6" fmla="*/ 504092 w 3598984"/>
              <a:gd name="connsiteY6" fmla="*/ 1975663 h 3786923"/>
              <a:gd name="connsiteX7" fmla="*/ 574430 w 3598984"/>
              <a:gd name="connsiteY7" fmla="*/ 1893602 h 3786923"/>
              <a:gd name="connsiteX8" fmla="*/ 662353 w 3598984"/>
              <a:gd name="connsiteY8" fmla="*/ 1969802 h 3786923"/>
              <a:gd name="connsiteX9" fmla="*/ 732692 w 3598984"/>
              <a:gd name="connsiteY9" fmla="*/ 1887740 h 3786923"/>
              <a:gd name="connsiteX10" fmla="*/ 791307 w 3598984"/>
              <a:gd name="connsiteY10" fmla="*/ 1981525 h 3786923"/>
              <a:gd name="connsiteX11" fmla="*/ 949569 w 3598984"/>
              <a:gd name="connsiteY11" fmla="*/ 908863 h 3786923"/>
              <a:gd name="connsiteX12" fmla="*/ 1143000 w 3598984"/>
              <a:gd name="connsiteY12" fmla="*/ 1975663 h 3786923"/>
              <a:gd name="connsiteX13" fmla="*/ 1184030 w 3598984"/>
              <a:gd name="connsiteY13" fmla="*/ 1876017 h 3786923"/>
              <a:gd name="connsiteX14" fmla="*/ 1260230 w 3598984"/>
              <a:gd name="connsiteY14" fmla="*/ 1999109 h 3786923"/>
              <a:gd name="connsiteX15" fmla="*/ 1277815 w 3598984"/>
              <a:gd name="connsiteY15" fmla="*/ 1887740 h 3786923"/>
              <a:gd name="connsiteX16" fmla="*/ 1336430 w 3598984"/>
              <a:gd name="connsiteY16" fmla="*/ 1987386 h 3786923"/>
              <a:gd name="connsiteX17" fmla="*/ 1395046 w 3598984"/>
              <a:gd name="connsiteY17" fmla="*/ 1887740 h 3786923"/>
              <a:gd name="connsiteX18" fmla="*/ 1776045 w 3598984"/>
              <a:gd name="connsiteY18" fmla="*/ 3786878 h 3786923"/>
              <a:gd name="connsiteX19" fmla="*/ 2004646 w 3598984"/>
              <a:gd name="connsiteY19" fmla="*/ 1946356 h 3786923"/>
              <a:gd name="connsiteX20" fmla="*/ 2080846 w 3598984"/>
              <a:gd name="connsiteY20" fmla="*/ 2069448 h 3786923"/>
              <a:gd name="connsiteX21" fmla="*/ 2332892 w 3598984"/>
              <a:gd name="connsiteY21" fmla="*/ 6186 h 3786923"/>
              <a:gd name="connsiteX22" fmla="*/ 2725615 w 3598984"/>
              <a:gd name="connsiteY22" fmla="*/ 2831448 h 3786923"/>
              <a:gd name="connsiteX23" fmla="*/ 2813538 w 3598984"/>
              <a:gd name="connsiteY23" fmla="*/ 1922909 h 3786923"/>
              <a:gd name="connsiteX24" fmla="*/ 2895600 w 3598984"/>
              <a:gd name="connsiteY24" fmla="*/ 1313309 h 3786923"/>
              <a:gd name="connsiteX25" fmla="*/ 3036277 w 3598984"/>
              <a:gd name="connsiteY25" fmla="*/ 2022556 h 3786923"/>
              <a:gd name="connsiteX26" fmla="*/ 3112477 w 3598984"/>
              <a:gd name="connsiteY26" fmla="*/ 1823263 h 3786923"/>
              <a:gd name="connsiteX27" fmla="*/ 3364523 w 3598984"/>
              <a:gd name="connsiteY27" fmla="*/ 2802140 h 3786923"/>
              <a:gd name="connsiteX28" fmla="*/ 3540369 w 3598984"/>
              <a:gd name="connsiteY28" fmla="*/ 1840848 h 3786923"/>
              <a:gd name="connsiteX29" fmla="*/ 3598984 w 3598984"/>
              <a:gd name="connsiteY29" fmla="*/ 1934633 h 3786923"/>
              <a:gd name="connsiteX0" fmla="*/ 0 w 3598984"/>
              <a:gd name="connsiteY0" fmla="*/ 1928771 h 3786964"/>
              <a:gd name="connsiteX1" fmla="*/ 134815 w 3598984"/>
              <a:gd name="connsiteY1" fmla="*/ 1893602 h 3786964"/>
              <a:gd name="connsiteX2" fmla="*/ 216877 w 3598984"/>
              <a:gd name="connsiteY2" fmla="*/ 2022556 h 3786964"/>
              <a:gd name="connsiteX3" fmla="*/ 328246 w 3598984"/>
              <a:gd name="connsiteY3" fmla="*/ 1870156 h 3786964"/>
              <a:gd name="connsiteX4" fmla="*/ 398584 w 3598984"/>
              <a:gd name="connsiteY4" fmla="*/ 1963940 h 3786964"/>
              <a:gd name="connsiteX5" fmla="*/ 439615 w 3598984"/>
              <a:gd name="connsiteY5" fmla="*/ 1899463 h 3786964"/>
              <a:gd name="connsiteX6" fmla="*/ 504092 w 3598984"/>
              <a:gd name="connsiteY6" fmla="*/ 1975663 h 3786964"/>
              <a:gd name="connsiteX7" fmla="*/ 574430 w 3598984"/>
              <a:gd name="connsiteY7" fmla="*/ 1893602 h 3786964"/>
              <a:gd name="connsiteX8" fmla="*/ 662353 w 3598984"/>
              <a:gd name="connsiteY8" fmla="*/ 1969802 h 3786964"/>
              <a:gd name="connsiteX9" fmla="*/ 732692 w 3598984"/>
              <a:gd name="connsiteY9" fmla="*/ 1887740 h 3786964"/>
              <a:gd name="connsiteX10" fmla="*/ 791307 w 3598984"/>
              <a:gd name="connsiteY10" fmla="*/ 1981525 h 3786964"/>
              <a:gd name="connsiteX11" fmla="*/ 949569 w 3598984"/>
              <a:gd name="connsiteY11" fmla="*/ 908863 h 3786964"/>
              <a:gd name="connsiteX12" fmla="*/ 1143000 w 3598984"/>
              <a:gd name="connsiteY12" fmla="*/ 1975663 h 3786964"/>
              <a:gd name="connsiteX13" fmla="*/ 1184030 w 3598984"/>
              <a:gd name="connsiteY13" fmla="*/ 1876017 h 3786964"/>
              <a:gd name="connsiteX14" fmla="*/ 1260230 w 3598984"/>
              <a:gd name="connsiteY14" fmla="*/ 1999109 h 3786964"/>
              <a:gd name="connsiteX15" fmla="*/ 1277815 w 3598984"/>
              <a:gd name="connsiteY15" fmla="*/ 1887740 h 3786964"/>
              <a:gd name="connsiteX16" fmla="*/ 1336430 w 3598984"/>
              <a:gd name="connsiteY16" fmla="*/ 1987386 h 3786964"/>
              <a:gd name="connsiteX17" fmla="*/ 1395046 w 3598984"/>
              <a:gd name="connsiteY17" fmla="*/ 1887740 h 3786964"/>
              <a:gd name="connsiteX18" fmla="*/ 1776045 w 3598984"/>
              <a:gd name="connsiteY18" fmla="*/ 3786878 h 3786964"/>
              <a:gd name="connsiteX19" fmla="*/ 2004646 w 3598984"/>
              <a:gd name="connsiteY19" fmla="*/ 1946356 h 3786964"/>
              <a:gd name="connsiteX20" fmla="*/ 2080846 w 3598984"/>
              <a:gd name="connsiteY20" fmla="*/ 2069448 h 3786964"/>
              <a:gd name="connsiteX21" fmla="*/ 2332892 w 3598984"/>
              <a:gd name="connsiteY21" fmla="*/ 6186 h 3786964"/>
              <a:gd name="connsiteX22" fmla="*/ 2725615 w 3598984"/>
              <a:gd name="connsiteY22" fmla="*/ 2831448 h 3786964"/>
              <a:gd name="connsiteX23" fmla="*/ 2813538 w 3598984"/>
              <a:gd name="connsiteY23" fmla="*/ 1922909 h 3786964"/>
              <a:gd name="connsiteX24" fmla="*/ 2895600 w 3598984"/>
              <a:gd name="connsiteY24" fmla="*/ 1313309 h 3786964"/>
              <a:gd name="connsiteX25" fmla="*/ 3036277 w 3598984"/>
              <a:gd name="connsiteY25" fmla="*/ 2022556 h 3786964"/>
              <a:gd name="connsiteX26" fmla="*/ 3112477 w 3598984"/>
              <a:gd name="connsiteY26" fmla="*/ 1823263 h 3786964"/>
              <a:gd name="connsiteX27" fmla="*/ 3364523 w 3598984"/>
              <a:gd name="connsiteY27" fmla="*/ 2802140 h 3786964"/>
              <a:gd name="connsiteX28" fmla="*/ 3540369 w 3598984"/>
              <a:gd name="connsiteY28" fmla="*/ 1840848 h 3786964"/>
              <a:gd name="connsiteX29" fmla="*/ 3598984 w 3598984"/>
              <a:gd name="connsiteY29" fmla="*/ 1934633 h 3786964"/>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725615 w 3598984"/>
              <a:gd name="connsiteY22" fmla="*/ 1922586 h 2878102"/>
              <a:gd name="connsiteX23" fmla="*/ 2813538 w 3598984"/>
              <a:gd name="connsiteY23" fmla="*/ 1014047 h 2878102"/>
              <a:gd name="connsiteX24" fmla="*/ 2895600 w 3598984"/>
              <a:gd name="connsiteY24" fmla="*/ 404447 h 2878102"/>
              <a:gd name="connsiteX25" fmla="*/ 3036277 w 3598984"/>
              <a:gd name="connsiteY25" fmla="*/ 1113694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725615 w 3598984"/>
              <a:gd name="connsiteY22" fmla="*/ 1922586 h 2878102"/>
              <a:gd name="connsiteX23" fmla="*/ 2813538 w 3598984"/>
              <a:gd name="connsiteY23" fmla="*/ 1014047 h 2878102"/>
              <a:gd name="connsiteX24" fmla="*/ 2895600 w 3598984"/>
              <a:gd name="connsiteY24" fmla="*/ 404447 h 2878102"/>
              <a:gd name="connsiteX25" fmla="*/ 3036277 w 3598984"/>
              <a:gd name="connsiteY25" fmla="*/ 1113694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362199 w 3598984"/>
              <a:gd name="connsiteY22" fmla="*/ 1957756 h 2878102"/>
              <a:gd name="connsiteX23" fmla="*/ 2813538 w 3598984"/>
              <a:gd name="connsiteY23" fmla="*/ 1014047 h 2878102"/>
              <a:gd name="connsiteX24" fmla="*/ 2895600 w 3598984"/>
              <a:gd name="connsiteY24" fmla="*/ 404447 h 2878102"/>
              <a:gd name="connsiteX25" fmla="*/ 3036277 w 3598984"/>
              <a:gd name="connsiteY25" fmla="*/ 1113694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362199 w 3598984"/>
              <a:gd name="connsiteY22" fmla="*/ 1957756 h 2878102"/>
              <a:gd name="connsiteX23" fmla="*/ 2567354 w 3598984"/>
              <a:gd name="connsiteY23" fmla="*/ 1002323 h 2878102"/>
              <a:gd name="connsiteX24" fmla="*/ 2895600 w 3598984"/>
              <a:gd name="connsiteY24" fmla="*/ 404447 h 2878102"/>
              <a:gd name="connsiteX25" fmla="*/ 3036277 w 3598984"/>
              <a:gd name="connsiteY25" fmla="*/ 1113694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362199 w 3598984"/>
              <a:gd name="connsiteY22" fmla="*/ 1957756 h 2878102"/>
              <a:gd name="connsiteX23" fmla="*/ 2567354 w 3598984"/>
              <a:gd name="connsiteY23" fmla="*/ 1002323 h 2878102"/>
              <a:gd name="connsiteX24" fmla="*/ 2737338 w 3598984"/>
              <a:gd name="connsiteY24" fmla="*/ 592016 h 2878102"/>
              <a:gd name="connsiteX25" fmla="*/ 3036277 w 3598984"/>
              <a:gd name="connsiteY25" fmla="*/ 1113694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 name="connsiteX0" fmla="*/ 0 w 3598984"/>
              <a:gd name="connsiteY0" fmla="*/ 1019909 h 2878102"/>
              <a:gd name="connsiteX1" fmla="*/ 134815 w 3598984"/>
              <a:gd name="connsiteY1" fmla="*/ 984740 h 2878102"/>
              <a:gd name="connsiteX2" fmla="*/ 216877 w 3598984"/>
              <a:gd name="connsiteY2" fmla="*/ 1113694 h 2878102"/>
              <a:gd name="connsiteX3" fmla="*/ 328246 w 3598984"/>
              <a:gd name="connsiteY3" fmla="*/ 961294 h 2878102"/>
              <a:gd name="connsiteX4" fmla="*/ 398584 w 3598984"/>
              <a:gd name="connsiteY4" fmla="*/ 1055078 h 2878102"/>
              <a:gd name="connsiteX5" fmla="*/ 439615 w 3598984"/>
              <a:gd name="connsiteY5" fmla="*/ 990601 h 2878102"/>
              <a:gd name="connsiteX6" fmla="*/ 504092 w 3598984"/>
              <a:gd name="connsiteY6" fmla="*/ 1066801 h 2878102"/>
              <a:gd name="connsiteX7" fmla="*/ 574430 w 3598984"/>
              <a:gd name="connsiteY7" fmla="*/ 984740 h 2878102"/>
              <a:gd name="connsiteX8" fmla="*/ 662353 w 3598984"/>
              <a:gd name="connsiteY8" fmla="*/ 1060940 h 2878102"/>
              <a:gd name="connsiteX9" fmla="*/ 732692 w 3598984"/>
              <a:gd name="connsiteY9" fmla="*/ 978878 h 2878102"/>
              <a:gd name="connsiteX10" fmla="*/ 791307 w 3598984"/>
              <a:gd name="connsiteY10" fmla="*/ 1072663 h 2878102"/>
              <a:gd name="connsiteX11" fmla="*/ 949569 w 3598984"/>
              <a:gd name="connsiteY11" fmla="*/ 1 h 2878102"/>
              <a:gd name="connsiteX12" fmla="*/ 1143000 w 3598984"/>
              <a:gd name="connsiteY12" fmla="*/ 1066801 h 2878102"/>
              <a:gd name="connsiteX13" fmla="*/ 1184030 w 3598984"/>
              <a:gd name="connsiteY13" fmla="*/ 967155 h 2878102"/>
              <a:gd name="connsiteX14" fmla="*/ 1260230 w 3598984"/>
              <a:gd name="connsiteY14" fmla="*/ 1090247 h 2878102"/>
              <a:gd name="connsiteX15" fmla="*/ 1277815 w 3598984"/>
              <a:gd name="connsiteY15" fmla="*/ 978878 h 2878102"/>
              <a:gd name="connsiteX16" fmla="*/ 1336430 w 3598984"/>
              <a:gd name="connsiteY16" fmla="*/ 1078524 h 2878102"/>
              <a:gd name="connsiteX17" fmla="*/ 1395046 w 3598984"/>
              <a:gd name="connsiteY17" fmla="*/ 978878 h 2878102"/>
              <a:gd name="connsiteX18" fmla="*/ 1776045 w 3598984"/>
              <a:gd name="connsiteY18" fmla="*/ 2878016 h 2878102"/>
              <a:gd name="connsiteX19" fmla="*/ 2004646 w 3598984"/>
              <a:gd name="connsiteY19" fmla="*/ 1037494 h 2878102"/>
              <a:gd name="connsiteX20" fmla="*/ 2080846 w 3598984"/>
              <a:gd name="connsiteY20" fmla="*/ 1160586 h 2878102"/>
              <a:gd name="connsiteX21" fmla="*/ 2227384 w 3598984"/>
              <a:gd name="connsiteY21" fmla="*/ 416170 h 2878102"/>
              <a:gd name="connsiteX22" fmla="*/ 2362199 w 3598984"/>
              <a:gd name="connsiteY22" fmla="*/ 1957756 h 2878102"/>
              <a:gd name="connsiteX23" fmla="*/ 2567354 w 3598984"/>
              <a:gd name="connsiteY23" fmla="*/ 1002323 h 2878102"/>
              <a:gd name="connsiteX24" fmla="*/ 2737338 w 3598984"/>
              <a:gd name="connsiteY24" fmla="*/ 592016 h 2878102"/>
              <a:gd name="connsiteX25" fmla="*/ 2930769 w 3598984"/>
              <a:gd name="connsiteY25" fmla="*/ 1107833 h 2878102"/>
              <a:gd name="connsiteX26" fmla="*/ 3112477 w 3598984"/>
              <a:gd name="connsiteY26" fmla="*/ 914401 h 2878102"/>
              <a:gd name="connsiteX27" fmla="*/ 3364523 w 3598984"/>
              <a:gd name="connsiteY27" fmla="*/ 1893278 h 2878102"/>
              <a:gd name="connsiteX28" fmla="*/ 3540369 w 3598984"/>
              <a:gd name="connsiteY28" fmla="*/ 931986 h 2878102"/>
              <a:gd name="connsiteX29" fmla="*/ 3598984 w 3598984"/>
              <a:gd name="connsiteY29" fmla="*/ 1025771 h 287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98984" h="2878102">
                <a:moveTo>
                  <a:pt x="0" y="1019909"/>
                </a:moveTo>
                <a:cubicBezTo>
                  <a:pt x="49334" y="994509"/>
                  <a:pt x="98669" y="969109"/>
                  <a:pt x="134815" y="984740"/>
                </a:cubicBezTo>
                <a:cubicBezTo>
                  <a:pt x="170961" y="1000371"/>
                  <a:pt x="184639" y="1117602"/>
                  <a:pt x="216877" y="1113694"/>
                </a:cubicBezTo>
                <a:cubicBezTo>
                  <a:pt x="249115" y="1109786"/>
                  <a:pt x="297962" y="971063"/>
                  <a:pt x="328246" y="961294"/>
                </a:cubicBezTo>
                <a:cubicBezTo>
                  <a:pt x="358531" y="951525"/>
                  <a:pt x="380023" y="1050194"/>
                  <a:pt x="398584" y="1055078"/>
                </a:cubicBezTo>
                <a:cubicBezTo>
                  <a:pt x="417145" y="1059962"/>
                  <a:pt x="422030" y="988647"/>
                  <a:pt x="439615" y="990601"/>
                </a:cubicBezTo>
                <a:cubicBezTo>
                  <a:pt x="457200" y="992555"/>
                  <a:pt x="481623" y="1067778"/>
                  <a:pt x="504092" y="1066801"/>
                </a:cubicBezTo>
                <a:cubicBezTo>
                  <a:pt x="526561" y="1065824"/>
                  <a:pt x="548053" y="985717"/>
                  <a:pt x="574430" y="984740"/>
                </a:cubicBezTo>
                <a:cubicBezTo>
                  <a:pt x="600807" y="983763"/>
                  <a:pt x="635976" y="1061917"/>
                  <a:pt x="662353" y="1060940"/>
                </a:cubicBezTo>
                <a:cubicBezTo>
                  <a:pt x="688730" y="1059963"/>
                  <a:pt x="711200" y="976924"/>
                  <a:pt x="732692" y="978878"/>
                </a:cubicBezTo>
                <a:cubicBezTo>
                  <a:pt x="754184" y="980832"/>
                  <a:pt x="755161" y="1235809"/>
                  <a:pt x="791307" y="1072663"/>
                </a:cubicBezTo>
                <a:cubicBezTo>
                  <a:pt x="827453" y="909517"/>
                  <a:pt x="890954" y="978"/>
                  <a:pt x="949569" y="1"/>
                </a:cubicBezTo>
                <a:cubicBezTo>
                  <a:pt x="1008185" y="-976"/>
                  <a:pt x="1103923" y="905609"/>
                  <a:pt x="1143000" y="1066801"/>
                </a:cubicBezTo>
                <a:cubicBezTo>
                  <a:pt x="1182077" y="1227993"/>
                  <a:pt x="1164492" y="963247"/>
                  <a:pt x="1184030" y="967155"/>
                </a:cubicBezTo>
                <a:cubicBezTo>
                  <a:pt x="1203568" y="971063"/>
                  <a:pt x="1244599" y="1088293"/>
                  <a:pt x="1260230" y="1090247"/>
                </a:cubicBezTo>
                <a:cubicBezTo>
                  <a:pt x="1275861" y="1092201"/>
                  <a:pt x="1265115" y="980832"/>
                  <a:pt x="1277815" y="978878"/>
                </a:cubicBezTo>
                <a:cubicBezTo>
                  <a:pt x="1290515" y="976924"/>
                  <a:pt x="1316892" y="1078524"/>
                  <a:pt x="1336430" y="1078524"/>
                </a:cubicBezTo>
                <a:cubicBezTo>
                  <a:pt x="1355968" y="1078524"/>
                  <a:pt x="1321777" y="678963"/>
                  <a:pt x="1395046" y="978878"/>
                </a:cubicBezTo>
                <a:cubicBezTo>
                  <a:pt x="1468315" y="1278793"/>
                  <a:pt x="1393091" y="2891693"/>
                  <a:pt x="1776045" y="2878016"/>
                </a:cubicBezTo>
                <a:cubicBezTo>
                  <a:pt x="2158999" y="2864339"/>
                  <a:pt x="1953846" y="1323732"/>
                  <a:pt x="2004646" y="1037494"/>
                </a:cubicBezTo>
                <a:cubicBezTo>
                  <a:pt x="2055446" y="751256"/>
                  <a:pt x="2043723" y="1264140"/>
                  <a:pt x="2080846" y="1160586"/>
                </a:cubicBezTo>
                <a:cubicBezTo>
                  <a:pt x="2117969" y="1057032"/>
                  <a:pt x="2180492" y="283308"/>
                  <a:pt x="2227384" y="416170"/>
                </a:cubicBezTo>
                <a:cubicBezTo>
                  <a:pt x="2274276" y="549032"/>
                  <a:pt x="2305537" y="1860064"/>
                  <a:pt x="2362199" y="1957756"/>
                </a:cubicBezTo>
                <a:cubicBezTo>
                  <a:pt x="2418861" y="2055448"/>
                  <a:pt x="2504831" y="1229946"/>
                  <a:pt x="2567354" y="1002323"/>
                </a:cubicBezTo>
                <a:cubicBezTo>
                  <a:pt x="2629877" y="774700"/>
                  <a:pt x="2676769" y="574431"/>
                  <a:pt x="2737338" y="592016"/>
                </a:cubicBezTo>
                <a:cubicBezTo>
                  <a:pt x="2797907" y="609601"/>
                  <a:pt x="2868246" y="1054102"/>
                  <a:pt x="2930769" y="1107833"/>
                </a:cubicBezTo>
                <a:cubicBezTo>
                  <a:pt x="2993292" y="1161564"/>
                  <a:pt x="3040185" y="783493"/>
                  <a:pt x="3112477" y="914401"/>
                </a:cubicBezTo>
                <a:cubicBezTo>
                  <a:pt x="3184769" y="1045309"/>
                  <a:pt x="3293208" y="1890347"/>
                  <a:pt x="3364523" y="1893278"/>
                </a:cubicBezTo>
                <a:cubicBezTo>
                  <a:pt x="3435838" y="1896209"/>
                  <a:pt x="3501292" y="1076570"/>
                  <a:pt x="3540369" y="931986"/>
                </a:cubicBezTo>
                <a:cubicBezTo>
                  <a:pt x="3579446" y="787402"/>
                  <a:pt x="3589215" y="906586"/>
                  <a:pt x="3598984" y="1025771"/>
                </a:cubicBezTo>
              </a:path>
            </a:pathLst>
          </a:cu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04411928-57B1-5881-E40B-B11BBD8669F4}"/>
              </a:ext>
            </a:extLst>
          </p:cNvPr>
          <p:cNvGrpSpPr/>
          <p:nvPr/>
        </p:nvGrpSpPr>
        <p:grpSpPr>
          <a:xfrm>
            <a:off x="6179820" y="4187357"/>
            <a:ext cx="4955114" cy="2062562"/>
            <a:chOff x="6527902" y="1803052"/>
            <a:chExt cx="4955114" cy="4116410"/>
          </a:xfrm>
        </p:grpSpPr>
        <p:sp>
          <p:nvSpPr>
            <p:cNvPr id="37" name="TextBox 36">
              <a:extLst>
                <a:ext uri="{FF2B5EF4-FFF2-40B4-BE49-F238E27FC236}">
                  <a16:creationId xmlns:a16="http://schemas.microsoft.com/office/drawing/2014/main" id="{E66B96DA-0783-3C7C-026C-828E845C01C3}"/>
                </a:ext>
              </a:extLst>
            </p:cNvPr>
            <p:cNvSpPr txBox="1"/>
            <p:nvPr/>
          </p:nvSpPr>
          <p:spPr>
            <a:xfrm>
              <a:off x="7274711" y="1803052"/>
              <a:ext cx="583814" cy="52211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1A1A17"/>
                  </a:solidFill>
                  <a:effectLst/>
                  <a:uLnTx/>
                  <a:uFillTx/>
                  <a:latin typeface="Arial"/>
                  <a:ea typeface="+mn-ea"/>
                  <a:cs typeface="+mn-cs"/>
                </a:rPr>
                <a:t>Mania</a:t>
              </a:r>
            </a:p>
          </p:txBody>
        </p:sp>
        <p:sp>
          <p:nvSpPr>
            <p:cNvPr id="38" name="TextBox 37">
              <a:extLst>
                <a:ext uri="{FF2B5EF4-FFF2-40B4-BE49-F238E27FC236}">
                  <a16:creationId xmlns:a16="http://schemas.microsoft.com/office/drawing/2014/main" id="{0F7A0802-0382-1208-7B6D-772F8EA2BF9F}"/>
                </a:ext>
              </a:extLst>
            </p:cNvPr>
            <p:cNvSpPr txBox="1"/>
            <p:nvPr/>
          </p:nvSpPr>
          <p:spPr>
            <a:xfrm>
              <a:off x="6527902" y="5397347"/>
              <a:ext cx="1351652" cy="52211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1A1A17"/>
                  </a:solidFill>
                  <a:effectLst/>
                  <a:uLnTx/>
                  <a:uFillTx/>
                  <a:latin typeface="Arial"/>
                  <a:ea typeface="+mn-ea"/>
                  <a:cs typeface="+mn-cs"/>
                </a:rPr>
                <a:t>Major depression</a:t>
              </a:r>
            </a:p>
          </p:txBody>
        </p:sp>
        <p:sp>
          <p:nvSpPr>
            <p:cNvPr id="39" name="TextBox 38">
              <a:extLst>
                <a:ext uri="{FF2B5EF4-FFF2-40B4-BE49-F238E27FC236}">
                  <a16:creationId xmlns:a16="http://schemas.microsoft.com/office/drawing/2014/main" id="{28A975C8-6B4E-BF2E-0241-3C7984350CC8}"/>
                </a:ext>
              </a:extLst>
            </p:cNvPr>
            <p:cNvSpPr txBox="1"/>
            <p:nvPr/>
          </p:nvSpPr>
          <p:spPr>
            <a:xfrm>
              <a:off x="7066668" y="3555251"/>
              <a:ext cx="812886" cy="52211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1A1A17"/>
                  </a:solidFill>
                  <a:effectLst/>
                  <a:uLnTx/>
                  <a:uFillTx/>
                  <a:latin typeface="Arial"/>
                  <a:ea typeface="+mn-ea"/>
                  <a:cs typeface="+mn-cs"/>
                </a:rPr>
                <a:t>Euthymia</a:t>
              </a:r>
            </a:p>
          </p:txBody>
        </p:sp>
        <p:sp>
          <p:nvSpPr>
            <p:cNvPr id="40" name="TextBox 39">
              <a:extLst>
                <a:ext uri="{FF2B5EF4-FFF2-40B4-BE49-F238E27FC236}">
                  <a16:creationId xmlns:a16="http://schemas.microsoft.com/office/drawing/2014/main" id="{F13CEE4F-7F9B-7388-D5DB-D8C9C8A59E85}"/>
                </a:ext>
              </a:extLst>
            </p:cNvPr>
            <p:cNvSpPr txBox="1"/>
            <p:nvPr/>
          </p:nvSpPr>
          <p:spPr>
            <a:xfrm>
              <a:off x="6896100" y="2769235"/>
              <a:ext cx="983454" cy="52211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1A1A17"/>
                  </a:solidFill>
                  <a:effectLst/>
                  <a:uLnTx/>
                  <a:uFillTx/>
                  <a:latin typeface="Arial"/>
                  <a:ea typeface="+mn-ea"/>
                  <a:cs typeface="+mn-cs"/>
                </a:rPr>
                <a:t>Hypomania</a:t>
              </a:r>
            </a:p>
          </p:txBody>
        </p:sp>
        <p:sp>
          <p:nvSpPr>
            <p:cNvPr id="41" name="TextBox 40">
              <a:extLst>
                <a:ext uri="{FF2B5EF4-FFF2-40B4-BE49-F238E27FC236}">
                  <a16:creationId xmlns:a16="http://schemas.microsoft.com/office/drawing/2014/main" id="{452C9BEE-0881-8EE2-670B-72AE563E5E0E}"/>
                </a:ext>
              </a:extLst>
            </p:cNvPr>
            <p:cNvSpPr txBox="1"/>
            <p:nvPr/>
          </p:nvSpPr>
          <p:spPr>
            <a:xfrm>
              <a:off x="6753224" y="4343430"/>
              <a:ext cx="1126329" cy="8599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1A1A17"/>
                  </a:solidFill>
                  <a:effectLst/>
                  <a:uLnTx/>
                  <a:uFillTx/>
                  <a:latin typeface="Arial"/>
                  <a:ea typeface="+mn-ea"/>
                  <a:cs typeface="+mn-cs"/>
                </a:rPr>
                <a:t>Subthreshold </a:t>
              </a:r>
              <a:br>
                <a:rPr kumimoji="0" lang="en-GB" sz="1100" b="0" i="0" u="none" strike="noStrike" kern="1200" cap="none" spc="0" normalizeH="0" baseline="0" noProof="0">
                  <a:ln>
                    <a:noFill/>
                  </a:ln>
                  <a:solidFill>
                    <a:srgbClr val="1A1A17"/>
                  </a:solidFill>
                  <a:effectLst/>
                  <a:uLnTx/>
                  <a:uFillTx/>
                  <a:latin typeface="Arial"/>
                  <a:ea typeface="+mn-ea"/>
                  <a:cs typeface="+mn-cs"/>
                </a:rPr>
              </a:br>
              <a:r>
                <a:rPr kumimoji="0" lang="en-GB" sz="1100" b="0" i="0" u="none" strike="noStrike" kern="1200" cap="none" spc="0" normalizeH="0" baseline="0" noProof="0">
                  <a:ln>
                    <a:noFill/>
                  </a:ln>
                  <a:solidFill>
                    <a:srgbClr val="1A1A17"/>
                  </a:solidFill>
                  <a:effectLst/>
                  <a:uLnTx/>
                  <a:uFillTx/>
                  <a:latin typeface="Arial"/>
                  <a:ea typeface="+mn-ea"/>
                  <a:cs typeface="+mn-cs"/>
                </a:rPr>
                <a:t>depression</a:t>
              </a:r>
            </a:p>
          </p:txBody>
        </p:sp>
        <p:cxnSp>
          <p:nvCxnSpPr>
            <p:cNvPr id="42" name="Straight Connector 41">
              <a:extLst>
                <a:ext uri="{FF2B5EF4-FFF2-40B4-BE49-F238E27FC236}">
                  <a16:creationId xmlns:a16="http://schemas.microsoft.com/office/drawing/2014/main" id="{8F5127F1-C225-AFF7-4ADB-99FC6B944CEE}"/>
                </a:ext>
              </a:extLst>
            </p:cNvPr>
            <p:cNvCxnSpPr>
              <a:cxnSpLocks/>
            </p:cNvCxnSpPr>
            <p:nvPr/>
          </p:nvCxnSpPr>
          <p:spPr>
            <a:xfrm>
              <a:off x="7834703" y="3810740"/>
              <a:ext cx="3648313"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E105478-BEAA-59A9-DACB-389DF536A25F}"/>
                </a:ext>
              </a:extLst>
            </p:cNvPr>
            <p:cNvCxnSpPr>
              <a:cxnSpLocks/>
            </p:cNvCxnSpPr>
            <p:nvPr/>
          </p:nvCxnSpPr>
          <p:spPr>
            <a:xfrm>
              <a:off x="7837494" y="1879734"/>
              <a:ext cx="0" cy="389484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44" name="Straight Connector 43">
            <a:extLst>
              <a:ext uri="{FF2B5EF4-FFF2-40B4-BE49-F238E27FC236}">
                <a16:creationId xmlns:a16="http://schemas.microsoft.com/office/drawing/2014/main" id="{78E6F952-6381-C4F4-96AD-773775FB9855}"/>
              </a:ext>
            </a:extLst>
          </p:cNvPr>
          <p:cNvCxnSpPr>
            <a:cxnSpLocks/>
          </p:cNvCxnSpPr>
          <p:nvPr/>
        </p:nvCxnSpPr>
        <p:spPr>
          <a:xfrm>
            <a:off x="7510443" y="4307621"/>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36AC63C-FA7C-1004-44A8-9D03D5B40886}"/>
              </a:ext>
            </a:extLst>
          </p:cNvPr>
          <p:cNvCxnSpPr>
            <a:cxnSpLocks/>
          </p:cNvCxnSpPr>
          <p:nvPr/>
        </p:nvCxnSpPr>
        <p:spPr>
          <a:xfrm>
            <a:off x="7510443" y="6108689"/>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5" name="Content Placeholder 14">
            <a:extLst>
              <a:ext uri="{FF2B5EF4-FFF2-40B4-BE49-F238E27FC236}">
                <a16:creationId xmlns:a16="http://schemas.microsoft.com/office/drawing/2014/main" id="{00049190-1077-4358-B1BC-78A8E0D93A68}"/>
              </a:ext>
            </a:extLst>
          </p:cNvPr>
          <p:cNvSpPr>
            <a:spLocks noGrp="1"/>
          </p:cNvSpPr>
          <p:nvPr>
            <p:ph type="body" sz="quarter" idx="17"/>
          </p:nvPr>
        </p:nvSpPr>
        <p:spPr/>
        <p:txBody>
          <a:bodyPr/>
          <a:lstStyle/>
          <a:p>
            <a:r>
              <a:rPr lang="en-GB" dirty="0"/>
              <a:t>Bipolar disorder – History, definitions, diagnosis, epidemiology, and burden</a:t>
            </a:r>
          </a:p>
        </p:txBody>
      </p:sp>
      <p:sp>
        <p:nvSpPr>
          <p:cNvPr id="2" name="Title 1">
            <a:extLst>
              <a:ext uri="{FF2B5EF4-FFF2-40B4-BE49-F238E27FC236}">
                <a16:creationId xmlns:a16="http://schemas.microsoft.com/office/drawing/2014/main" id="{6297976E-1763-42EA-A79A-6F00978C7A7E}"/>
              </a:ext>
            </a:extLst>
          </p:cNvPr>
          <p:cNvSpPr>
            <a:spLocks noGrp="1"/>
          </p:cNvSpPr>
          <p:nvPr>
            <p:ph type="title"/>
          </p:nvPr>
        </p:nvSpPr>
        <p:spPr/>
        <p:txBody>
          <a:bodyPr/>
          <a:lstStyle/>
          <a:p>
            <a:r>
              <a:rPr lang="en-GB"/>
              <a:t>What is bipolar disorder?</a:t>
            </a:r>
          </a:p>
        </p:txBody>
      </p:sp>
      <p:sp>
        <p:nvSpPr>
          <p:cNvPr id="7" name="Content Placeholder 6">
            <a:extLst>
              <a:ext uri="{FF2B5EF4-FFF2-40B4-BE49-F238E27FC236}">
                <a16:creationId xmlns:a16="http://schemas.microsoft.com/office/drawing/2014/main" id="{2B99AF43-070F-46A8-89FB-2600C4BC12F8}"/>
              </a:ext>
            </a:extLst>
          </p:cNvPr>
          <p:cNvSpPr>
            <a:spLocks noGrp="1"/>
          </p:cNvSpPr>
          <p:nvPr>
            <p:ph idx="20"/>
          </p:nvPr>
        </p:nvSpPr>
        <p:spPr>
          <a:xfrm>
            <a:off x="539750" y="1416785"/>
            <a:ext cx="5640070" cy="4415215"/>
          </a:xfrm>
        </p:spPr>
        <p:txBody>
          <a:bodyPr/>
          <a:lstStyle/>
          <a:p>
            <a:r>
              <a:rPr lang="en-GB" dirty="0"/>
              <a:t>Bipolar disorder (BD) includes several disorders of emotion, thought, and energy, characterized by biphasic mood episodes of mania or hypomania, and depression</a:t>
            </a:r>
            <a:r>
              <a:rPr lang="en-GB" baseline="30000" dirty="0"/>
              <a:t>1</a:t>
            </a:r>
            <a:r>
              <a:rPr lang="en-GB" dirty="0"/>
              <a:t> </a:t>
            </a:r>
          </a:p>
          <a:p>
            <a:pPr lvl="1"/>
            <a:r>
              <a:rPr lang="en-GB" dirty="0"/>
              <a:t>BD involves </a:t>
            </a:r>
            <a:r>
              <a:rPr lang="en-GB" b="1" dirty="0"/>
              <a:t>recurrent episodes </a:t>
            </a:r>
            <a:r>
              <a:rPr lang="en-GB" dirty="0"/>
              <a:t>of changes in </a:t>
            </a:r>
            <a:r>
              <a:rPr lang="en-GB" b="1" dirty="0"/>
              <a:t>mood, thinking</a:t>
            </a:r>
            <a:r>
              <a:rPr lang="en-GB" dirty="0"/>
              <a:t>, </a:t>
            </a:r>
            <a:r>
              <a:rPr lang="en-GB" b="1" dirty="0"/>
              <a:t>energy levels </a:t>
            </a:r>
            <a:r>
              <a:rPr lang="en-GB" dirty="0"/>
              <a:t>and </a:t>
            </a:r>
            <a:r>
              <a:rPr lang="en-GB" b="1" dirty="0"/>
              <a:t>behaviours</a:t>
            </a:r>
            <a:r>
              <a:rPr lang="en-GB" baseline="30000" dirty="0"/>
              <a:t>1</a:t>
            </a:r>
          </a:p>
          <a:p>
            <a:pPr lvl="1"/>
            <a:r>
              <a:rPr lang="en-GB" dirty="0"/>
              <a:t>BD has a </a:t>
            </a:r>
            <a:r>
              <a:rPr lang="en-GB" b="1" dirty="0"/>
              <a:t>progressive course</a:t>
            </a:r>
            <a:r>
              <a:rPr lang="en-GB" dirty="0"/>
              <a:t>, with </a:t>
            </a:r>
            <a:r>
              <a:rPr lang="en-GB" b="1" dirty="0"/>
              <a:t>cognitive, functional </a:t>
            </a:r>
            <a:br>
              <a:rPr lang="en-GB" b="1" dirty="0"/>
            </a:br>
            <a:r>
              <a:rPr lang="en-GB" dirty="0"/>
              <a:t>and </a:t>
            </a:r>
            <a:r>
              <a:rPr lang="en-GB" b="1" dirty="0"/>
              <a:t>medical repercussions</a:t>
            </a:r>
            <a:r>
              <a:rPr lang="en-GB" b="1" baseline="30000" dirty="0"/>
              <a:t>2</a:t>
            </a:r>
          </a:p>
          <a:p>
            <a:r>
              <a:rPr lang="en-GB" dirty="0"/>
              <a:t>In the DSM-5-TR, BD-I is characterized by ≥1 manic episode, whereas BD-II is characterized by ≥1 hypomanic, and ≥1 depressive episode</a:t>
            </a:r>
            <a:r>
              <a:rPr lang="en-GB" baseline="30000" dirty="0"/>
              <a:t>3</a:t>
            </a:r>
            <a:endParaRPr lang="en-GB" dirty="0"/>
          </a:p>
          <a:p>
            <a:r>
              <a:rPr lang="en-GB" dirty="0"/>
              <a:t>The risk of BD is associated with a family history of BD, substance abuse, and anxiety disorders</a:t>
            </a:r>
            <a:r>
              <a:rPr lang="en-GB" baseline="30000" dirty="0"/>
              <a:t>2</a:t>
            </a:r>
          </a:p>
          <a:p>
            <a:r>
              <a:rPr lang="en-GB" dirty="0"/>
              <a:t>More recently, the focus of BD research has shifted </a:t>
            </a:r>
            <a:br>
              <a:rPr lang="en-GB" dirty="0"/>
            </a:br>
            <a:r>
              <a:rPr lang="en-GB" dirty="0"/>
              <a:t>to acknowledge the effects of </a:t>
            </a:r>
            <a:r>
              <a:rPr lang="en-GB" dirty="0" err="1"/>
              <a:t>neuroprogression</a:t>
            </a:r>
            <a:r>
              <a:rPr lang="en-GB" dirty="0"/>
              <a:t> on psychosocial functioning, and even premature aging</a:t>
            </a:r>
            <a:r>
              <a:rPr lang="en-GB" baseline="30000" dirty="0"/>
              <a:t>1,2</a:t>
            </a:r>
          </a:p>
        </p:txBody>
      </p:sp>
      <p:sp>
        <p:nvSpPr>
          <p:cNvPr id="5" name="TextBox 4">
            <a:extLst>
              <a:ext uri="{FF2B5EF4-FFF2-40B4-BE49-F238E27FC236}">
                <a16:creationId xmlns:a16="http://schemas.microsoft.com/office/drawing/2014/main" id="{10C779FE-C810-3CD8-07B0-61DF3F5BAFE8}"/>
              </a:ext>
            </a:extLst>
          </p:cNvPr>
          <p:cNvSpPr txBox="1"/>
          <p:nvPr/>
        </p:nvSpPr>
        <p:spPr>
          <a:xfrm>
            <a:off x="7452344" y="1017681"/>
            <a:ext cx="385182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B59E5F">
                    <a:lumMod val="50000"/>
                  </a:srgbClr>
                </a:solidFill>
                <a:effectLst/>
                <a:uLnTx/>
                <a:uFillTx/>
                <a:latin typeface="Arial"/>
                <a:ea typeface="+mn-ea"/>
                <a:cs typeface="+mn-cs"/>
              </a:rPr>
              <a:t>Differentiating the course </a:t>
            </a:r>
            <a:br>
              <a:rPr kumimoji="0" lang="en-GB" sz="1600" b="1" i="0" u="none" strike="noStrike" kern="1200" cap="none" spc="0" normalizeH="0" baseline="0" noProof="0">
                <a:ln>
                  <a:noFill/>
                </a:ln>
                <a:solidFill>
                  <a:srgbClr val="B59E5F">
                    <a:lumMod val="50000"/>
                  </a:srgbClr>
                </a:solidFill>
                <a:effectLst/>
                <a:uLnTx/>
                <a:uFillTx/>
                <a:latin typeface="Arial"/>
                <a:ea typeface="+mn-ea"/>
                <a:cs typeface="+mn-cs"/>
              </a:rPr>
            </a:br>
            <a:r>
              <a:rPr kumimoji="0" lang="en-GB" sz="1600" b="1" i="0" u="none" strike="noStrike" kern="1200" cap="none" spc="0" normalizeH="0" baseline="0" noProof="0">
                <a:ln>
                  <a:noFill/>
                </a:ln>
                <a:solidFill>
                  <a:srgbClr val="B59E5F">
                    <a:lumMod val="50000"/>
                  </a:srgbClr>
                </a:solidFill>
                <a:effectLst/>
                <a:uLnTx/>
                <a:uFillTx/>
                <a:latin typeface="Arial"/>
                <a:ea typeface="+mn-ea"/>
                <a:cs typeface="+mn-cs"/>
              </a:rPr>
              <a:t>of bipolar I and bipolar II disorder</a:t>
            </a:r>
            <a:r>
              <a:rPr kumimoji="0" lang="en-GB" sz="1600" b="1" i="0" u="none" strike="noStrike" kern="1200" cap="none" spc="0" normalizeH="0" baseline="30000" noProof="0">
                <a:ln>
                  <a:noFill/>
                </a:ln>
                <a:solidFill>
                  <a:srgbClr val="B59E5F">
                    <a:lumMod val="50000"/>
                  </a:srgbClr>
                </a:solidFill>
                <a:effectLst/>
                <a:uLnTx/>
                <a:uFillTx/>
                <a:latin typeface="Arial"/>
                <a:ea typeface="+mn-ea"/>
                <a:cs typeface="+mn-cs"/>
              </a:rPr>
              <a:t>1,4,5</a:t>
            </a:r>
            <a:r>
              <a:rPr kumimoji="0" lang="en-GB" sz="1600" b="1" i="0" u="none" strike="noStrike" kern="1200" cap="none" spc="0" normalizeH="0" baseline="0" noProof="0">
                <a:ln>
                  <a:noFill/>
                </a:ln>
                <a:solidFill>
                  <a:srgbClr val="B59E5F">
                    <a:lumMod val="50000"/>
                  </a:srgbClr>
                </a:solidFill>
                <a:effectLst/>
                <a:uLnTx/>
                <a:uFillTx/>
                <a:latin typeface="Arial"/>
                <a:ea typeface="+mn-ea"/>
                <a:cs typeface="+mn-cs"/>
              </a:rPr>
              <a:t> </a:t>
            </a:r>
          </a:p>
        </p:txBody>
      </p:sp>
      <p:cxnSp>
        <p:nvCxnSpPr>
          <p:cNvPr id="14" name="Straight Connector 13">
            <a:extLst>
              <a:ext uri="{FF2B5EF4-FFF2-40B4-BE49-F238E27FC236}">
                <a16:creationId xmlns:a16="http://schemas.microsoft.com/office/drawing/2014/main" id="{5FAAA230-9D55-2177-8D9D-CA440259281F}"/>
              </a:ext>
            </a:extLst>
          </p:cNvPr>
          <p:cNvCxnSpPr>
            <a:cxnSpLocks/>
          </p:cNvCxnSpPr>
          <p:nvPr/>
        </p:nvCxnSpPr>
        <p:spPr>
          <a:xfrm>
            <a:off x="7492483" y="2351211"/>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B8DD500-BFF4-A807-5DBF-0CD0A7234669}"/>
              </a:ext>
            </a:extLst>
          </p:cNvPr>
          <p:cNvCxnSpPr>
            <a:cxnSpLocks/>
          </p:cNvCxnSpPr>
          <p:nvPr/>
        </p:nvCxnSpPr>
        <p:spPr>
          <a:xfrm>
            <a:off x="7492482" y="1916910"/>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Freeform: Shape 28">
            <a:extLst>
              <a:ext uri="{FF2B5EF4-FFF2-40B4-BE49-F238E27FC236}">
                <a16:creationId xmlns:a16="http://schemas.microsoft.com/office/drawing/2014/main" id="{4466D570-7326-3C84-CCF0-207F947A9D7F}"/>
              </a:ext>
            </a:extLst>
          </p:cNvPr>
          <p:cNvSpPr/>
          <p:nvPr/>
        </p:nvSpPr>
        <p:spPr>
          <a:xfrm>
            <a:off x="7497078" y="1854631"/>
            <a:ext cx="3598984" cy="1792909"/>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98984" h="3781062">
                <a:moveTo>
                  <a:pt x="0" y="1928771"/>
                </a:moveTo>
                <a:cubicBezTo>
                  <a:pt x="49334" y="1903371"/>
                  <a:pt x="98669" y="1877971"/>
                  <a:pt x="134815" y="1893602"/>
                </a:cubicBezTo>
                <a:cubicBezTo>
                  <a:pt x="170961" y="1909233"/>
                  <a:pt x="184639" y="2026464"/>
                  <a:pt x="216877" y="2022556"/>
                </a:cubicBezTo>
                <a:cubicBezTo>
                  <a:pt x="249115" y="2018648"/>
                  <a:pt x="297962" y="1879925"/>
                  <a:pt x="328246" y="1870156"/>
                </a:cubicBezTo>
                <a:cubicBezTo>
                  <a:pt x="358531" y="1860387"/>
                  <a:pt x="380023" y="1959056"/>
                  <a:pt x="398584" y="1963940"/>
                </a:cubicBezTo>
                <a:cubicBezTo>
                  <a:pt x="417145" y="1968824"/>
                  <a:pt x="422030" y="1897509"/>
                  <a:pt x="439615" y="1899463"/>
                </a:cubicBezTo>
                <a:cubicBezTo>
                  <a:pt x="457200" y="1901417"/>
                  <a:pt x="481623" y="1976640"/>
                  <a:pt x="504092" y="1975663"/>
                </a:cubicBezTo>
                <a:cubicBezTo>
                  <a:pt x="526561" y="1974686"/>
                  <a:pt x="548053" y="1894579"/>
                  <a:pt x="574430" y="1893602"/>
                </a:cubicBezTo>
                <a:cubicBezTo>
                  <a:pt x="600807" y="1892625"/>
                  <a:pt x="635976" y="1970779"/>
                  <a:pt x="662353" y="1969802"/>
                </a:cubicBezTo>
                <a:cubicBezTo>
                  <a:pt x="688730" y="1968825"/>
                  <a:pt x="711200" y="1885786"/>
                  <a:pt x="732692" y="1887740"/>
                </a:cubicBezTo>
                <a:cubicBezTo>
                  <a:pt x="754184" y="1889694"/>
                  <a:pt x="755161" y="2144671"/>
                  <a:pt x="791307" y="1981525"/>
                </a:cubicBezTo>
                <a:cubicBezTo>
                  <a:pt x="827453" y="1818379"/>
                  <a:pt x="890954" y="909840"/>
                  <a:pt x="949569" y="908863"/>
                </a:cubicBezTo>
                <a:cubicBezTo>
                  <a:pt x="1008185" y="907886"/>
                  <a:pt x="1103923" y="1814471"/>
                  <a:pt x="1143000" y="1975663"/>
                </a:cubicBezTo>
                <a:cubicBezTo>
                  <a:pt x="1182077" y="2136855"/>
                  <a:pt x="1164492" y="1872109"/>
                  <a:pt x="1184030" y="1876017"/>
                </a:cubicBezTo>
                <a:cubicBezTo>
                  <a:pt x="1203568" y="1879925"/>
                  <a:pt x="1244599" y="1997155"/>
                  <a:pt x="1260230" y="1999109"/>
                </a:cubicBezTo>
                <a:cubicBezTo>
                  <a:pt x="1275861" y="2001063"/>
                  <a:pt x="1265115" y="1889694"/>
                  <a:pt x="1277815" y="1887740"/>
                </a:cubicBezTo>
                <a:cubicBezTo>
                  <a:pt x="1290515" y="1885786"/>
                  <a:pt x="1316892" y="1987386"/>
                  <a:pt x="1336430" y="1987386"/>
                </a:cubicBezTo>
                <a:cubicBezTo>
                  <a:pt x="1355968" y="1987386"/>
                  <a:pt x="1320800" y="1588802"/>
                  <a:pt x="1395046" y="1887740"/>
                </a:cubicBezTo>
                <a:cubicBezTo>
                  <a:pt x="1469292" y="2186678"/>
                  <a:pt x="1680307" y="3771248"/>
                  <a:pt x="1781907" y="3781017"/>
                </a:cubicBezTo>
                <a:cubicBezTo>
                  <a:pt x="1883507" y="3790786"/>
                  <a:pt x="1954823" y="2231618"/>
                  <a:pt x="2004646" y="1946356"/>
                </a:cubicBezTo>
                <a:cubicBezTo>
                  <a:pt x="2054469" y="1661094"/>
                  <a:pt x="2026138" y="2392810"/>
                  <a:pt x="2080846" y="2069448"/>
                </a:cubicBezTo>
                <a:cubicBezTo>
                  <a:pt x="2135554" y="1746086"/>
                  <a:pt x="2225431" y="-120814"/>
                  <a:pt x="2332892" y="6186"/>
                </a:cubicBezTo>
                <a:cubicBezTo>
                  <a:pt x="2440353" y="133186"/>
                  <a:pt x="2645507" y="2511994"/>
                  <a:pt x="2725615" y="2831448"/>
                </a:cubicBezTo>
                <a:cubicBezTo>
                  <a:pt x="2805723" y="3150902"/>
                  <a:pt x="2785207" y="2175932"/>
                  <a:pt x="2813538" y="1922909"/>
                </a:cubicBezTo>
                <a:cubicBezTo>
                  <a:pt x="2841869" y="1669886"/>
                  <a:pt x="2858477" y="1296701"/>
                  <a:pt x="2895600" y="1313309"/>
                </a:cubicBezTo>
                <a:cubicBezTo>
                  <a:pt x="2932723" y="1329917"/>
                  <a:pt x="3000131" y="1937564"/>
                  <a:pt x="3036277" y="2022556"/>
                </a:cubicBezTo>
                <a:cubicBezTo>
                  <a:pt x="3072423" y="2107548"/>
                  <a:pt x="3057769" y="1693332"/>
                  <a:pt x="3112477" y="1823263"/>
                </a:cubicBezTo>
                <a:cubicBezTo>
                  <a:pt x="3167185" y="1953194"/>
                  <a:pt x="3293208" y="2799209"/>
                  <a:pt x="3364523" y="2802140"/>
                </a:cubicBezTo>
                <a:cubicBezTo>
                  <a:pt x="3435838" y="2805071"/>
                  <a:pt x="3501292" y="1985432"/>
                  <a:pt x="3540369" y="1840848"/>
                </a:cubicBezTo>
                <a:cubicBezTo>
                  <a:pt x="3579446" y="1696264"/>
                  <a:pt x="3589215" y="1815448"/>
                  <a:pt x="3598984" y="1934633"/>
                </a:cubicBezTo>
              </a:path>
            </a:pathLst>
          </a:cu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35" name="Straight Connector 34">
            <a:extLst>
              <a:ext uri="{FF2B5EF4-FFF2-40B4-BE49-F238E27FC236}">
                <a16:creationId xmlns:a16="http://schemas.microsoft.com/office/drawing/2014/main" id="{F09500E9-5F8A-80DA-0360-ED3A51432D94}"/>
              </a:ext>
            </a:extLst>
          </p:cNvPr>
          <p:cNvCxnSpPr>
            <a:cxnSpLocks/>
          </p:cNvCxnSpPr>
          <p:nvPr/>
        </p:nvCxnSpPr>
        <p:spPr>
          <a:xfrm>
            <a:off x="7502940" y="3714921"/>
            <a:ext cx="3648313"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FA9BA358-3C10-654D-27DF-6D1ED101FBF8}"/>
              </a:ext>
            </a:extLst>
          </p:cNvPr>
          <p:cNvSpPr txBox="1"/>
          <p:nvPr/>
        </p:nvSpPr>
        <p:spPr>
          <a:xfrm>
            <a:off x="7452344" y="1609141"/>
            <a:ext cx="146065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A1A17"/>
                </a:solidFill>
                <a:effectLst/>
                <a:uLnTx/>
                <a:uFillTx/>
                <a:latin typeface="Arial"/>
                <a:ea typeface="+mn-ea"/>
                <a:cs typeface="+mn-cs"/>
              </a:rPr>
              <a:t>Bipolar I disorder</a:t>
            </a:r>
          </a:p>
        </p:txBody>
      </p:sp>
      <p:sp>
        <p:nvSpPr>
          <p:cNvPr id="51" name="TextBox 50">
            <a:extLst>
              <a:ext uri="{FF2B5EF4-FFF2-40B4-BE49-F238E27FC236}">
                <a16:creationId xmlns:a16="http://schemas.microsoft.com/office/drawing/2014/main" id="{80D2F198-2E24-44FD-418D-8732DACC3BD9}"/>
              </a:ext>
            </a:extLst>
          </p:cNvPr>
          <p:cNvSpPr txBox="1"/>
          <p:nvPr/>
        </p:nvSpPr>
        <p:spPr>
          <a:xfrm>
            <a:off x="7452344" y="3999705"/>
            <a:ext cx="1503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A1A17"/>
                </a:solidFill>
                <a:effectLst/>
                <a:uLnTx/>
                <a:uFillTx/>
                <a:latin typeface="Arial"/>
                <a:ea typeface="+mn-ea"/>
                <a:cs typeface="+mn-cs"/>
              </a:rPr>
              <a:t>Bipolar II disorder</a:t>
            </a:r>
          </a:p>
        </p:txBody>
      </p:sp>
      <p:sp>
        <p:nvSpPr>
          <p:cNvPr id="3" name="TextBox 2">
            <a:extLst>
              <a:ext uri="{FF2B5EF4-FFF2-40B4-BE49-F238E27FC236}">
                <a16:creationId xmlns:a16="http://schemas.microsoft.com/office/drawing/2014/main" id="{4720E91C-2A70-D439-839C-BF1C76E90CD9}"/>
              </a:ext>
            </a:extLst>
          </p:cNvPr>
          <p:cNvSpPr txBox="1"/>
          <p:nvPr/>
        </p:nvSpPr>
        <p:spPr>
          <a:xfrm>
            <a:off x="6926634" y="1793223"/>
            <a:ext cx="583814"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1A1A17"/>
                </a:solidFill>
                <a:effectLst/>
                <a:uLnTx/>
                <a:uFillTx/>
                <a:latin typeface="Arial"/>
                <a:ea typeface="+mn-ea"/>
                <a:cs typeface="+mn-cs"/>
              </a:rPr>
              <a:t>Mania</a:t>
            </a:r>
          </a:p>
        </p:txBody>
      </p:sp>
      <p:sp>
        <p:nvSpPr>
          <p:cNvPr id="4" name="TextBox 3">
            <a:extLst>
              <a:ext uri="{FF2B5EF4-FFF2-40B4-BE49-F238E27FC236}">
                <a16:creationId xmlns:a16="http://schemas.microsoft.com/office/drawing/2014/main" id="{A61D8E34-1881-5627-8297-FF8CD143F790}"/>
              </a:ext>
            </a:extLst>
          </p:cNvPr>
          <p:cNvSpPr txBox="1"/>
          <p:nvPr/>
        </p:nvSpPr>
        <p:spPr>
          <a:xfrm>
            <a:off x="6179825" y="3595420"/>
            <a:ext cx="1351652"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1A1A17"/>
                </a:solidFill>
                <a:effectLst/>
                <a:uLnTx/>
                <a:uFillTx/>
                <a:latin typeface="Arial"/>
                <a:ea typeface="+mn-ea"/>
                <a:cs typeface="+mn-cs"/>
              </a:rPr>
              <a:t>Major depression</a:t>
            </a:r>
          </a:p>
        </p:txBody>
      </p:sp>
      <p:sp>
        <p:nvSpPr>
          <p:cNvPr id="18" name="TextBox 17">
            <a:extLst>
              <a:ext uri="{FF2B5EF4-FFF2-40B4-BE49-F238E27FC236}">
                <a16:creationId xmlns:a16="http://schemas.microsoft.com/office/drawing/2014/main" id="{AB53296C-728D-7556-0924-2EB2266C5E9D}"/>
              </a:ext>
            </a:extLst>
          </p:cNvPr>
          <p:cNvSpPr txBox="1"/>
          <p:nvPr/>
        </p:nvSpPr>
        <p:spPr>
          <a:xfrm>
            <a:off x="6718591" y="2665614"/>
            <a:ext cx="812886"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1A1A17"/>
                </a:solidFill>
                <a:effectLst/>
                <a:uLnTx/>
                <a:uFillTx/>
                <a:latin typeface="Arial"/>
                <a:ea typeface="+mn-ea"/>
                <a:cs typeface="+mn-cs"/>
              </a:rPr>
              <a:t>Euthymia</a:t>
            </a:r>
          </a:p>
        </p:txBody>
      </p:sp>
      <p:sp>
        <p:nvSpPr>
          <p:cNvPr id="19" name="TextBox 18">
            <a:extLst>
              <a:ext uri="{FF2B5EF4-FFF2-40B4-BE49-F238E27FC236}">
                <a16:creationId xmlns:a16="http://schemas.microsoft.com/office/drawing/2014/main" id="{0996DB46-9ECE-0E24-AE63-6F554F68EBF7}"/>
              </a:ext>
            </a:extLst>
          </p:cNvPr>
          <p:cNvSpPr txBox="1"/>
          <p:nvPr/>
        </p:nvSpPr>
        <p:spPr>
          <a:xfrm>
            <a:off x="6548023" y="2225882"/>
            <a:ext cx="983454"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1A1A17"/>
                </a:solidFill>
                <a:effectLst/>
                <a:uLnTx/>
                <a:uFillTx/>
                <a:latin typeface="Arial"/>
                <a:ea typeface="+mn-ea"/>
                <a:cs typeface="+mn-cs"/>
              </a:rPr>
              <a:t>Hypomania</a:t>
            </a:r>
          </a:p>
        </p:txBody>
      </p:sp>
      <p:sp>
        <p:nvSpPr>
          <p:cNvPr id="20" name="TextBox 19">
            <a:extLst>
              <a:ext uri="{FF2B5EF4-FFF2-40B4-BE49-F238E27FC236}">
                <a16:creationId xmlns:a16="http://schemas.microsoft.com/office/drawing/2014/main" id="{21B46D35-643D-8A02-8D9B-BA46318D0AD2}"/>
              </a:ext>
            </a:extLst>
          </p:cNvPr>
          <p:cNvSpPr txBox="1"/>
          <p:nvPr/>
        </p:nvSpPr>
        <p:spPr>
          <a:xfrm>
            <a:off x="6405147" y="3058035"/>
            <a:ext cx="1126329"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1A1A17"/>
                </a:solidFill>
                <a:effectLst/>
                <a:uLnTx/>
                <a:uFillTx/>
                <a:latin typeface="Arial"/>
                <a:ea typeface="+mn-ea"/>
                <a:cs typeface="+mn-cs"/>
              </a:rPr>
              <a:t>Subthreshold </a:t>
            </a:r>
            <a:br>
              <a:rPr kumimoji="0" lang="en-GB" sz="1100" b="0" i="0" u="none" strike="noStrike" kern="1200" cap="none" spc="0" normalizeH="0" baseline="0" noProof="0">
                <a:ln>
                  <a:noFill/>
                </a:ln>
                <a:solidFill>
                  <a:srgbClr val="1A1A17"/>
                </a:solidFill>
                <a:effectLst/>
                <a:uLnTx/>
                <a:uFillTx/>
                <a:latin typeface="Arial"/>
                <a:ea typeface="+mn-ea"/>
                <a:cs typeface="+mn-cs"/>
              </a:rPr>
            </a:br>
            <a:r>
              <a:rPr kumimoji="0" lang="en-GB" sz="1100" b="0" i="0" u="none" strike="noStrike" kern="1200" cap="none" spc="0" normalizeH="0" baseline="0" noProof="0">
                <a:ln>
                  <a:noFill/>
                </a:ln>
                <a:solidFill>
                  <a:srgbClr val="1A1A17"/>
                </a:solidFill>
                <a:effectLst/>
                <a:uLnTx/>
                <a:uFillTx/>
                <a:latin typeface="Arial"/>
                <a:ea typeface="+mn-ea"/>
                <a:cs typeface="+mn-cs"/>
              </a:rPr>
              <a:t>depression</a:t>
            </a:r>
          </a:p>
        </p:txBody>
      </p:sp>
      <p:cxnSp>
        <p:nvCxnSpPr>
          <p:cNvPr id="12" name="Straight Connector 11">
            <a:extLst>
              <a:ext uri="{FF2B5EF4-FFF2-40B4-BE49-F238E27FC236}">
                <a16:creationId xmlns:a16="http://schemas.microsoft.com/office/drawing/2014/main" id="{EE7A1656-EFB4-7A4A-58A3-C69E0A5CC5DA}"/>
              </a:ext>
            </a:extLst>
          </p:cNvPr>
          <p:cNvCxnSpPr>
            <a:cxnSpLocks/>
          </p:cNvCxnSpPr>
          <p:nvPr/>
        </p:nvCxnSpPr>
        <p:spPr>
          <a:xfrm>
            <a:off x="7489417" y="1831402"/>
            <a:ext cx="0" cy="193917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9184B6F-0566-B11A-EA0D-26DE3568A38F}"/>
              </a:ext>
            </a:extLst>
          </p:cNvPr>
          <p:cNvCxnSpPr>
            <a:cxnSpLocks/>
          </p:cNvCxnSpPr>
          <p:nvPr/>
        </p:nvCxnSpPr>
        <p:spPr>
          <a:xfrm>
            <a:off x="7486626" y="2792818"/>
            <a:ext cx="3648313"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20533EDB-D6F8-F2D9-6D51-C94B7F4D60D7}"/>
              </a:ext>
            </a:extLst>
          </p:cNvPr>
          <p:cNvCxnSpPr/>
          <p:nvPr/>
        </p:nvCxnSpPr>
        <p:spPr>
          <a:xfrm>
            <a:off x="7531471" y="6228834"/>
            <a:ext cx="3708000"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F818A5F-A932-D1FD-9D01-92ABD6DF481E}"/>
              </a:ext>
            </a:extLst>
          </p:cNvPr>
          <p:cNvSpPr txBox="1"/>
          <p:nvPr/>
        </p:nvSpPr>
        <p:spPr>
          <a:xfrm>
            <a:off x="8822361" y="6203153"/>
            <a:ext cx="1078648"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3F1A01"/>
                </a:solidFill>
                <a:effectLst/>
                <a:uLnTx/>
                <a:uFillTx/>
                <a:latin typeface="Arial"/>
                <a:ea typeface="+mn-ea"/>
                <a:cs typeface="+mn-cs"/>
              </a:rPr>
              <a:t>Time</a:t>
            </a:r>
          </a:p>
        </p:txBody>
      </p:sp>
      <p:cxnSp>
        <p:nvCxnSpPr>
          <p:cNvPr id="10" name="Straight Arrow Connector 9">
            <a:extLst>
              <a:ext uri="{FF2B5EF4-FFF2-40B4-BE49-F238E27FC236}">
                <a16:creationId xmlns:a16="http://schemas.microsoft.com/office/drawing/2014/main" id="{882A4781-2732-ED5D-A7E1-C23BACC862B9}"/>
              </a:ext>
            </a:extLst>
          </p:cNvPr>
          <p:cNvCxnSpPr/>
          <p:nvPr/>
        </p:nvCxnSpPr>
        <p:spPr>
          <a:xfrm>
            <a:off x="7531471" y="3816499"/>
            <a:ext cx="3708000"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532AED7-A4B6-6BD9-215D-C42F20DA3DC8}"/>
              </a:ext>
            </a:extLst>
          </p:cNvPr>
          <p:cNvSpPr txBox="1"/>
          <p:nvPr/>
        </p:nvSpPr>
        <p:spPr>
          <a:xfrm>
            <a:off x="8822361" y="3790818"/>
            <a:ext cx="1078648"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F1A01"/>
                </a:solidFill>
                <a:effectLst/>
                <a:uLnTx/>
                <a:uFillTx/>
                <a:latin typeface="Arial"/>
                <a:ea typeface="+mn-ea"/>
                <a:cs typeface="+mn-cs"/>
              </a:rPr>
              <a:t>Time</a:t>
            </a:r>
          </a:p>
        </p:txBody>
      </p:sp>
      <p:sp>
        <p:nvSpPr>
          <p:cNvPr id="6" name="Slide Number Placeholder 5">
            <a:extLst>
              <a:ext uri="{FF2B5EF4-FFF2-40B4-BE49-F238E27FC236}">
                <a16:creationId xmlns:a16="http://schemas.microsoft.com/office/drawing/2014/main" id="{CE9274C6-4587-9038-E2F3-54BB0AB41F8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E73D8C-6D1C-4360-8101-83ED279A0FF1}"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cxnSp>
        <p:nvCxnSpPr>
          <p:cNvPr id="22" name="Straight Arrow Connector 21">
            <a:extLst>
              <a:ext uri="{FF2B5EF4-FFF2-40B4-BE49-F238E27FC236}">
                <a16:creationId xmlns:a16="http://schemas.microsoft.com/office/drawing/2014/main" id="{CED9DB6C-F252-2D08-1731-FF01F6ABC6EA}"/>
              </a:ext>
            </a:extLst>
          </p:cNvPr>
          <p:cNvCxnSpPr>
            <a:cxnSpLocks/>
          </p:cNvCxnSpPr>
          <p:nvPr/>
        </p:nvCxnSpPr>
        <p:spPr>
          <a:xfrm flipH="1">
            <a:off x="9329738" y="2208992"/>
            <a:ext cx="107699" cy="180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2024736-EEA0-B825-4272-12EDC705C806}"/>
              </a:ext>
            </a:extLst>
          </p:cNvPr>
          <p:cNvCxnSpPr>
            <a:cxnSpLocks/>
          </p:cNvCxnSpPr>
          <p:nvPr/>
        </p:nvCxnSpPr>
        <p:spPr>
          <a:xfrm>
            <a:off x="9473155" y="2206611"/>
            <a:ext cx="326232" cy="5572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08A6384F-1CC5-D160-A11E-C3347BEF168F}"/>
              </a:ext>
            </a:extLst>
          </p:cNvPr>
          <p:cNvSpPr txBox="1"/>
          <p:nvPr/>
        </p:nvSpPr>
        <p:spPr>
          <a:xfrm>
            <a:off x="7691206" y="1952598"/>
            <a:ext cx="2008601"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B2A499">
                    <a:lumMod val="50000"/>
                  </a:srgbClr>
                </a:solidFill>
                <a:effectLst/>
                <a:uLnTx/>
                <a:uFillTx/>
                <a:latin typeface="Arial"/>
                <a:ea typeface="+mn-ea"/>
                <a:cs typeface="+mn-cs"/>
              </a:rPr>
              <a:t>Mixed features</a:t>
            </a:r>
          </a:p>
        </p:txBody>
      </p:sp>
      <p:cxnSp>
        <p:nvCxnSpPr>
          <p:cNvPr id="49" name="Straight Arrow Connector 48">
            <a:extLst>
              <a:ext uri="{FF2B5EF4-FFF2-40B4-BE49-F238E27FC236}">
                <a16:creationId xmlns:a16="http://schemas.microsoft.com/office/drawing/2014/main" id="{19BCA877-EBFB-7D3A-A107-1D1227D73B8A}"/>
              </a:ext>
            </a:extLst>
          </p:cNvPr>
          <p:cNvCxnSpPr>
            <a:cxnSpLocks/>
          </p:cNvCxnSpPr>
          <p:nvPr/>
        </p:nvCxnSpPr>
        <p:spPr>
          <a:xfrm flipH="1">
            <a:off x="9402639" y="4703355"/>
            <a:ext cx="107699" cy="180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0AD16C82-AB1B-62E1-E026-0DFAFBC7D865}"/>
              </a:ext>
            </a:extLst>
          </p:cNvPr>
          <p:cNvSpPr txBox="1"/>
          <p:nvPr/>
        </p:nvSpPr>
        <p:spPr>
          <a:xfrm>
            <a:off x="8253647" y="4435462"/>
            <a:ext cx="2008601"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B2A499">
                    <a:lumMod val="50000"/>
                  </a:srgbClr>
                </a:solidFill>
                <a:effectLst/>
                <a:uLnTx/>
                <a:uFillTx/>
                <a:latin typeface="Arial"/>
                <a:ea typeface="+mn-ea"/>
                <a:cs typeface="+mn-cs"/>
              </a:rPr>
              <a:t>Mixed features</a:t>
            </a:r>
          </a:p>
        </p:txBody>
      </p:sp>
    </p:spTree>
    <p:extLst>
      <p:ext uri="{BB962C8B-B14F-4D97-AF65-F5344CB8AC3E}">
        <p14:creationId xmlns:p14="http://schemas.microsoft.com/office/powerpoint/2010/main" val="3532246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63D15D-043A-C42F-1E44-7F7CD1DA8E69}"/>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FBC41BAC-63A6-1B95-4E76-92052FBB7770}"/>
              </a:ext>
            </a:extLst>
          </p:cNvPr>
          <p:cNvSpPr>
            <a:spLocks noGrp="1"/>
          </p:cNvSpPr>
          <p:nvPr>
            <p:ph type="title"/>
          </p:nvPr>
        </p:nvSpPr>
        <p:spPr/>
        <p:txBody>
          <a:bodyPr/>
          <a:lstStyle/>
          <a:p>
            <a:r>
              <a:rPr lang="en-GB"/>
              <a:t>Definitions</a:t>
            </a:r>
          </a:p>
        </p:txBody>
      </p:sp>
      <p:sp>
        <p:nvSpPr>
          <p:cNvPr id="4" name="Content Placeholder 3">
            <a:extLst>
              <a:ext uri="{FF2B5EF4-FFF2-40B4-BE49-F238E27FC236}">
                <a16:creationId xmlns:a16="http://schemas.microsoft.com/office/drawing/2014/main" id="{90FBD91D-D76E-9224-17E0-45AE53CF5738}"/>
              </a:ext>
            </a:extLst>
          </p:cNvPr>
          <p:cNvSpPr>
            <a:spLocks noGrp="1"/>
          </p:cNvSpPr>
          <p:nvPr>
            <p:ph idx="19"/>
          </p:nvPr>
        </p:nvSpPr>
        <p:spPr>
          <a:xfrm>
            <a:off x="539751" y="1416785"/>
            <a:ext cx="9834336" cy="4415215"/>
          </a:xfrm>
        </p:spPr>
        <p:txBody>
          <a:bodyPr/>
          <a:lstStyle/>
          <a:p>
            <a:r>
              <a:rPr lang="en-GB" sz="1400" b="1" dirty="0"/>
              <a:t>Cyclothymia: </a:t>
            </a:r>
            <a:r>
              <a:rPr lang="en-GB" sz="1400" dirty="0"/>
              <a:t>the occurrence of marked swings of mood from cheerfulness to misery; these fluctuations are not as great as those of bipolar affective disorder</a:t>
            </a:r>
            <a:r>
              <a:rPr lang="en-GB" sz="1400" baseline="30000" dirty="0"/>
              <a:t>1</a:t>
            </a:r>
            <a:endParaRPr lang="en-GB" sz="1400" dirty="0"/>
          </a:p>
          <a:p>
            <a:r>
              <a:rPr lang="en-US" sz="1400" b="1" dirty="0"/>
              <a:t>Depression: </a:t>
            </a:r>
            <a:r>
              <a:rPr lang="en-US" sz="1400" dirty="0"/>
              <a:t>a mental state characterized by excessive sadness</a:t>
            </a:r>
            <a:r>
              <a:rPr lang="en-US" sz="1400" baseline="30000" dirty="0"/>
              <a:t>1</a:t>
            </a:r>
            <a:r>
              <a:rPr lang="en-US" sz="1400" dirty="0"/>
              <a:t> </a:t>
            </a:r>
          </a:p>
          <a:p>
            <a:pPr lvl="1"/>
            <a:r>
              <a:rPr lang="en-GB" sz="1200" b="1" dirty="0"/>
              <a:t>Subthreshold depression: </a:t>
            </a:r>
            <a:r>
              <a:rPr lang="en-US" sz="1200" dirty="0"/>
              <a:t>often defined as a depressed mood or loss of interest but number of symptoms is below five, or symptoms do not cause significant impairment</a:t>
            </a:r>
            <a:r>
              <a:rPr lang="en-US" sz="1200" baseline="30000" dirty="0"/>
              <a:t>2</a:t>
            </a:r>
            <a:endParaRPr lang="en-GB" sz="1200" dirty="0"/>
          </a:p>
          <a:p>
            <a:pPr lvl="1"/>
            <a:r>
              <a:rPr lang="en-GB" sz="1200" b="1" dirty="0"/>
              <a:t>Major depression: </a:t>
            </a:r>
            <a:r>
              <a:rPr lang="en-US" sz="1200" dirty="0"/>
              <a:t>a serious mood disorder involving one or more episodes of intense psychological depression or loss of interest or pleasure that lasts two or more weeks and is accompanied by irritability, fatigue, poor concentration, sleep disturbances, weight gain or loss, feelings of worthlessness or guilt, and sometimes suicidal tendencies</a:t>
            </a:r>
            <a:r>
              <a:rPr lang="en-GB" sz="1200" baseline="30000" dirty="0"/>
              <a:t>3</a:t>
            </a:r>
            <a:endParaRPr lang="en-GB" sz="1200" dirty="0"/>
          </a:p>
          <a:p>
            <a:r>
              <a:rPr lang="en-GB" sz="1400" b="1" dirty="0"/>
              <a:t>Dysthymia: </a:t>
            </a:r>
            <a:r>
              <a:rPr lang="en-GB" sz="1400" dirty="0"/>
              <a:t>a permanent state of mildly lowered mood.</a:t>
            </a:r>
            <a:r>
              <a:rPr lang="en-GB" sz="1400" baseline="30000" dirty="0"/>
              <a:t>1</a:t>
            </a:r>
            <a:r>
              <a:rPr lang="en-GB" sz="1400" dirty="0"/>
              <a:t> This never reaches the severity of clinical depression, but it can impair the person’s quality of life</a:t>
            </a:r>
            <a:r>
              <a:rPr lang="en-GB" sz="1400" baseline="30000" dirty="0"/>
              <a:t>1</a:t>
            </a:r>
            <a:r>
              <a:rPr lang="en-GB" sz="1400" dirty="0"/>
              <a:t> </a:t>
            </a:r>
          </a:p>
          <a:p>
            <a:r>
              <a:rPr lang="en-GB" sz="1400" b="1" dirty="0"/>
              <a:t>Euthymia: </a:t>
            </a:r>
            <a:r>
              <a:rPr lang="en-GB" sz="1400" dirty="0"/>
              <a:t>a stable mental state or mood in those affected with bipolar disorder that is neither manic nor depressive</a:t>
            </a:r>
            <a:r>
              <a:rPr lang="en-GB" sz="1400" baseline="30000" dirty="0"/>
              <a:t>3</a:t>
            </a:r>
            <a:endParaRPr lang="en-GB" sz="1400" dirty="0"/>
          </a:p>
          <a:p>
            <a:r>
              <a:rPr lang="en-GB" sz="1400" b="1" dirty="0"/>
              <a:t>Hypomania: </a:t>
            </a:r>
            <a:r>
              <a:rPr lang="en-GB" sz="1400" dirty="0"/>
              <a:t>a mild degree of mania</a:t>
            </a:r>
            <a:r>
              <a:rPr lang="en-GB" sz="1400" baseline="30000" dirty="0"/>
              <a:t>1</a:t>
            </a:r>
            <a:endParaRPr lang="en-GB" sz="1400" b="1" dirty="0"/>
          </a:p>
          <a:p>
            <a:r>
              <a:rPr lang="en-GB" sz="1400" b="1" dirty="0"/>
              <a:t>Mania: </a:t>
            </a:r>
            <a:r>
              <a:rPr lang="en-GB" sz="1400" dirty="0"/>
              <a:t>a state of mind characterized by excessive cheerfulness and increased activity; the mood is euphoric and can change rapidly to irritability</a:t>
            </a:r>
            <a:r>
              <a:rPr lang="en-GB" sz="1400" baseline="30000" dirty="0"/>
              <a:t>1</a:t>
            </a:r>
            <a:r>
              <a:rPr lang="en-GB" sz="1400" dirty="0"/>
              <a:t> </a:t>
            </a:r>
          </a:p>
          <a:p>
            <a:r>
              <a:rPr lang="en-US" sz="1400" b="1" dirty="0"/>
              <a:t>Psychosis: </a:t>
            </a:r>
            <a:r>
              <a:rPr lang="en-US" sz="1400" dirty="0"/>
              <a:t>a mental state that features a loss of contact with reality, typified by the presence of hallucinations </a:t>
            </a:r>
            <a:br>
              <a:rPr lang="en-US" sz="1400" dirty="0"/>
            </a:br>
            <a:r>
              <a:rPr lang="en-US" sz="1400" dirty="0"/>
              <a:t>and delusions</a:t>
            </a:r>
            <a:r>
              <a:rPr lang="en-US" sz="1400" baseline="30000" dirty="0"/>
              <a:t>1</a:t>
            </a:r>
            <a:endParaRPr lang="en-US" sz="1400" dirty="0"/>
          </a:p>
          <a:p>
            <a:endParaRPr lang="en-GB" sz="1400" dirty="0"/>
          </a:p>
        </p:txBody>
      </p:sp>
      <p:sp>
        <p:nvSpPr>
          <p:cNvPr id="5" name="Text Placeholder 4">
            <a:extLst>
              <a:ext uri="{FF2B5EF4-FFF2-40B4-BE49-F238E27FC236}">
                <a16:creationId xmlns:a16="http://schemas.microsoft.com/office/drawing/2014/main" id="{CBC500F8-A1EA-0BBE-E2F1-C57491570034}"/>
              </a:ext>
            </a:extLst>
          </p:cNvPr>
          <p:cNvSpPr>
            <a:spLocks noGrp="1"/>
          </p:cNvSpPr>
          <p:nvPr>
            <p:ph type="body" sz="quarter" idx="18"/>
          </p:nvPr>
        </p:nvSpPr>
        <p:spPr/>
        <p:txBody>
          <a:bodyPr/>
          <a:lstStyle/>
          <a:p>
            <a:r>
              <a:rPr lang="en-GB" sz="950" dirty="0"/>
              <a:t>1. Oxford Concise Medical Dictionary. Oxford University Press 2020; 2. Rodríguez et al. BMC Psychiatry 2012;12:181; </a:t>
            </a:r>
            <a:br>
              <a:rPr lang="en-GB" sz="950" dirty="0"/>
            </a:br>
            <a:r>
              <a:rPr lang="en-GB" sz="950" dirty="0"/>
              <a:t>3. Merriam-Webster Medical Dictionary. Available at: https://www.merriam-webster.com/medical. Accessed Mar 2024</a:t>
            </a:r>
          </a:p>
        </p:txBody>
      </p:sp>
      <p:sp>
        <p:nvSpPr>
          <p:cNvPr id="6" name="Slide Number Placeholder 5">
            <a:extLst>
              <a:ext uri="{FF2B5EF4-FFF2-40B4-BE49-F238E27FC236}">
                <a16:creationId xmlns:a16="http://schemas.microsoft.com/office/drawing/2014/main" id="{662CE349-C316-A93D-A18F-916F1E877970}"/>
              </a:ext>
            </a:extLst>
          </p:cNvPr>
          <p:cNvSpPr>
            <a:spLocks noGrp="1"/>
          </p:cNvSpPr>
          <p:nvPr>
            <p:ph type="sldNum" sz="quarter" idx="4"/>
          </p:nvPr>
        </p:nvSpPr>
        <p:spPr/>
        <p:txBody>
          <a:bodyPr/>
          <a:lstStyle/>
          <a:p>
            <a:fld id="{C5E73D8C-6D1C-4360-8101-83ED279A0FF1}" type="slidenum">
              <a:rPr lang="en-GB" smtClean="0"/>
              <a:pPr/>
              <a:t>4</a:t>
            </a:fld>
            <a:endParaRPr lang="en-GB"/>
          </a:p>
        </p:txBody>
      </p:sp>
    </p:spTree>
    <p:extLst>
      <p:ext uri="{BB962C8B-B14F-4D97-AF65-F5344CB8AC3E}">
        <p14:creationId xmlns:p14="http://schemas.microsoft.com/office/powerpoint/2010/main" val="3086597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The bipolar spectrum</a:t>
            </a:r>
          </a:p>
        </p:txBody>
      </p:sp>
      <p:sp>
        <p:nvSpPr>
          <p:cNvPr id="13" name="Content Placeholder 12">
            <a:extLst>
              <a:ext uri="{FF2B5EF4-FFF2-40B4-BE49-F238E27FC236}">
                <a16:creationId xmlns:a16="http://schemas.microsoft.com/office/drawing/2014/main" id="{E001B63C-7694-5A5B-26D8-F0B0ACE1B1BA}"/>
              </a:ext>
            </a:extLst>
          </p:cNvPr>
          <p:cNvSpPr>
            <a:spLocks noGrp="1"/>
          </p:cNvSpPr>
          <p:nvPr>
            <p:ph idx="19"/>
          </p:nvPr>
        </p:nvSpPr>
        <p:spPr>
          <a:xfrm>
            <a:off x="539751" y="1416785"/>
            <a:ext cx="5368392" cy="4415215"/>
          </a:xfrm>
        </p:spPr>
        <p:txBody>
          <a:bodyPr/>
          <a:lstStyle/>
          <a:p>
            <a:r>
              <a:rPr lang="en-GB" dirty="0"/>
              <a:t>The periods of altered emotion, energy, thinking and behaviour experienced by patients with BD can be viewed on a spectrum</a:t>
            </a:r>
            <a:r>
              <a:rPr lang="en-GB" baseline="30000" dirty="0"/>
              <a:t>1</a:t>
            </a:r>
            <a:endParaRPr lang="en-GB" dirty="0"/>
          </a:p>
          <a:p>
            <a:r>
              <a:rPr lang="en-GB" dirty="0"/>
              <a:t>Traditionally, BD has been classified either on a spectrum of psychoses, or a spectrum of mood disorders</a:t>
            </a:r>
            <a:r>
              <a:rPr lang="en-GB" baseline="30000" dirty="0"/>
              <a:t>2</a:t>
            </a:r>
            <a:endParaRPr lang="en-GB" dirty="0"/>
          </a:p>
          <a:p>
            <a:r>
              <a:rPr lang="en-GB" dirty="0"/>
              <a:t>Today the term ‘bipolar spectrum’ is mainly used in two complementary senses</a:t>
            </a:r>
            <a:r>
              <a:rPr lang="en-GB" baseline="30000" dirty="0"/>
              <a:t>3 </a:t>
            </a:r>
          </a:p>
          <a:p>
            <a:pPr lvl="1"/>
            <a:r>
              <a:rPr lang="en-GB" dirty="0"/>
              <a:t>A spectrum of severity, encompassing psychotic and non-psychotic BD, cyclothymic disorders, hypomania and, at its broadest, borderline disorders and cyclothymic temperament</a:t>
            </a:r>
            <a:r>
              <a:rPr lang="en-GB" baseline="30000" dirty="0"/>
              <a:t>3</a:t>
            </a:r>
            <a:endParaRPr lang="en-GB" dirty="0"/>
          </a:p>
          <a:p>
            <a:pPr lvl="1"/>
            <a:r>
              <a:rPr lang="en-GB" dirty="0"/>
              <a:t>A proportional mood spectrum, which considers mania and depression on two levels (major mood disorder and minor </a:t>
            </a:r>
            <a:br>
              <a:rPr lang="en-GB" dirty="0"/>
            </a:br>
            <a:r>
              <a:rPr lang="en-GB" dirty="0"/>
              <a:t>mood disorder)</a:t>
            </a:r>
            <a:r>
              <a:rPr lang="en-GB" baseline="30000" dirty="0"/>
              <a:t>3</a:t>
            </a:r>
          </a:p>
        </p:txBody>
      </p:sp>
      <p:sp>
        <p:nvSpPr>
          <p:cNvPr id="12" name="Text Placeholder 11">
            <a:extLst>
              <a:ext uri="{FF2B5EF4-FFF2-40B4-BE49-F238E27FC236}">
                <a16:creationId xmlns:a16="http://schemas.microsoft.com/office/drawing/2014/main" id="{6D2B707D-326E-5ECA-15E1-2A2AB2A6F356}"/>
              </a:ext>
            </a:extLst>
          </p:cNvPr>
          <p:cNvSpPr>
            <a:spLocks noGrp="1"/>
          </p:cNvSpPr>
          <p:nvPr>
            <p:ph type="body" sz="quarter" idx="18"/>
          </p:nvPr>
        </p:nvSpPr>
        <p:spPr/>
        <p:txBody>
          <a:bodyPr/>
          <a:lstStyle/>
          <a:p>
            <a:r>
              <a:rPr lang="en-GB" dirty="0"/>
              <a:t>BD=bipolar disorder; MDD=major depressive disorder</a:t>
            </a:r>
            <a:br>
              <a:rPr lang="en-GB" dirty="0"/>
            </a:br>
            <a:br>
              <a:rPr lang="en-GB" dirty="0"/>
            </a:br>
            <a:r>
              <a:rPr lang="en-GB" dirty="0"/>
              <a:t>1. APA. DSM-5-TR 2022; 2. Vieta et al. Nat Rev Dis Primers 2018;4:18008; </a:t>
            </a:r>
            <a:br>
              <a:rPr lang="en-GB" dirty="0"/>
            </a:br>
            <a:r>
              <a:rPr lang="en-GB" dirty="0"/>
              <a:t>3. Angst et al. Br J Psychiatry 2007;190(3):189–191</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5</a:t>
            </a:fld>
            <a:endParaRPr lang="en-GB"/>
          </a:p>
        </p:txBody>
      </p:sp>
      <p:sp>
        <p:nvSpPr>
          <p:cNvPr id="5" name="TextBox 4">
            <a:extLst>
              <a:ext uri="{FF2B5EF4-FFF2-40B4-BE49-F238E27FC236}">
                <a16:creationId xmlns:a16="http://schemas.microsoft.com/office/drawing/2014/main" id="{2DCD2707-5E66-E739-21DD-E633C51FDF67}"/>
              </a:ext>
            </a:extLst>
          </p:cNvPr>
          <p:cNvSpPr txBox="1"/>
          <p:nvPr/>
        </p:nvSpPr>
        <p:spPr>
          <a:xfrm>
            <a:off x="6086319" y="1061893"/>
            <a:ext cx="5681420" cy="338554"/>
          </a:xfrm>
          <a:prstGeom prst="rect">
            <a:avLst/>
          </a:prstGeom>
          <a:noFill/>
        </p:spPr>
        <p:txBody>
          <a:bodyPr wrap="square" rtlCol="0">
            <a:spAutoFit/>
          </a:bodyPr>
          <a:lstStyle/>
          <a:p>
            <a:pPr algn="ctr"/>
            <a:r>
              <a:rPr lang="en-GB" sz="1600" b="1" dirty="0">
                <a:solidFill>
                  <a:schemeClr val="accent2">
                    <a:lumMod val="50000"/>
                  </a:schemeClr>
                </a:solidFill>
              </a:rPr>
              <a:t>The poles of the mood disorder spectrum</a:t>
            </a:r>
            <a:r>
              <a:rPr lang="en-GB" sz="1600" b="1" baseline="30000" dirty="0">
                <a:solidFill>
                  <a:schemeClr val="accent2">
                    <a:lumMod val="50000"/>
                  </a:schemeClr>
                </a:solidFill>
              </a:rPr>
              <a:t>2,3</a:t>
            </a:r>
            <a:endParaRPr lang="en-GB" sz="1600" b="1" dirty="0">
              <a:solidFill>
                <a:schemeClr val="accent2">
                  <a:lumMod val="50000"/>
                </a:schemeClr>
              </a:solidFill>
            </a:endParaRPr>
          </a:p>
        </p:txBody>
      </p:sp>
      <p:sp>
        <p:nvSpPr>
          <p:cNvPr id="17" name="Diamond 16">
            <a:extLst>
              <a:ext uri="{FF2B5EF4-FFF2-40B4-BE49-F238E27FC236}">
                <a16:creationId xmlns:a16="http://schemas.microsoft.com/office/drawing/2014/main" id="{D4C82273-1616-7516-E6C9-15D4B84CED37}"/>
              </a:ext>
            </a:extLst>
          </p:cNvPr>
          <p:cNvSpPr/>
          <p:nvPr/>
        </p:nvSpPr>
        <p:spPr>
          <a:xfrm>
            <a:off x="6698966" y="1539781"/>
            <a:ext cx="4557885" cy="4422885"/>
          </a:xfrm>
          <a:prstGeom prst="diamond">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51795DD4-D7A5-AABD-383D-9EB575202BB5}"/>
              </a:ext>
            </a:extLst>
          </p:cNvPr>
          <p:cNvCxnSpPr>
            <a:cxnSpLocks/>
          </p:cNvCxnSpPr>
          <p:nvPr/>
        </p:nvCxnSpPr>
        <p:spPr>
          <a:xfrm>
            <a:off x="7458014" y="3752110"/>
            <a:ext cx="3331906" cy="0"/>
          </a:xfrm>
          <a:prstGeom prst="line">
            <a:avLst/>
          </a:prstGeom>
          <a:ln w="19050">
            <a:solidFill>
              <a:schemeClr val="accent3">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68D2CED-3EF3-3303-E7E0-CA4CEF02B647}"/>
              </a:ext>
            </a:extLst>
          </p:cNvPr>
          <p:cNvCxnSpPr>
            <a:cxnSpLocks/>
          </p:cNvCxnSpPr>
          <p:nvPr/>
        </p:nvCxnSpPr>
        <p:spPr>
          <a:xfrm>
            <a:off x="8953575" y="1916828"/>
            <a:ext cx="48667" cy="3682322"/>
          </a:xfrm>
          <a:prstGeom prst="line">
            <a:avLst/>
          </a:prstGeom>
          <a:ln w="19050">
            <a:solidFill>
              <a:schemeClr val="accent3">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2AD0DF6-4828-B4E2-C7DA-3A1EF9F98C81}"/>
              </a:ext>
            </a:extLst>
          </p:cNvPr>
          <p:cNvSpPr txBox="1"/>
          <p:nvPr/>
        </p:nvSpPr>
        <p:spPr>
          <a:xfrm>
            <a:off x="8194684" y="1578274"/>
            <a:ext cx="1566455" cy="338554"/>
          </a:xfrm>
          <a:prstGeom prst="rect">
            <a:avLst/>
          </a:prstGeom>
          <a:noFill/>
        </p:spPr>
        <p:txBody>
          <a:bodyPr wrap="none" rtlCol="0">
            <a:spAutoFit/>
          </a:bodyPr>
          <a:lstStyle/>
          <a:p>
            <a:pPr algn="ctr"/>
            <a:r>
              <a:rPr lang="en-GB" sz="1600" b="1" dirty="0"/>
              <a:t>Major severity</a:t>
            </a:r>
          </a:p>
        </p:txBody>
      </p:sp>
      <p:sp>
        <p:nvSpPr>
          <p:cNvPr id="31" name="TextBox 30">
            <a:extLst>
              <a:ext uri="{FF2B5EF4-FFF2-40B4-BE49-F238E27FC236}">
                <a16:creationId xmlns:a16="http://schemas.microsoft.com/office/drawing/2014/main" id="{26548F25-FFB5-F05F-1CAD-2B7FFA2E0E5C}"/>
              </a:ext>
            </a:extLst>
          </p:cNvPr>
          <p:cNvSpPr txBox="1"/>
          <p:nvPr/>
        </p:nvSpPr>
        <p:spPr>
          <a:xfrm>
            <a:off x="8189074" y="5607859"/>
            <a:ext cx="1577676" cy="338554"/>
          </a:xfrm>
          <a:prstGeom prst="rect">
            <a:avLst/>
          </a:prstGeom>
          <a:noFill/>
        </p:spPr>
        <p:txBody>
          <a:bodyPr wrap="none" rtlCol="0">
            <a:spAutoFit/>
          </a:bodyPr>
          <a:lstStyle/>
          <a:p>
            <a:pPr algn="ctr"/>
            <a:r>
              <a:rPr lang="en-GB" sz="1600" b="1" dirty="0"/>
              <a:t>Minor severity</a:t>
            </a:r>
          </a:p>
        </p:txBody>
      </p:sp>
      <p:sp>
        <p:nvSpPr>
          <p:cNvPr id="32" name="TextBox 31">
            <a:extLst>
              <a:ext uri="{FF2B5EF4-FFF2-40B4-BE49-F238E27FC236}">
                <a16:creationId xmlns:a16="http://schemas.microsoft.com/office/drawing/2014/main" id="{C4B1406E-D7E4-B65C-BC72-9B767A0297F8}"/>
              </a:ext>
            </a:extLst>
          </p:cNvPr>
          <p:cNvSpPr txBox="1"/>
          <p:nvPr/>
        </p:nvSpPr>
        <p:spPr>
          <a:xfrm>
            <a:off x="6157658" y="3587254"/>
            <a:ext cx="1300356" cy="338554"/>
          </a:xfrm>
          <a:prstGeom prst="rect">
            <a:avLst/>
          </a:prstGeom>
          <a:noFill/>
        </p:spPr>
        <p:txBody>
          <a:bodyPr wrap="none" rtlCol="0">
            <a:spAutoFit/>
          </a:bodyPr>
          <a:lstStyle/>
          <a:p>
            <a:pPr algn="ctr"/>
            <a:r>
              <a:rPr lang="en-GB" sz="1600" b="1" dirty="0"/>
              <a:t>Depression</a:t>
            </a:r>
          </a:p>
        </p:txBody>
      </p:sp>
      <p:sp>
        <p:nvSpPr>
          <p:cNvPr id="33" name="TextBox 32">
            <a:extLst>
              <a:ext uri="{FF2B5EF4-FFF2-40B4-BE49-F238E27FC236}">
                <a16:creationId xmlns:a16="http://schemas.microsoft.com/office/drawing/2014/main" id="{72798CD9-D56E-D667-7E3C-4D213B5204B3}"/>
              </a:ext>
            </a:extLst>
          </p:cNvPr>
          <p:cNvSpPr txBox="1"/>
          <p:nvPr/>
        </p:nvSpPr>
        <p:spPr>
          <a:xfrm>
            <a:off x="10857788" y="3587254"/>
            <a:ext cx="766557" cy="338554"/>
          </a:xfrm>
          <a:prstGeom prst="rect">
            <a:avLst/>
          </a:prstGeom>
          <a:noFill/>
        </p:spPr>
        <p:txBody>
          <a:bodyPr wrap="none" rtlCol="0">
            <a:spAutoFit/>
          </a:bodyPr>
          <a:lstStyle/>
          <a:p>
            <a:pPr algn="ctr"/>
            <a:r>
              <a:rPr lang="en-GB" sz="1600" b="1" dirty="0"/>
              <a:t>Mania</a:t>
            </a:r>
          </a:p>
        </p:txBody>
      </p:sp>
      <p:sp>
        <p:nvSpPr>
          <p:cNvPr id="62" name="Rectangle: Rounded Corners 61">
            <a:extLst>
              <a:ext uri="{FF2B5EF4-FFF2-40B4-BE49-F238E27FC236}">
                <a16:creationId xmlns:a16="http://schemas.microsoft.com/office/drawing/2014/main" id="{F28DB06D-057D-C54B-964C-1EC9B0945644}"/>
              </a:ext>
            </a:extLst>
          </p:cNvPr>
          <p:cNvSpPr/>
          <p:nvPr/>
        </p:nvSpPr>
        <p:spPr>
          <a:xfrm>
            <a:off x="8208596" y="2193913"/>
            <a:ext cx="1538624" cy="597120"/>
          </a:xfrm>
          <a:prstGeom prst="roundRect">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solidFill>
                  <a:schemeClr val="bg1"/>
                </a:solidFill>
              </a:rPr>
              <a:t>BD I and II </a:t>
            </a:r>
            <a:br>
              <a:rPr lang="en-GB" sz="1200" dirty="0">
                <a:solidFill>
                  <a:schemeClr val="bg1"/>
                </a:solidFill>
              </a:rPr>
            </a:br>
            <a:r>
              <a:rPr lang="en-GB" sz="1200" dirty="0">
                <a:solidFill>
                  <a:schemeClr val="bg1"/>
                </a:solidFill>
              </a:rPr>
              <a:t>(inc. mixed features)</a:t>
            </a:r>
          </a:p>
        </p:txBody>
      </p:sp>
      <p:sp>
        <p:nvSpPr>
          <p:cNvPr id="56" name="Rectangle: Rounded Corners 55">
            <a:extLst>
              <a:ext uri="{FF2B5EF4-FFF2-40B4-BE49-F238E27FC236}">
                <a16:creationId xmlns:a16="http://schemas.microsoft.com/office/drawing/2014/main" id="{11C1192A-FDB0-3665-7843-194AE223E2F6}"/>
              </a:ext>
            </a:extLst>
          </p:cNvPr>
          <p:cNvSpPr/>
          <p:nvPr/>
        </p:nvSpPr>
        <p:spPr>
          <a:xfrm>
            <a:off x="10473324" y="2193913"/>
            <a:ext cx="936000" cy="597120"/>
          </a:xfrm>
          <a:prstGeom prst="roundRect">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solidFill>
                  <a:schemeClr val="bg1"/>
                </a:solidFill>
              </a:rPr>
              <a:t>Unipolar</a:t>
            </a:r>
            <a:br>
              <a:rPr lang="en-GB" sz="1200" dirty="0">
                <a:solidFill>
                  <a:schemeClr val="bg1"/>
                </a:solidFill>
              </a:rPr>
            </a:br>
            <a:r>
              <a:rPr lang="en-GB" sz="1200" dirty="0">
                <a:solidFill>
                  <a:schemeClr val="bg1"/>
                </a:solidFill>
              </a:rPr>
              <a:t>mania</a:t>
            </a:r>
          </a:p>
        </p:txBody>
      </p:sp>
      <p:sp>
        <p:nvSpPr>
          <p:cNvPr id="54" name="Rectangle: Rounded Corners 53">
            <a:extLst>
              <a:ext uri="{FF2B5EF4-FFF2-40B4-BE49-F238E27FC236}">
                <a16:creationId xmlns:a16="http://schemas.microsoft.com/office/drawing/2014/main" id="{42DCEE6A-00DD-C7DF-BE94-6BC069FC24BC}"/>
              </a:ext>
            </a:extLst>
          </p:cNvPr>
          <p:cNvSpPr/>
          <p:nvPr/>
        </p:nvSpPr>
        <p:spPr>
          <a:xfrm>
            <a:off x="6841004" y="4043978"/>
            <a:ext cx="936000" cy="597120"/>
          </a:xfrm>
          <a:prstGeom prst="roundRect">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solidFill>
                  <a:schemeClr val="bg1"/>
                </a:solidFill>
              </a:rPr>
              <a:t>Dysthymia</a:t>
            </a:r>
          </a:p>
        </p:txBody>
      </p:sp>
      <p:sp>
        <p:nvSpPr>
          <p:cNvPr id="52" name="Rectangle: Rounded Corners 51">
            <a:extLst>
              <a:ext uri="{FF2B5EF4-FFF2-40B4-BE49-F238E27FC236}">
                <a16:creationId xmlns:a16="http://schemas.microsoft.com/office/drawing/2014/main" id="{86529DD3-CB4C-E239-C9FF-6740D19C3D92}"/>
              </a:ext>
            </a:extLst>
          </p:cNvPr>
          <p:cNvSpPr/>
          <p:nvPr/>
        </p:nvSpPr>
        <p:spPr>
          <a:xfrm>
            <a:off x="6841004" y="4728972"/>
            <a:ext cx="936000" cy="597120"/>
          </a:xfrm>
          <a:prstGeom prst="roundRect">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solidFill>
                  <a:schemeClr val="bg1"/>
                </a:solidFill>
              </a:rPr>
              <a:t>Subthreshold</a:t>
            </a:r>
            <a:br>
              <a:rPr lang="en-GB" sz="1200" dirty="0">
                <a:solidFill>
                  <a:schemeClr val="bg1"/>
                </a:solidFill>
              </a:rPr>
            </a:br>
            <a:r>
              <a:rPr lang="en-GB" sz="1200" dirty="0">
                <a:solidFill>
                  <a:schemeClr val="bg1"/>
                </a:solidFill>
              </a:rPr>
              <a:t>depression</a:t>
            </a:r>
          </a:p>
        </p:txBody>
      </p:sp>
      <p:sp>
        <p:nvSpPr>
          <p:cNvPr id="50" name="Rectangle: Rounded Corners 49">
            <a:extLst>
              <a:ext uri="{FF2B5EF4-FFF2-40B4-BE49-F238E27FC236}">
                <a16:creationId xmlns:a16="http://schemas.microsoft.com/office/drawing/2014/main" id="{8D1E57D6-0A9F-55E1-2688-8BE6FCBA02B7}"/>
              </a:ext>
            </a:extLst>
          </p:cNvPr>
          <p:cNvSpPr/>
          <p:nvPr/>
        </p:nvSpPr>
        <p:spPr>
          <a:xfrm>
            <a:off x="8208596" y="4043978"/>
            <a:ext cx="1538624" cy="597120"/>
          </a:xfrm>
          <a:prstGeom prst="roundRect">
            <a:avLst>
              <a:gd name="adj" fmla="val 15209"/>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solidFill>
                  <a:schemeClr val="bg1"/>
                </a:solidFill>
              </a:rPr>
              <a:t>Subthreshold BD</a:t>
            </a:r>
          </a:p>
        </p:txBody>
      </p:sp>
      <p:sp>
        <p:nvSpPr>
          <p:cNvPr id="48" name="Rectangle: Rounded Corners 47">
            <a:extLst>
              <a:ext uri="{FF2B5EF4-FFF2-40B4-BE49-F238E27FC236}">
                <a16:creationId xmlns:a16="http://schemas.microsoft.com/office/drawing/2014/main" id="{3A28446E-42C3-FAB6-7E72-9C77D6470AE2}"/>
              </a:ext>
            </a:extLst>
          </p:cNvPr>
          <p:cNvSpPr/>
          <p:nvPr/>
        </p:nvSpPr>
        <p:spPr>
          <a:xfrm>
            <a:off x="8509908" y="4728972"/>
            <a:ext cx="936000" cy="597120"/>
          </a:xfrm>
          <a:prstGeom prst="roundRect">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solidFill>
                  <a:schemeClr val="bg1"/>
                </a:solidFill>
              </a:rPr>
              <a:t>Cyclothymia</a:t>
            </a:r>
          </a:p>
        </p:txBody>
      </p:sp>
      <p:sp>
        <p:nvSpPr>
          <p:cNvPr id="46" name="Rectangle: Rounded Corners 45">
            <a:extLst>
              <a:ext uri="{FF2B5EF4-FFF2-40B4-BE49-F238E27FC236}">
                <a16:creationId xmlns:a16="http://schemas.microsoft.com/office/drawing/2014/main" id="{8898BD60-BF08-0648-0C9F-8D06AEC0B16E}"/>
              </a:ext>
            </a:extLst>
          </p:cNvPr>
          <p:cNvSpPr/>
          <p:nvPr/>
        </p:nvSpPr>
        <p:spPr>
          <a:xfrm>
            <a:off x="10473324" y="2932928"/>
            <a:ext cx="936000" cy="597120"/>
          </a:xfrm>
          <a:prstGeom prst="roundRect">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solidFill>
                  <a:schemeClr val="bg1"/>
                </a:solidFill>
              </a:rPr>
              <a:t>Manic</a:t>
            </a:r>
            <a:br>
              <a:rPr lang="en-GB" sz="1200" dirty="0">
                <a:solidFill>
                  <a:schemeClr val="bg1"/>
                </a:solidFill>
              </a:rPr>
            </a:br>
            <a:r>
              <a:rPr lang="en-GB" sz="1200" dirty="0">
                <a:solidFill>
                  <a:schemeClr val="bg1"/>
                </a:solidFill>
              </a:rPr>
              <a:t>episode</a:t>
            </a:r>
          </a:p>
        </p:txBody>
      </p:sp>
      <p:sp>
        <p:nvSpPr>
          <p:cNvPr id="44" name="Rectangle: Rounded Corners 43">
            <a:extLst>
              <a:ext uri="{FF2B5EF4-FFF2-40B4-BE49-F238E27FC236}">
                <a16:creationId xmlns:a16="http://schemas.microsoft.com/office/drawing/2014/main" id="{D51D26FA-5A02-5AD0-7E0B-2C5D79EAAD9B}"/>
              </a:ext>
            </a:extLst>
          </p:cNvPr>
          <p:cNvSpPr/>
          <p:nvPr/>
        </p:nvSpPr>
        <p:spPr>
          <a:xfrm>
            <a:off x="10473324" y="4043978"/>
            <a:ext cx="936000" cy="597120"/>
          </a:xfrm>
          <a:prstGeom prst="roundRect">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a:solidFill>
                  <a:schemeClr val="bg1"/>
                </a:solidFill>
              </a:rPr>
              <a:t>Hypomania</a:t>
            </a:r>
            <a:endParaRPr lang="en-GB" sz="1200" dirty="0">
              <a:solidFill>
                <a:schemeClr val="bg1"/>
              </a:solidFill>
            </a:endParaRPr>
          </a:p>
        </p:txBody>
      </p:sp>
      <p:sp>
        <p:nvSpPr>
          <p:cNvPr id="15" name="Rectangle: Rounded Corners 14">
            <a:extLst>
              <a:ext uri="{FF2B5EF4-FFF2-40B4-BE49-F238E27FC236}">
                <a16:creationId xmlns:a16="http://schemas.microsoft.com/office/drawing/2014/main" id="{D53DCC13-1E67-97DC-B233-A719307575BD}"/>
              </a:ext>
            </a:extLst>
          </p:cNvPr>
          <p:cNvSpPr/>
          <p:nvPr/>
        </p:nvSpPr>
        <p:spPr>
          <a:xfrm>
            <a:off x="6841004" y="2186610"/>
            <a:ext cx="936000" cy="597120"/>
          </a:xfrm>
          <a:prstGeom prst="roundRect">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solidFill>
                  <a:schemeClr val="bg1"/>
                </a:solidFill>
              </a:rPr>
              <a:t>MDD</a:t>
            </a:r>
          </a:p>
          <a:p>
            <a:pPr algn="ctr"/>
            <a:r>
              <a:rPr lang="en-GB" sz="1200" dirty="0">
                <a:solidFill>
                  <a:schemeClr val="bg1"/>
                </a:solidFill>
              </a:rPr>
              <a:t>(inc. mixed </a:t>
            </a:r>
          </a:p>
          <a:p>
            <a:pPr algn="ctr"/>
            <a:r>
              <a:rPr lang="en-GB" sz="1200" dirty="0">
                <a:solidFill>
                  <a:schemeClr val="bg1"/>
                </a:solidFill>
              </a:rPr>
              <a:t>features)</a:t>
            </a:r>
          </a:p>
        </p:txBody>
      </p:sp>
    </p:spTree>
    <p:extLst>
      <p:ext uri="{BB962C8B-B14F-4D97-AF65-F5344CB8AC3E}">
        <p14:creationId xmlns:p14="http://schemas.microsoft.com/office/powerpoint/2010/main" val="2258983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Arrow Connector 69">
            <a:extLst>
              <a:ext uri="{FF2B5EF4-FFF2-40B4-BE49-F238E27FC236}">
                <a16:creationId xmlns:a16="http://schemas.microsoft.com/office/drawing/2014/main" id="{0D4B2938-E6F5-96B0-1395-DDCAD94912C3}"/>
              </a:ext>
            </a:extLst>
          </p:cNvPr>
          <p:cNvCxnSpPr>
            <a:cxnSpLocks/>
          </p:cNvCxnSpPr>
          <p:nvPr/>
        </p:nvCxnSpPr>
        <p:spPr>
          <a:xfrm>
            <a:off x="9110467" y="3676641"/>
            <a:ext cx="1794600"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A5F2838C-4773-D804-86FC-F0444A3C9BBA}"/>
              </a:ext>
            </a:extLst>
          </p:cNvPr>
          <p:cNvCxnSpPr>
            <a:cxnSpLocks/>
          </p:cNvCxnSpPr>
          <p:nvPr/>
        </p:nvCxnSpPr>
        <p:spPr>
          <a:xfrm>
            <a:off x="10891838" y="3676641"/>
            <a:ext cx="460926"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DBCEEBC5-73B2-04AD-6B97-18D371E0665B}"/>
              </a:ext>
            </a:extLst>
          </p:cNvPr>
          <p:cNvCxnSpPr>
            <a:cxnSpLocks/>
          </p:cNvCxnSpPr>
          <p:nvPr/>
        </p:nvCxnSpPr>
        <p:spPr>
          <a:xfrm flipV="1">
            <a:off x="10275813" y="2578654"/>
            <a:ext cx="0" cy="1113602"/>
          </a:xfrm>
          <a:prstGeom prst="line">
            <a:avLst/>
          </a:prstGeom>
          <a:solidFill>
            <a:schemeClr val="tx2"/>
          </a:solidFill>
          <a:ln w="9525" cap="rnd">
            <a:solidFill>
              <a:schemeClr val="accent4"/>
            </a:solidFill>
            <a:prstDash val="solid"/>
          </a:ln>
        </p:spPr>
        <p:style>
          <a:lnRef idx="3">
            <a:schemeClr val="dk1"/>
          </a:lnRef>
          <a:fillRef idx="0">
            <a:schemeClr val="dk1"/>
          </a:fillRef>
          <a:effectRef idx="2">
            <a:schemeClr val="dk1"/>
          </a:effectRef>
          <a:fontRef idx="minor">
            <a:schemeClr val="tx1"/>
          </a:fontRef>
        </p:style>
      </p:cxnSp>
      <p:cxnSp>
        <p:nvCxnSpPr>
          <p:cNvPr id="60" name="Straight Arrow Connector 59">
            <a:extLst>
              <a:ext uri="{FF2B5EF4-FFF2-40B4-BE49-F238E27FC236}">
                <a16:creationId xmlns:a16="http://schemas.microsoft.com/office/drawing/2014/main" id="{A0B8DE6B-F868-4C5D-9396-FB532820FD32}"/>
              </a:ext>
            </a:extLst>
          </p:cNvPr>
          <p:cNvCxnSpPr>
            <a:cxnSpLocks/>
          </p:cNvCxnSpPr>
          <p:nvPr/>
        </p:nvCxnSpPr>
        <p:spPr>
          <a:xfrm>
            <a:off x="6260306" y="3676641"/>
            <a:ext cx="1596761"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AF62E68D-E3BA-7B54-51FC-81FA22F0B53C}"/>
              </a:ext>
            </a:extLst>
          </p:cNvPr>
          <p:cNvCxnSpPr>
            <a:cxnSpLocks/>
          </p:cNvCxnSpPr>
          <p:nvPr/>
        </p:nvCxnSpPr>
        <p:spPr>
          <a:xfrm>
            <a:off x="9837579" y="3676641"/>
            <a:ext cx="0"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C338DDA-72B3-AA3D-D10E-439B72454DFB}"/>
              </a:ext>
            </a:extLst>
          </p:cNvPr>
          <p:cNvCxnSpPr>
            <a:cxnSpLocks/>
          </p:cNvCxnSpPr>
          <p:nvPr/>
        </p:nvCxnSpPr>
        <p:spPr>
          <a:xfrm>
            <a:off x="2118900" y="3676641"/>
            <a:ext cx="3139461"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The history of bipolar disorder</a:t>
            </a: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sz="950" dirty="0"/>
              <a:t>BD=bipolar disorder; DSM=</a:t>
            </a:r>
            <a:r>
              <a:rPr lang="en-US" sz="950" dirty="0"/>
              <a:t>Diagnostic and Statistical Manual of Mental Disorders; R=revised</a:t>
            </a:r>
            <a:br>
              <a:rPr lang="en-US" sz="950" dirty="0"/>
            </a:br>
            <a:br>
              <a:rPr lang="en-GB" sz="950" dirty="0"/>
            </a:br>
            <a:r>
              <a:rPr lang="en-GB" sz="950" dirty="0"/>
              <a:t>1. Angst et al. J Affect </a:t>
            </a:r>
            <a:r>
              <a:rPr lang="en-GB" sz="950" dirty="0" err="1"/>
              <a:t>Disord</a:t>
            </a:r>
            <a:r>
              <a:rPr lang="en-GB" sz="950" dirty="0"/>
              <a:t> 2001;67(1–3):3–19; 2. </a:t>
            </a:r>
            <a:r>
              <a:rPr lang="en-GB" sz="950" dirty="0" err="1"/>
              <a:t>Omrani</a:t>
            </a:r>
            <a:r>
              <a:rPr lang="en-GB" sz="950" dirty="0"/>
              <a:t> et al. J Affect </a:t>
            </a:r>
            <a:r>
              <a:rPr lang="en-GB" sz="950" dirty="0" err="1"/>
              <a:t>Disord</a:t>
            </a:r>
            <a:r>
              <a:rPr lang="en-GB" sz="950" dirty="0"/>
              <a:t> 2012;141(2–3):116–119; 3. Angst. </a:t>
            </a:r>
            <a:r>
              <a:rPr lang="de-DE" sz="950" dirty="0"/>
              <a:t>Schizophr Res 2002;57(1):5–13; </a:t>
            </a:r>
            <a:br>
              <a:rPr lang="de-DE" sz="950" dirty="0"/>
            </a:br>
            <a:r>
              <a:rPr lang="de-DE" sz="950" dirty="0"/>
              <a:t>4. Mason et al. </a:t>
            </a:r>
            <a:r>
              <a:rPr lang="nb-NO" sz="950" dirty="0"/>
              <a:t>Behav Sci (Basel) 2016;6(3):14; 5. APA DSM-I 1952; 6. APA DSM-II 1968; 7. APA DSM-III 1980; 8. APA DSM-III-R 1987; 9. APA DSM-IV 1994; 10. APA DSM-5 2013</a:t>
            </a:r>
            <a:endParaRPr lang="en-GB" sz="950" dirty="0"/>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6</a:t>
            </a:fld>
            <a:endParaRPr lang="en-GB"/>
          </a:p>
        </p:txBody>
      </p:sp>
      <p:cxnSp>
        <p:nvCxnSpPr>
          <p:cNvPr id="27" name="Straight Arrow Connector 26">
            <a:extLst>
              <a:ext uri="{FF2B5EF4-FFF2-40B4-BE49-F238E27FC236}">
                <a16:creationId xmlns:a16="http://schemas.microsoft.com/office/drawing/2014/main" id="{2BF13E71-7203-DA62-3331-58EDC943CCBA}"/>
              </a:ext>
            </a:extLst>
          </p:cNvPr>
          <p:cNvCxnSpPr>
            <a:cxnSpLocks/>
          </p:cNvCxnSpPr>
          <p:nvPr/>
        </p:nvCxnSpPr>
        <p:spPr>
          <a:xfrm>
            <a:off x="5258361" y="3692256"/>
            <a:ext cx="0" cy="1545685"/>
          </a:xfrm>
          <a:prstGeom prst="straightConnector1">
            <a:avLst/>
          </a:prstGeom>
          <a:solidFill>
            <a:schemeClr val="tx2"/>
          </a:solidFill>
          <a:ln w="9525" cap="rnd">
            <a:solidFill>
              <a:schemeClr val="accent4"/>
            </a:solidFill>
            <a:prstDash val="solid"/>
          </a:ln>
        </p:spPr>
        <p:style>
          <a:lnRef idx="3">
            <a:schemeClr val="dk1"/>
          </a:lnRef>
          <a:fillRef idx="0">
            <a:schemeClr val="dk1"/>
          </a:fillRef>
          <a:effectRef idx="2">
            <a:schemeClr val="dk1"/>
          </a:effectRef>
          <a:fontRef idx="minor">
            <a:schemeClr val="tx1"/>
          </a:fontRef>
        </p:style>
      </p:cxnSp>
      <p:cxnSp>
        <p:nvCxnSpPr>
          <p:cNvPr id="30" name="Straight Connector 29">
            <a:extLst>
              <a:ext uri="{FF2B5EF4-FFF2-40B4-BE49-F238E27FC236}">
                <a16:creationId xmlns:a16="http://schemas.microsoft.com/office/drawing/2014/main" id="{819BE7EB-CD8F-FC41-69F2-B4089C9B5F5A}"/>
              </a:ext>
            </a:extLst>
          </p:cNvPr>
          <p:cNvCxnSpPr>
            <a:cxnSpLocks/>
          </p:cNvCxnSpPr>
          <p:nvPr/>
        </p:nvCxnSpPr>
        <p:spPr>
          <a:xfrm>
            <a:off x="2121411" y="2231999"/>
            <a:ext cx="0" cy="1398709"/>
          </a:xfrm>
          <a:prstGeom prst="line">
            <a:avLst/>
          </a:prstGeom>
          <a:solidFill>
            <a:schemeClr val="tx2"/>
          </a:solidFill>
          <a:ln w="9525" cap="rnd">
            <a:solidFill>
              <a:schemeClr val="accent4"/>
            </a:solidFill>
            <a:prstDash val="solid"/>
          </a:ln>
        </p:spPr>
        <p:style>
          <a:lnRef idx="3">
            <a:schemeClr val="dk1"/>
          </a:lnRef>
          <a:fillRef idx="0">
            <a:schemeClr val="dk1"/>
          </a:fillRef>
          <a:effectRef idx="2">
            <a:schemeClr val="dk1"/>
          </a:effectRef>
          <a:fontRef idx="minor">
            <a:schemeClr val="tx1"/>
          </a:fontRef>
        </p:style>
      </p:cxnSp>
      <p:sp>
        <p:nvSpPr>
          <p:cNvPr id="33" name="Speech Bubble: Rectangle 100">
            <a:extLst>
              <a:ext uri="{FF2B5EF4-FFF2-40B4-BE49-F238E27FC236}">
                <a16:creationId xmlns:a16="http://schemas.microsoft.com/office/drawing/2014/main" id="{A4C38939-2418-BAEC-CDA0-2C80849102CD}"/>
              </a:ext>
            </a:extLst>
          </p:cNvPr>
          <p:cNvSpPr/>
          <p:nvPr/>
        </p:nvSpPr>
        <p:spPr>
          <a:xfrm flipH="1">
            <a:off x="865909" y="2103876"/>
            <a:ext cx="1858026" cy="866213"/>
          </a:xfrm>
          <a:prstGeom prst="wedgeRectCallout">
            <a:avLst>
              <a:gd name="adj1" fmla="val 33205"/>
              <a:gd name="adj2" fmla="val 49117"/>
            </a:avLst>
          </a:prstGeom>
          <a:solidFill>
            <a:schemeClr val="accent4">
              <a:lumMod val="20000"/>
              <a:lumOff val="80000"/>
            </a:scheme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US" altLang="sv-SE" sz="1100" dirty="0">
                <a:solidFill>
                  <a:schemeClr val="tx2"/>
                </a:solidFill>
                <a:latin typeface="Arial" panose="020B0604020202020204"/>
              </a:rPr>
              <a:t>Hippocrates was among the first to document two extreme moods</a:t>
            </a:r>
            <a:r>
              <a:rPr lang="en-US" altLang="sv-SE" sz="1100" baseline="30000" dirty="0">
                <a:solidFill>
                  <a:schemeClr val="tx2"/>
                </a:solidFill>
                <a:latin typeface="Arial" panose="020B0604020202020204"/>
              </a:rPr>
              <a:t>1</a:t>
            </a:r>
            <a:endParaRPr lang="en-GB" altLang="sv-SE" sz="1100" baseline="30000" dirty="0">
              <a:solidFill>
                <a:schemeClr val="tx2"/>
              </a:solidFill>
              <a:latin typeface="Arial" panose="020B0604020202020204"/>
            </a:endParaRPr>
          </a:p>
        </p:txBody>
      </p:sp>
      <p:cxnSp>
        <p:nvCxnSpPr>
          <p:cNvPr id="35" name="Straight Connector 34">
            <a:extLst>
              <a:ext uri="{FF2B5EF4-FFF2-40B4-BE49-F238E27FC236}">
                <a16:creationId xmlns:a16="http://schemas.microsoft.com/office/drawing/2014/main" id="{45E10AEF-4D93-7CE9-9848-89EC9B5542AC}"/>
              </a:ext>
            </a:extLst>
          </p:cNvPr>
          <p:cNvCxnSpPr>
            <a:cxnSpLocks/>
          </p:cNvCxnSpPr>
          <p:nvPr/>
        </p:nvCxnSpPr>
        <p:spPr>
          <a:xfrm flipV="1">
            <a:off x="4770203" y="2602523"/>
            <a:ext cx="0" cy="1046845"/>
          </a:xfrm>
          <a:prstGeom prst="line">
            <a:avLst/>
          </a:prstGeom>
          <a:solidFill>
            <a:schemeClr val="tx2"/>
          </a:solidFill>
          <a:ln w="9525" cap="rnd">
            <a:solidFill>
              <a:schemeClr val="accent4"/>
            </a:solidFill>
            <a:prstDash val="solid"/>
          </a:ln>
        </p:spPr>
        <p:style>
          <a:lnRef idx="3">
            <a:schemeClr val="dk1"/>
          </a:lnRef>
          <a:fillRef idx="0">
            <a:schemeClr val="dk1"/>
          </a:fillRef>
          <a:effectRef idx="2">
            <a:schemeClr val="dk1"/>
          </a:effectRef>
          <a:fontRef idx="minor">
            <a:schemeClr val="tx1"/>
          </a:fontRef>
        </p:style>
      </p:cxnSp>
      <p:sp>
        <p:nvSpPr>
          <p:cNvPr id="36" name="Speech Bubble: Rectangle 100">
            <a:extLst>
              <a:ext uri="{FF2B5EF4-FFF2-40B4-BE49-F238E27FC236}">
                <a16:creationId xmlns:a16="http://schemas.microsoft.com/office/drawing/2014/main" id="{AAEFE0C7-AA98-74A1-3401-375960CDA334}"/>
              </a:ext>
            </a:extLst>
          </p:cNvPr>
          <p:cNvSpPr/>
          <p:nvPr/>
        </p:nvSpPr>
        <p:spPr>
          <a:xfrm rot="10800000" flipH="1" flipV="1">
            <a:off x="2863054" y="2110154"/>
            <a:ext cx="2097564" cy="859933"/>
          </a:xfrm>
          <a:prstGeom prst="wedgeRectCallout">
            <a:avLst>
              <a:gd name="adj1" fmla="val 33205"/>
              <a:gd name="adj2" fmla="val 49117"/>
            </a:avLst>
          </a:prstGeom>
          <a:solidFill>
            <a:schemeClr val="accent4">
              <a:lumMod val="20000"/>
              <a:lumOff val="80000"/>
            </a:scheme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altLang="sv-SE" sz="1100" dirty="0">
                <a:solidFill>
                  <a:schemeClr val="tx2"/>
                </a:solidFill>
                <a:latin typeface="Arial" panose="020B0604020202020204"/>
              </a:rPr>
              <a:t>Jean-Pierre </a:t>
            </a:r>
            <a:r>
              <a:rPr lang="en-GB" altLang="sv-SE" sz="1100" dirty="0" err="1">
                <a:solidFill>
                  <a:schemeClr val="tx2"/>
                </a:solidFill>
                <a:latin typeface="Arial" panose="020B0604020202020204"/>
              </a:rPr>
              <a:t>Falret</a:t>
            </a:r>
            <a:r>
              <a:rPr lang="en-GB" altLang="sv-SE" sz="1100" dirty="0">
                <a:solidFill>
                  <a:schemeClr val="tx2"/>
                </a:solidFill>
                <a:latin typeface="Arial" panose="020B0604020202020204"/>
              </a:rPr>
              <a:t> described </a:t>
            </a:r>
            <a:br>
              <a:rPr lang="en-GB" altLang="sv-SE" sz="1100" dirty="0">
                <a:solidFill>
                  <a:schemeClr val="tx2"/>
                </a:solidFill>
                <a:latin typeface="Arial" panose="020B0604020202020204"/>
              </a:rPr>
            </a:br>
            <a:r>
              <a:rPr lang="en-GB" altLang="sv-SE" sz="1100" dirty="0">
                <a:solidFill>
                  <a:schemeClr val="tx2"/>
                </a:solidFill>
                <a:latin typeface="Arial" panose="020B0604020202020204"/>
              </a:rPr>
              <a:t>a new disorder encompassing depression and mania, known as ‘folie circulaire’</a:t>
            </a:r>
            <a:r>
              <a:rPr lang="en-GB" altLang="sv-SE" sz="1100" baseline="30000" dirty="0">
                <a:solidFill>
                  <a:schemeClr val="tx2"/>
                </a:solidFill>
                <a:latin typeface="Arial" panose="020B0604020202020204"/>
              </a:rPr>
              <a:t>1,3</a:t>
            </a:r>
          </a:p>
        </p:txBody>
      </p:sp>
      <p:sp>
        <p:nvSpPr>
          <p:cNvPr id="37" name="Oval 36">
            <a:extLst>
              <a:ext uri="{FF2B5EF4-FFF2-40B4-BE49-F238E27FC236}">
                <a16:creationId xmlns:a16="http://schemas.microsoft.com/office/drawing/2014/main" id="{078A137D-E17A-B1FD-04D3-C6FD619C341E}"/>
              </a:ext>
            </a:extLst>
          </p:cNvPr>
          <p:cNvSpPr/>
          <p:nvPr/>
        </p:nvSpPr>
        <p:spPr>
          <a:xfrm>
            <a:off x="703807" y="3072390"/>
            <a:ext cx="1216824" cy="1216824"/>
          </a:xfrm>
          <a:prstGeom prst="ellipse">
            <a:avLst/>
          </a:prstGeom>
          <a:blipFill>
            <a:blip r:embed="rId3">
              <a:extLst>
                <a:ext uri="{28A0092B-C50C-407E-A947-70E740481C1C}">
                  <a14:useLocalDpi xmlns:a14="http://schemas.microsoft.com/office/drawing/2010/main" val="0"/>
                </a:ext>
              </a:extLst>
            </a:blip>
            <a:stretch>
              <a:fillRect r="-1992" b="-22098"/>
            </a:stretch>
          </a:blipFill>
          <a:ln>
            <a:solidFill>
              <a:schemeClr val="accent4"/>
            </a:solidFill>
          </a:ln>
        </p:spPr>
        <p:txBody>
          <a:bodyPr vert="horz" wrap="square" lIns="270000" tIns="180000" rIns="270000" bIns="270000" rtlCol="0">
            <a:noAutofit/>
          </a:bodyPr>
          <a:lstStyle/>
          <a:p>
            <a:pPr>
              <a:spcBef>
                <a:spcPts val="1800"/>
              </a:spcBef>
            </a:pPr>
            <a:endParaRPr lang="en-GB" sz="1600">
              <a:solidFill>
                <a:srgbClr val="7B9CBB"/>
              </a:solidFill>
              <a:latin typeface="Arial"/>
            </a:endParaRPr>
          </a:p>
        </p:txBody>
      </p:sp>
      <p:cxnSp>
        <p:nvCxnSpPr>
          <p:cNvPr id="40" name="Straight Connector 39">
            <a:extLst>
              <a:ext uri="{FF2B5EF4-FFF2-40B4-BE49-F238E27FC236}">
                <a16:creationId xmlns:a16="http://schemas.microsoft.com/office/drawing/2014/main" id="{D4508492-8E85-92F2-948B-8C1CFD0F140F}"/>
              </a:ext>
            </a:extLst>
          </p:cNvPr>
          <p:cNvCxnSpPr>
            <a:cxnSpLocks/>
          </p:cNvCxnSpPr>
          <p:nvPr/>
        </p:nvCxnSpPr>
        <p:spPr>
          <a:xfrm>
            <a:off x="7213361" y="3700923"/>
            <a:ext cx="0" cy="1964473"/>
          </a:xfrm>
          <a:prstGeom prst="line">
            <a:avLst/>
          </a:prstGeom>
          <a:solidFill>
            <a:schemeClr val="tx2"/>
          </a:solidFill>
          <a:ln w="9525" cap="rnd">
            <a:solidFill>
              <a:schemeClr val="accent4"/>
            </a:solidFill>
            <a:prstDash val="solid"/>
          </a:ln>
        </p:spPr>
        <p:style>
          <a:lnRef idx="3">
            <a:schemeClr val="dk1"/>
          </a:lnRef>
          <a:fillRef idx="0">
            <a:schemeClr val="dk1"/>
          </a:fillRef>
          <a:effectRef idx="2">
            <a:schemeClr val="dk1"/>
          </a:effectRef>
          <a:fontRef idx="minor">
            <a:schemeClr val="tx1"/>
          </a:fontRef>
        </p:style>
      </p:cxnSp>
      <p:sp>
        <p:nvSpPr>
          <p:cNvPr id="41" name="Speech Bubble: Rectangle 100">
            <a:extLst>
              <a:ext uri="{FF2B5EF4-FFF2-40B4-BE49-F238E27FC236}">
                <a16:creationId xmlns:a16="http://schemas.microsoft.com/office/drawing/2014/main" id="{F0527EDA-CD72-56FE-DE63-481C5F0C330F}"/>
              </a:ext>
            </a:extLst>
          </p:cNvPr>
          <p:cNvSpPr/>
          <p:nvPr/>
        </p:nvSpPr>
        <p:spPr>
          <a:xfrm flipH="1">
            <a:off x="5477007" y="4520742"/>
            <a:ext cx="1736354" cy="1411284"/>
          </a:xfrm>
          <a:prstGeom prst="wedgeRectCallout">
            <a:avLst>
              <a:gd name="adj1" fmla="val 33205"/>
              <a:gd name="adj2" fmla="val 49117"/>
            </a:avLst>
          </a:prstGeom>
          <a:solidFill>
            <a:schemeClr val="accent4">
              <a:lumMod val="20000"/>
              <a:lumOff val="80000"/>
            </a:scheme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US" altLang="sv-SE" sz="1100">
                <a:solidFill>
                  <a:schemeClr val="tx2"/>
                </a:solidFill>
                <a:latin typeface="Arial" panose="020B0604020202020204"/>
              </a:rPr>
              <a:t>The DSM-I was developed, separating what was previously known as ‘manic–depressive insanity’ into three types: manic, depressed, and other</a:t>
            </a:r>
            <a:r>
              <a:rPr lang="en-US" altLang="sv-SE" sz="1100" baseline="30000">
                <a:solidFill>
                  <a:schemeClr val="tx2"/>
                </a:solidFill>
                <a:latin typeface="Arial" panose="020B0604020202020204"/>
              </a:rPr>
              <a:t>5</a:t>
            </a:r>
            <a:endParaRPr lang="en-GB" altLang="sv-SE" sz="1100">
              <a:solidFill>
                <a:schemeClr val="tx2"/>
              </a:solidFill>
              <a:latin typeface="Arial" panose="020B0604020202020204"/>
            </a:endParaRPr>
          </a:p>
        </p:txBody>
      </p:sp>
      <p:cxnSp>
        <p:nvCxnSpPr>
          <p:cNvPr id="42" name="Straight Connector 41">
            <a:extLst>
              <a:ext uri="{FF2B5EF4-FFF2-40B4-BE49-F238E27FC236}">
                <a16:creationId xmlns:a16="http://schemas.microsoft.com/office/drawing/2014/main" id="{C1D13CA7-0ED6-3EB6-1B20-65E9D3B54BFA}"/>
              </a:ext>
            </a:extLst>
          </p:cNvPr>
          <p:cNvCxnSpPr>
            <a:cxnSpLocks/>
          </p:cNvCxnSpPr>
          <p:nvPr/>
        </p:nvCxnSpPr>
        <p:spPr>
          <a:xfrm flipV="1">
            <a:off x="7857067" y="2970089"/>
            <a:ext cx="0" cy="722167"/>
          </a:xfrm>
          <a:prstGeom prst="line">
            <a:avLst/>
          </a:prstGeom>
          <a:solidFill>
            <a:schemeClr val="tx2"/>
          </a:solidFill>
          <a:ln w="9525" cap="rnd">
            <a:solidFill>
              <a:schemeClr val="accent4"/>
            </a:solidFill>
            <a:prstDash val="solid"/>
          </a:ln>
        </p:spPr>
        <p:style>
          <a:lnRef idx="3">
            <a:schemeClr val="dk1"/>
          </a:lnRef>
          <a:fillRef idx="0">
            <a:schemeClr val="dk1"/>
          </a:fillRef>
          <a:effectRef idx="2">
            <a:schemeClr val="dk1"/>
          </a:effectRef>
          <a:fontRef idx="minor">
            <a:schemeClr val="tx1"/>
          </a:fontRef>
        </p:style>
      </p:cxnSp>
      <p:sp>
        <p:nvSpPr>
          <p:cNvPr id="43" name="Speech Bubble: Rectangle 100">
            <a:extLst>
              <a:ext uri="{FF2B5EF4-FFF2-40B4-BE49-F238E27FC236}">
                <a16:creationId xmlns:a16="http://schemas.microsoft.com/office/drawing/2014/main" id="{38A8EA0C-9444-3D21-74A6-75FAC23A726B}"/>
              </a:ext>
            </a:extLst>
          </p:cNvPr>
          <p:cNvSpPr/>
          <p:nvPr/>
        </p:nvSpPr>
        <p:spPr>
          <a:xfrm rot="10800000" flipV="1">
            <a:off x="7197501" y="2274863"/>
            <a:ext cx="2371303" cy="695225"/>
          </a:xfrm>
          <a:prstGeom prst="wedgeRectCallout">
            <a:avLst>
              <a:gd name="adj1" fmla="val 33205"/>
              <a:gd name="adj2" fmla="val 49117"/>
            </a:avLst>
          </a:prstGeom>
          <a:solidFill>
            <a:schemeClr val="accent4">
              <a:lumMod val="20000"/>
              <a:lumOff val="80000"/>
            </a:scheme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72000" tIns="36000" rIns="72000" bIns="36000" rtlCol="0" anchor="ctr"/>
          <a:lstStyle/>
          <a:p>
            <a:pPr algn="ctr"/>
            <a:r>
              <a:rPr lang="en-GB" altLang="sv-SE" sz="1100">
                <a:solidFill>
                  <a:schemeClr val="tx2"/>
                </a:solidFill>
                <a:latin typeface="Arial" panose="020B0604020202020204"/>
              </a:rPr>
              <a:t>DSM-II renamed disorder subtypes, and characterized schizophrenia as a separate disorder</a:t>
            </a:r>
            <a:r>
              <a:rPr lang="en-GB" altLang="sv-SE" sz="1100" baseline="30000">
                <a:solidFill>
                  <a:schemeClr val="tx2"/>
                </a:solidFill>
                <a:latin typeface="Arial" panose="020B0604020202020204"/>
              </a:rPr>
              <a:t>4,6</a:t>
            </a:r>
            <a:endParaRPr lang="en-GB" altLang="sv-SE" sz="1100">
              <a:solidFill>
                <a:schemeClr val="tx2"/>
              </a:solidFill>
              <a:latin typeface="Arial" panose="020B0604020202020204"/>
            </a:endParaRPr>
          </a:p>
        </p:txBody>
      </p:sp>
      <p:cxnSp>
        <p:nvCxnSpPr>
          <p:cNvPr id="44" name="Straight Connector 43">
            <a:extLst>
              <a:ext uri="{FF2B5EF4-FFF2-40B4-BE49-F238E27FC236}">
                <a16:creationId xmlns:a16="http://schemas.microsoft.com/office/drawing/2014/main" id="{E38C78AF-7DA2-852E-E911-1D7E3BB6F454}"/>
              </a:ext>
            </a:extLst>
          </p:cNvPr>
          <p:cNvCxnSpPr>
            <a:cxnSpLocks/>
          </p:cNvCxnSpPr>
          <p:nvPr/>
        </p:nvCxnSpPr>
        <p:spPr>
          <a:xfrm flipV="1">
            <a:off x="9102652" y="3692256"/>
            <a:ext cx="0" cy="939349"/>
          </a:xfrm>
          <a:prstGeom prst="line">
            <a:avLst/>
          </a:prstGeom>
          <a:solidFill>
            <a:schemeClr val="tx2"/>
          </a:solidFill>
          <a:ln w="9525" cap="rnd">
            <a:solidFill>
              <a:schemeClr val="accent4"/>
            </a:solidFill>
            <a:prstDash val="solid"/>
          </a:ln>
        </p:spPr>
        <p:style>
          <a:lnRef idx="3">
            <a:schemeClr val="dk1"/>
          </a:lnRef>
          <a:fillRef idx="0">
            <a:schemeClr val="dk1"/>
          </a:fillRef>
          <a:effectRef idx="2">
            <a:schemeClr val="dk1"/>
          </a:effectRef>
          <a:fontRef idx="minor">
            <a:schemeClr val="tx1"/>
          </a:fontRef>
        </p:style>
      </p:cxnSp>
      <p:sp>
        <p:nvSpPr>
          <p:cNvPr id="45" name="Speech Bubble: Rectangle 100">
            <a:extLst>
              <a:ext uri="{FF2B5EF4-FFF2-40B4-BE49-F238E27FC236}">
                <a16:creationId xmlns:a16="http://schemas.microsoft.com/office/drawing/2014/main" id="{34F93F98-66ED-8399-B076-68D702204310}"/>
              </a:ext>
            </a:extLst>
          </p:cNvPr>
          <p:cNvSpPr/>
          <p:nvPr/>
        </p:nvSpPr>
        <p:spPr>
          <a:xfrm rot="10800000" flipH="1" flipV="1">
            <a:off x="7369774" y="4520743"/>
            <a:ext cx="1736353" cy="922988"/>
          </a:xfrm>
          <a:prstGeom prst="wedgeRectCallout">
            <a:avLst>
              <a:gd name="adj1" fmla="val 33205"/>
              <a:gd name="adj2" fmla="val 49117"/>
            </a:avLst>
          </a:prstGeom>
          <a:solidFill>
            <a:schemeClr val="accent4">
              <a:lumMod val="20000"/>
              <a:lumOff val="80000"/>
            </a:scheme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US" altLang="sv-SE" sz="1100" dirty="0">
                <a:solidFill>
                  <a:schemeClr val="tx2"/>
                </a:solidFill>
                <a:latin typeface="Arial" panose="020B0604020202020204"/>
              </a:rPr>
              <a:t>DSM-III identified BD for the first time, and introduced the term ‘hypomania’</a:t>
            </a:r>
            <a:r>
              <a:rPr lang="en-US" altLang="sv-SE" sz="1100" baseline="30000" dirty="0">
                <a:solidFill>
                  <a:schemeClr val="tx2"/>
                </a:solidFill>
                <a:latin typeface="Arial" panose="020B0604020202020204"/>
              </a:rPr>
              <a:t>4,7</a:t>
            </a:r>
            <a:endParaRPr lang="en-GB" altLang="sv-SE" sz="1100" dirty="0">
              <a:solidFill>
                <a:schemeClr val="tx2"/>
              </a:solidFill>
              <a:latin typeface="Arial" panose="020B0604020202020204"/>
            </a:endParaRPr>
          </a:p>
        </p:txBody>
      </p:sp>
      <p:cxnSp>
        <p:nvCxnSpPr>
          <p:cNvPr id="46" name="Straight Connector 45">
            <a:extLst>
              <a:ext uri="{FF2B5EF4-FFF2-40B4-BE49-F238E27FC236}">
                <a16:creationId xmlns:a16="http://schemas.microsoft.com/office/drawing/2014/main" id="{87C22B6B-5AB4-3A94-3D08-E0E5519EAEC4}"/>
              </a:ext>
            </a:extLst>
          </p:cNvPr>
          <p:cNvCxnSpPr>
            <a:cxnSpLocks/>
          </p:cNvCxnSpPr>
          <p:nvPr/>
        </p:nvCxnSpPr>
        <p:spPr>
          <a:xfrm>
            <a:off x="9830542" y="2093483"/>
            <a:ext cx="0" cy="1598773"/>
          </a:xfrm>
          <a:prstGeom prst="line">
            <a:avLst/>
          </a:prstGeom>
          <a:solidFill>
            <a:schemeClr val="tx2"/>
          </a:solidFill>
          <a:ln w="9525" cap="rnd">
            <a:solidFill>
              <a:schemeClr val="accent4"/>
            </a:solidFill>
            <a:prstDash val="solid"/>
          </a:ln>
        </p:spPr>
        <p:style>
          <a:lnRef idx="3">
            <a:schemeClr val="dk1"/>
          </a:lnRef>
          <a:fillRef idx="0">
            <a:schemeClr val="dk1"/>
          </a:fillRef>
          <a:effectRef idx="2">
            <a:schemeClr val="dk1"/>
          </a:effectRef>
          <a:fontRef idx="minor">
            <a:schemeClr val="tx1"/>
          </a:fontRef>
        </p:style>
      </p:cxnSp>
      <p:sp>
        <p:nvSpPr>
          <p:cNvPr id="47" name="Speech Bubble: Rectangle 100">
            <a:extLst>
              <a:ext uri="{FF2B5EF4-FFF2-40B4-BE49-F238E27FC236}">
                <a16:creationId xmlns:a16="http://schemas.microsoft.com/office/drawing/2014/main" id="{A01B0BB7-FF09-9984-EA3A-1FA5F1463491}"/>
              </a:ext>
            </a:extLst>
          </p:cNvPr>
          <p:cNvSpPr/>
          <p:nvPr/>
        </p:nvSpPr>
        <p:spPr>
          <a:xfrm flipH="1">
            <a:off x="7685612" y="1137708"/>
            <a:ext cx="2461810" cy="976842"/>
          </a:xfrm>
          <a:prstGeom prst="wedgeRectCallout">
            <a:avLst>
              <a:gd name="adj1" fmla="val 33205"/>
              <a:gd name="adj2" fmla="val 49117"/>
            </a:avLst>
          </a:prstGeom>
          <a:solidFill>
            <a:schemeClr val="accent4">
              <a:lumMod val="20000"/>
              <a:lumOff val="80000"/>
            </a:scheme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US" altLang="sv-SE" sz="1100">
                <a:solidFill>
                  <a:schemeClr val="tx2"/>
                </a:solidFill>
                <a:latin typeface="Arial" panose="020B0604020202020204"/>
              </a:rPr>
              <a:t>DSM-III-R clarified the description from ‘physical restlessness’ to ‘psychomotor agitation’ as a component of the goal-directed activity criteria for a manic episode</a:t>
            </a:r>
            <a:r>
              <a:rPr lang="en-US" altLang="sv-SE" sz="1100" baseline="30000">
                <a:solidFill>
                  <a:schemeClr val="tx2"/>
                </a:solidFill>
                <a:latin typeface="Arial" panose="020B0604020202020204"/>
              </a:rPr>
              <a:t>8</a:t>
            </a:r>
            <a:endParaRPr lang="en-GB" altLang="sv-SE" sz="1100" baseline="30000">
              <a:solidFill>
                <a:schemeClr val="tx2"/>
              </a:solidFill>
              <a:latin typeface="Arial" panose="020B0604020202020204"/>
            </a:endParaRPr>
          </a:p>
        </p:txBody>
      </p:sp>
      <p:cxnSp>
        <p:nvCxnSpPr>
          <p:cNvPr id="48" name="Straight Connector 47">
            <a:extLst>
              <a:ext uri="{FF2B5EF4-FFF2-40B4-BE49-F238E27FC236}">
                <a16:creationId xmlns:a16="http://schemas.microsoft.com/office/drawing/2014/main" id="{C1349FFC-8D98-805B-32EB-36E6DAD7C223}"/>
              </a:ext>
            </a:extLst>
          </p:cNvPr>
          <p:cNvCxnSpPr>
            <a:cxnSpLocks/>
          </p:cNvCxnSpPr>
          <p:nvPr/>
        </p:nvCxnSpPr>
        <p:spPr>
          <a:xfrm>
            <a:off x="10922001" y="3692679"/>
            <a:ext cx="0" cy="1395078"/>
          </a:xfrm>
          <a:prstGeom prst="line">
            <a:avLst/>
          </a:prstGeom>
          <a:solidFill>
            <a:schemeClr val="tx2"/>
          </a:solidFill>
          <a:ln w="9525" cap="rnd">
            <a:solidFill>
              <a:schemeClr val="accent4"/>
            </a:solidFill>
            <a:prstDash val="solid"/>
          </a:ln>
        </p:spPr>
        <p:style>
          <a:lnRef idx="3">
            <a:schemeClr val="dk1"/>
          </a:lnRef>
          <a:fillRef idx="0">
            <a:schemeClr val="dk1"/>
          </a:fillRef>
          <a:effectRef idx="2">
            <a:schemeClr val="dk1"/>
          </a:effectRef>
          <a:fontRef idx="minor">
            <a:schemeClr val="tx1"/>
          </a:fontRef>
        </p:style>
      </p:cxnSp>
      <p:sp>
        <p:nvSpPr>
          <p:cNvPr id="49" name="Speech Bubble: Rectangle 100">
            <a:extLst>
              <a:ext uri="{FF2B5EF4-FFF2-40B4-BE49-F238E27FC236}">
                <a16:creationId xmlns:a16="http://schemas.microsoft.com/office/drawing/2014/main" id="{1E6480FC-3F66-F4BC-2F65-D66CBCBB7BF9}"/>
              </a:ext>
            </a:extLst>
          </p:cNvPr>
          <p:cNvSpPr/>
          <p:nvPr/>
        </p:nvSpPr>
        <p:spPr>
          <a:xfrm flipH="1">
            <a:off x="9262535" y="4520742"/>
            <a:ext cx="2411638" cy="1617180"/>
          </a:xfrm>
          <a:prstGeom prst="wedgeRectCallout">
            <a:avLst>
              <a:gd name="adj1" fmla="val 33205"/>
              <a:gd name="adj2" fmla="val 49117"/>
            </a:avLst>
          </a:prstGeom>
          <a:solidFill>
            <a:schemeClr val="accent4">
              <a:lumMod val="20000"/>
              <a:lumOff val="80000"/>
            </a:scheme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144000" tIns="36000" rIns="144000" bIns="36000" rtlCol="0" anchor="ctr"/>
          <a:lstStyle/>
          <a:p>
            <a:pPr algn="ctr"/>
            <a:r>
              <a:rPr lang="en-US" altLang="sv-SE" sz="1100" dirty="0">
                <a:solidFill>
                  <a:schemeClr val="tx2"/>
                </a:solidFill>
                <a:latin typeface="Arial" panose="020B0604020202020204"/>
              </a:rPr>
              <a:t>DSM-5 edited the criteria for ‘manic episode’, converted ‘mixed episode’ from a separate diagnostic category to the ‘with mixed features’ specifier, and classified goal-directed activity/energy as a key feature </a:t>
            </a:r>
            <a:br>
              <a:rPr lang="en-US" altLang="sv-SE" sz="1100" dirty="0">
                <a:solidFill>
                  <a:schemeClr val="tx2"/>
                </a:solidFill>
                <a:latin typeface="Arial" panose="020B0604020202020204"/>
              </a:rPr>
            </a:br>
            <a:r>
              <a:rPr lang="en-US" altLang="sv-SE" sz="1100" dirty="0">
                <a:solidFill>
                  <a:schemeClr val="tx2"/>
                </a:solidFill>
                <a:latin typeface="Arial" panose="020B0604020202020204"/>
              </a:rPr>
              <a:t>of manic episodes</a:t>
            </a:r>
            <a:r>
              <a:rPr lang="en-US" altLang="sv-SE" sz="1100" baseline="30000" dirty="0">
                <a:solidFill>
                  <a:schemeClr val="tx2"/>
                </a:solidFill>
                <a:latin typeface="Arial" panose="020B0604020202020204"/>
              </a:rPr>
              <a:t>10</a:t>
            </a:r>
            <a:endParaRPr lang="en-GB" altLang="sv-SE" sz="1100" dirty="0">
              <a:solidFill>
                <a:schemeClr val="tx2"/>
              </a:solidFill>
              <a:latin typeface="Arial" panose="020B0604020202020204"/>
            </a:endParaRPr>
          </a:p>
        </p:txBody>
      </p:sp>
      <p:cxnSp>
        <p:nvCxnSpPr>
          <p:cNvPr id="52" name="Straight Arrow Connector 51">
            <a:extLst>
              <a:ext uri="{FF2B5EF4-FFF2-40B4-BE49-F238E27FC236}">
                <a16:creationId xmlns:a16="http://schemas.microsoft.com/office/drawing/2014/main" id="{01DAE91C-8DEA-80EA-C995-D3488096304A}"/>
              </a:ext>
            </a:extLst>
          </p:cNvPr>
          <p:cNvCxnSpPr>
            <a:cxnSpLocks/>
          </p:cNvCxnSpPr>
          <p:nvPr/>
        </p:nvCxnSpPr>
        <p:spPr>
          <a:xfrm>
            <a:off x="1920631" y="3676641"/>
            <a:ext cx="198269"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53" name="Rounded Rectangle 6">
            <a:extLst>
              <a:ext uri="{FF2B5EF4-FFF2-40B4-BE49-F238E27FC236}">
                <a16:creationId xmlns:a16="http://schemas.microsoft.com/office/drawing/2014/main" id="{ACCA38A4-A230-6429-B8A2-76DC78493492}"/>
              </a:ext>
            </a:extLst>
          </p:cNvPr>
          <p:cNvSpPr/>
          <p:nvPr/>
        </p:nvSpPr>
        <p:spPr>
          <a:xfrm>
            <a:off x="1938195" y="3262068"/>
            <a:ext cx="829499"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en-GB" sz="1000" b="1">
                <a:solidFill>
                  <a:schemeClr val="tx2"/>
                </a:solidFill>
              </a:rPr>
              <a:t>460–370 BC</a:t>
            </a:r>
            <a:endParaRPr lang="en-GB" sz="1000" b="1">
              <a:solidFill>
                <a:schemeClr val="tx2"/>
              </a:solidFill>
              <a:effectLst/>
            </a:endParaRPr>
          </a:p>
        </p:txBody>
      </p:sp>
      <p:sp>
        <p:nvSpPr>
          <p:cNvPr id="54" name="Rounded Rectangle 13">
            <a:extLst>
              <a:ext uri="{FF2B5EF4-FFF2-40B4-BE49-F238E27FC236}">
                <a16:creationId xmlns:a16="http://schemas.microsoft.com/office/drawing/2014/main" id="{ADF7751C-619D-1C42-678E-3281D4B889EF}"/>
              </a:ext>
            </a:extLst>
          </p:cNvPr>
          <p:cNvSpPr/>
          <p:nvPr/>
        </p:nvSpPr>
        <p:spPr>
          <a:xfrm>
            <a:off x="6963842" y="391114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a:solidFill>
                  <a:schemeClr val="tx2"/>
                </a:solidFill>
              </a:rPr>
              <a:t>1952</a:t>
            </a:r>
            <a:endParaRPr lang="en-GB" sz="1000" b="1">
              <a:solidFill>
                <a:schemeClr val="tx2"/>
              </a:solidFill>
              <a:effectLst/>
            </a:endParaRPr>
          </a:p>
        </p:txBody>
      </p:sp>
      <p:sp>
        <p:nvSpPr>
          <p:cNvPr id="55" name="Rounded Rectangle 21">
            <a:extLst>
              <a:ext uri="{FF2B5EF4-FFF2-40B4-BE49-F238E27FC236}">
                <a16:creationId xmlns:a16="http://schemas.microsoft.com/office/drawing/2014/main" id="{433F999A-8B0D-FCEA-60C8-88DAC23D6B6A}"/>
              </a:ext>
            </a:extLst>
          </p:cNvPr>
          <p:cNvSpPr/>
          <p:nvPr/>
        </p:nvSpPr>
        <p:spPr>
          <a:xfrm>
            <a:off x="4520002" y="3265806"/>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a:solidFill>
                  <a:schemeClr val="tx2"/>
                </a:solidFill>
              </a:rPr>
              <a:t>1851</a:t>
            </a:r>
            <a:endParaRPr lang="en-GB" sz="1000" b="1">
              <a:solidFill>
                <a:schemeClr val="tx2"/>
              </a:solidFill>
              <a:effectLst/>
            </a:endParaRPr>
          </a:p>
        </p:txBody>
      </p:sp>
      <p:sp>
        <p:nvSpPr>
          <p:cNvPr id="56" name="Rounded Rectangle 22">
            <a:extLst>
              <a:ext uri="{FF2B5EF4-FFF2-40B4-BE49-F238E27FC236}">
                <a16:creationId xmlns:a16="http://schemas.microsoft.com/office/drawing/2014/main" id="{2586B179-2AEA-36F1-EC5A-28EECDE4912C}"/>
              </a:ext>
            </a:extLst>
          </p:cNvPr>
          <p:cNvSpPr/>
          <p:nvPr/>
        </p:nvSpPr>
        <p:spPr>
          <a:xfrm>
            <a:off x="7607548" y="3258284"/>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a:solidFill>
                  <a:schemeClr val="tx2"/>
                </a:solidFill>
                <a:effectLst/>
              </a:rPr>
              <a:t>1968</a:t>
            </a:r>
          </a:p>
        </p:txBody>
      </p:sp>
      <p:cxnSp>
        <p:nvCxnSpPr>
          <p:cNvPr id="59" name="Straight Arrow Connector 58">
            <a:extLst>
              <a:ext uri="{FF2B5EF4-FFF2-40B4-BE49-F238E27FC236}">
                <a16:creationId xmlns:a16="http://schemas.microsoft.com/office/drawing/2014/main" id="{C4837BEF-01E1-76B8-4437-FA38A1A5D6F6}"/>
              </a:ext>
            </a:extLst>
          </p:cNvPr>
          <p:cNvCxnSpPr>
            <a:cxnSpLocks/>
          </p:cNvCxnSpPr>
          <p:nvPr/>
        </p:nvCxnSpPr>
        <p:spPr>
          <a:xfrm>
            <a:off x="7215360" y="3676641"/>
            <a:ext cx="0"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C80EA8DE-C8C8-91D0-DCD8-183AD4E411B3}"/>
              </a:ext>
            </a:extLst>
          </p:cNvPr>
          <p:cNvCxnSpPr>
            <a:cxnSpLocks/>
          </p:cNvCxnSpPr>
          <p:nvPr/>
        </p:nvCxnSpPr>
        <p:spPr>
          <a:xfrm>
            <a:off x="7857067" y="3676641"/>
            <a:ext cx="1253400"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68" name="Rounded Rectangle 48">
            <a:extLst>
              <a:ext uri="{FF2B5EF4-FFF2-40B4-BE49-F238E27FC236}">
                <a16:creationId xmlns:a16="http://schemas.microsoft.com/office/drawing/2014/main" id="{2F8C26EE-5AF7-E26F-08F0-93D2CA836EFA}"/>
              </a:ext>
            </a:extLst>
          </p:cNvPr>
          <p:cNvSpPr/>
          <p:nvPr/>
        </p:nvSpPr>
        <p:spPr>
          <a:xfrm>
            <a:off x="8872828" y="3916553"/>
            <a:ext cx="459486"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a:solidFill>
                  <a:schemeClr val="tx2"/>
                </a:solidFill>
              </a:rPr>
              <a:t>1980</a:t>
            </a:r>
            <a:endParaRPr lang="en-GB" sz="1000" b="1">
              <a:solidFill>
                <a:schemeClr val="tx2"/>
              </a:solidFill>
              <a:effectLst/>
            </a:endParaRPr>
          </a:p>
        </p:txBody>
      </p:sp>
      <p:sp>
        <p:nvSpPr>
          <p:cNvPr id="69" name="Rounded Rectangle 51">
            <a:extLst>
              <a:ext uri="{FF2B5EF4-FFF2-40B4-BE49-F238E27FC236}">
                <a16:creationId xmlns:a16="http://schemas.microsoft.com/office/drawing/2014/main" id="{4F38AE1C-4F65-5168-7B23-81974C5175F1}"/>
              </a:ext>
            </a:extLst>
          </p:cNvPr>
          <p:cNvSpPr/>
          <p:nvPr/>
        </p:nvSpPr>
        <p:spPr>
          <a:xfrm>
            <a:off x="9493152" y="3266748"/>
            <a:ext cx="500400"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b="1">
                <a:solidFill>
                  <a:schemeClr val="tx2"/>
                </a:solidFill>
              </a:rPr>
              <a:t>1987</a:t>
            </a:r>
          </a:p>
        </p:txBody>
      </p:sp>
      <p:cxnSp>
        <p:nvCxnSpPr>
          <p:cNvPr id="72" name="Straight Arrow Connector 71">
            <a:extLst>
              <a:ext uri="{FF2B5EF4-FFF2-40B4-BE49-F238E27FC236}">
                <a16:creationId xmlns:a16="http://schemas.microsoft.com/office/drawing/2014/main" id="{7210EE81-FA28-E46F-FE86-B71D98885BE5}"/>
              </a:ext>
            </a:extLst>
          </p:cNvPr>
          <p:cNvCxnSpPr>
            <a:cxnSpLocks/>
          </p:cNvCxnSpPr>
          <p:nvPr/>
        </p:nvCxnSpPr>
        <p:spPr>
          <a:xfrm>
            <a:off x="10285240" y="3676641"/>
            <a:ext cx="0"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73" name="Speech Bubble: Rectangle 100">
            <a:extLst>
              <a:ext uri="{FF2B5EF4-FFF2-40B4-BE49-F238E27FC236}">
                <a16:creationId xmlns:a16="http://schemas.microsoft.com/office/drawing/2014/main" id="{49DD6281-F56A-C954-6BA2-4FFA8225DBF8}"/>
              </a:ext>
            </a:extLst>
          </p:cNvPr>
          <p:cNvSpPr/>
          <p:nvPr/>
        </p:nvSpPr>
        <p:spPr>
          <a:xfrm flipH="1">
            <a:off x="3366216" y="4520742"/>
            <a:ext cx="2012164" cy="1099037"/>
          </a:xfrm>
          <a:prstGeom prst="wedgeRectCallout">
            <a:avLst>
              <a:gd name="adj1" fmla="val 33205"/>
              <a:gd name="adj2" fmla="val 49117"/>
            </a:avLst>
          </a:prstGeom>
          <a:solidFill>
            <a:schemeClr val="accent4">
              <a:lumMod val="20000"/>
              <a:lumOff val="80000"/>
            </a:scheme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US" altLang="sv-SE" sz="1100">
                <a:solidFill>
                  <a:schemeClr val="tx2"/>
                </a:solidFill>
                <a:latin typeface="Arial" panose="020B0604020202020204"/>
              </a:rPr>
              <a:t>Karl </a:t>
            </a:r>
            <a:r>
              <a:rPr lang="en-US" altLang="sv-SE" sz="1100" err="1">
                <a:solidFill>
                  <a:schemeClr val="tx2"/>
                </a:solidFill>
                <a:latin typeface="Arial" panose="020B0604020202020204"/>
              </a:rPr>
              <a:t>Kahlbaum</a:t>
            </a:r>
            <a:r>
              <a:rPr lang="en-US" altLang="sv-SE" sz="1100">
                <a:solidFill>
                  <a:schemeClr val="tx2"/>
                </a:solidFill>
                <a:latin typeface="Arial" panose="020B0604020202020204"/>
              </a:rPr>
              <a:t> distinguished two groups of mental disorders based on symptoms and outcomes – ‘</a:t>
            </a:r>
            <a:r>
              <a:rPr lang="en-US" altLang="sv-SE" sz="1100" err="1">
                <a:solidFill>
                  <a:schemeClr val="tx2"/>
                </a:solidFill>
                <a:latin typeface="Arial" panose="020B0604020202020204"/>
              </a:rPr>
              <a:t>vecordia</a:t>
            </a:r>
            <a:r>
              <a:rPr lang="en-US" altLang="sv-SE" sz="1100">
                <a:solidFill>
                  <a:schemeClr val="tx2"/>
                </a:solidFill>
                <a:latin typeface="Arial" panose="020B0604020202020204"/>
              </a:rPr>
              <a:t>’ and ‘vesania’</a:t>
            </a:r>
            <a:r>
              <a:rPr lang="en-US" altLang="sv-SE" sz="1100" baseline="30000">
                <a:solidFill>
                  <a:schemeClr val="tx2"/>
                </a:solidFill>
                <a:latin typeface="Arial" panose="020B0604020202020204"/>
              </a:rPr>
              <a:t>3,4</a:t>
            </a:r>
            <a:endParaRPr lang="en-US" altLang="sv-SE" sz="1100">
              <a:solidFill>
                <a:schemeClr val="tx2"/>
              </a:solidFill>
              <a:latin typeface="Arial" panose="020B0604020202020204"/>
            </a:endParaRPr>
          </a:p>
        </p:txBody>
      </p:sp>
      <p:cxnSp>
        <p:nvCxnSpPr>
          <p:cNvPr id="74" name="Straight Arrow Connector 73">
            <a:extLst>
              <a:ext uri="{FF2B5EF4-FFF2-40B4-BE49-F238E27FC236}">
                <a16:creationId xmlns:a16="http://schemas.microsoft.com/office/drawing/2014/main" id="{3B73D03E-AA61-F1BC-2B8B-6D71E80723D1}"/>
              </a:ext>
            </a:extLst>
          </p:cNvPr>
          <p:cNvCxnSpPr>
            <a:cxnSpLocks/>
          </p:cNvCxnSpPr>
          <p:nvPr/>
        </p:nvCxnSpPr>
        <p:spPr>
          <a:xfrm flipH="1">
            <a:off x="4759757" y="3676641"/>
            <a:ext cx="2380"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75" name="Rounded Rectangle 21">
            <a:extLst>
              <a:ext uri="{FF2B5EF4-FFF2-40B4-BE49-F238E27FC236}">
                <a16:creationId xmlns:a16="http://schemas.microsoft.com/office/drawing/2014/main" id="{AF651FE5-EA78-641C-5EB9-D4028A11C876}"/>
              </a:ext>
            </a:extLst>
          </p:cNvPr>
          <p:cNvSpPr/>
          <p:nvPr/>
        </p:nvSpPr>
        <p:spPr>
          <a:xfrm>
            <a:off x="5008842" y="3916552"/>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dirty="0">
                <a:solidFill>
                  <a:schemeClr val="tx2"/>
                </a:solidFill>
              </a:rPr>
              <a:t>1863</a:t>
            </a:r>
            <a:endParaRPr lang="en-GB" sz="1000" b="1" dirty="0">
              <a:solidFill>
                <a:schemeClr val="tx2"/>
              </a:solidFill>
              <a:effectLst/>
            </a:endParaRPr>
          </a:p>
        </p:txBody>
      </p:sp>
      <p:sp>
        <p:nvSpPr>
          <p:cNvPr id="77" name="Rounded Rectangle 62">
            <a:extLst>
              <a:ext uri="{FF2B5EF4-FFF2-40B4-BE49-F238E27FC236}">
                <a16:creationId xmlns:a16="http://schemas.microsoft.com/office/drawing/2014/main" id="{641F1C0B-C04F-545D-CBE9-42EA698B0F11}"/>
              </a:ext>
            </a:extLst>
          </p:cNvPr>
          <p:cNvSpPr/>
          <p:nvPr/>
        </p:nvSpPr>
        <p:spPr>
          <a:xfrm>
            <a:off x="10644824" y="3260575"/>
            <a:ext cx="500400"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b="1">
                <a:solidFill>
                  <a:schemeClr val="tx2"/>
                </a:solidFill>
              </a:rPr>
              <a:t>2013</a:t>
            </a:r>
          </a:p>
        </p:txBody>
      </p:sp>
      <p:cxnSp>
        <p:nvCxnSpPr>
          <p:cNvPr id="84" name="Straight Arrow Connector 83">
            <a:extLst>
              <a:ext uri="{FF2B5EF4-FFF2-40B4-BE49-F238E27FC236}">
                <a16:creationId xmlns:a16="http://schemas.microsoft.com/office/drawing/2014/main" id="{7EDB46A6-3C26-72C9-61BA-7BF143B82BD6}"/>
              </a:ext>
            </a:extLst>
          </p:cNvPr>
          <p:cNvCxnSpPr>
            <a:cxnSpLocks/>
          </p:cNvCxnSpPr>
          <p:nvPr/>
        </p:nvCxnSpPr>
        <p:spPr>
          <a:xfrm>
            <a:off x="5258361" y="3676641"/>
            <a:ext cx="1001945"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069630DE-EB3A-227B-7ECE-37A0E53B5288}"/>
              </a:ext>
            </a:extLst>
          </p:cNvPr>
          <p:cNvCxnSpPr>
            <a:cxnSpLocks/>
          </p:cNvCxnSpPr>
          <p:nvPr/>
        </p:nvCxnSpPr>
        <p:spPr>
          <a:xfrm flipV="1">
            <a:off x="6256881" y="2242839"/>
            <a:ext cx="0" cy="1435509"/>
          </a:xfrm>
          <a:prstGeom prst="line">
            <a:avLst/>
          </a:prstGeom>
          <a:solidFill>
            <a:schemeClr val="tx2"/>
          </a:solidFill>
          <a:ln w="9525" cap="rnd">
            <a:solidFill>
              <a:schemeClr val="accent4"/>
            </a:solidFill>
            <a:prstDash val="solid"/>
          </a:ln>
        </p:spPr>
        <p:style>
          <a:lnRef idx="3">
            <a:schemeClr val="dk1"/>
          </a:lnRef>
          <a:fillRef idx="0">
            <a:schemeClr val="dk1"/>
          </a:fillRef>
          <a:effectRef idx="2">
            <a:schemeClr val="dk1"/>
          </a:effectRef>
          <a:fontRef idx="minor">
            <a:schemeClr val="tx1"/>
          </a:fontRef>
        </p:style>
      </p:cxnSp>
      <p:sp>
        <p:nvSpPr>
          <p:cNvPr id="95" name="Speech Bubble: Rectangle 100">
            <a:extLst>
              <a:ext uri="{FF2B5EF4-FFF2-40B4-BE49-F238E27FC236}">
                <a16:creationId xmlns:a16="http://schemas.microsoft.com/office/drawing/2014/main" id="{D6172E41-5B20-C9FC-EB82-F75DA11D78B0}"/>
              </a:ext>
            </a:extLst>
          </p:cNvPr>
          <p:cNvSpPr/>
          <p:nvPr/>
        </p:nvSpPr>
        <p:spPr>
          <a:xfrm rot="10800000" flipH="1" flipV="1">
            <a:off x="5099737" y="1800154"/>
            <a:ext cx="1958645" cy="1169935"/>
          </a:xfrm>
          <a:prstGeom prst="wedgeRectCallout">
            <a:avLst>
              <a:gd name="adj1" fmla="val 33205"/>
              <a:gd name="adj2" fmla="val 49117"/>
            </a:avLst>
          </a:prstGeom>
          <a:solidFill>
            <a:schemeClr val="accent4">
              <a:lumMod val="20000"/>
              <a:lumOff val="80000"/>
            </a:scheme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US" altLang="sv-SE" sz="1100" dirty="0">
                <a:solidFill>
                  <a:schemeClr val="tx2"/>
                </a:solidFill>
                <a:latin typeface="Arial" panose="020B0604020202020204"/>
              </a:rPr>
              <a:t>Emil Kraepelin characterized all dysfunction of mood into what he termed ‘dementia praecox’ and ‘manic–depressive insanity’</a:t>
            </a:r>
            <a:r>
              <a:rPr lang="en-US" altLang="sv-SE" sz="1100" baseline="30000" dirty="0">
                <a:solidFill>
                  <a:schemeClr val="tx2"/>
                </a:solidFill>
                <a:latin typeface="Arial" panose="020B0604020202020204"/>
              </a:rPr>
              <a:t>1,3</a:t>
            </a:r>
            <a:r>
              <a:rPr lang="en-US" altLang="sv-SE" sz="1100" dirty="0">
                <a:solidFill>
                  <a:schemeClr val="tx2"/>
                </a:solidFill>
                <a:latin typeface="Arial" panose="020B0604020202020204"/>
              </a:rPr>
              <a:t> </a:t>
            </a:r>
            <a:endParaRPr lang="en-GB" altLang="sv-SE" sz="1100" dirty="0">
              <a:solidFill>
                <a:schemeClr val="tx2"/>
              </a:solidFill>
              <a:latin typeface="Arial" panose="020B0604020202020204"/>
            </a:endParaRPr>
          </a:p>
        </p:txBody>
      </p:sp>
      <p:sp>
        <p:nvSpPr>
          <p:cNvPr id="63" name="Rounded Rectangle 30">
            <a:extLst>
              <a:ext uri="{FF2B5EF4-FFF2-40B4-BE49-F238E27FC236}">
                <a16:creationId xmlns:a16="http://schemas.microsoft.com/office/drawing/2014/main" id="{C39F7D80-6B1E-ED60-1CD6-A9D49B855749}"/>
              </a:ext>
            </a:extLst>
          </p:cNvPr>
          <p:cNvSpPr/>
          <p:nvPr/>
        </p:nvSpPr>
        <p:spPr>
          <a:xfrm>
            <a:off x="5872638" y="3265806"/>
            <a:ext cx="768486"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en-US" sz="1000" b="1" dirty="0">
                <a:solidFill>
                  <a:schemeClr val="tx2"/>
                </a:solidFill>
              </a:rPr>
              <a:t>Late 1800s</a:t>
            </a:r>
          </a:p>
        </p:txBody>
      </p:sp>
      <p:sp>
        <p:nvSpPr>
          <p:cNvPr id="115" name="Speech Bubble: Rectangle 100">
            <a:extLst>
              <a:ext uri="{FF2B5EF4-FFF2-40B4-BE49-F238E27FC236}">
                <a16:creationId xmlns:a16="http://schemas.microsoft.com/office/drawing/2014/main" id="{C6E97748-1B52-6F2B-A1B6-E2C8FD3E3D44}"/>
              </a:ext>
            </a:extLst>
          </p:cNvPr>
          <p:cNvSpPr/>
          <p:nvPr/>
        </p:nvSpPr>
        <p:spPr>
          <a:xfrm rot="10800000" flipH="1" flipV="1">
            <a:off x="10275813" y="1548993"/>
            <a:ext cx="1254331" cy="1421096"/>
          </a:xfrm>
          <a:prstGeom prst="wedgeRectCallout">
            <a:avLst>
              <a:gd name="adj1" fmla="val 33205"/>
              <a:gd name="adj2" fmla="val 49117"/>
            </a:avLst>
          </a:prstGeom>
          <a:solidFill>
            <a:schemeClr val="accent4">
              <a:lumMod val="20000"/>
              <a:lumOff val="80000"/>
            </a:scheme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US" altLang="sv-SE" sz="1100">
                <a:solidFill>
                  <a:schemeClr val="tx2"/>
                </a:solidFill>
                <a:latin typeface="Arial" panose="020B0604020202020204"/>
              </a:rPr>
              <a:t>DSM-IV introduced ‘mixed episode’ as its own type of episode with diagnostic criteria</a:t>
            </a:r>
            <a:r>
              <a:rPr lang="en-US" altLang="sv-SE" sz="1100" baseline="30000">
                <a:solidFill>
                  <a:schemeClr val="tx2"/>
                </a:solidFill>
                <a:latin typeface="Arial" panose="020B0604020202020204"/>
              </a:rPr>
              <a:t>9</a:t>
            </a:r>
            <a:endParaRPr lang="en-GB" altLang="sv-SE" sz="1100">
              <a:solidFill>
                <a:schemeClr val="tx2"/>
              </a:solidFill>
              <a:latin typeface="Arial" panose="020B0604020202020204"/>
            </a:endParaRPr>
          </a:p>
        </p:txBody>
      </p:sp>
      <p:sp>
        <p:nvSpPr>
          <p:cNvPr id="116" name="Rounded Rectangle 48">
            <a:extLst>
              <a:ext uri="{FF2B5EF4-FFF2-40B4-BE49-F238E27FC236}">
                <a16:creationId xmlns:a16="http://schemas.microsoft.com/office/drawing/2014/main" id="{D64669CE-517A-104A-032E-B546BEF57DF2}"/>
              </a:ext>
            </a:extLst>
          </p:cNvPr>
          <p:cNvSpPr/>
          <p:nvPr/>
        </p:nvSpPr>
        <p:spPr>
          <a:xfrm>
            <a:off x="10026389" y="3256920"/>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a:solidFill>
                  <a:schemeClr val="tx2"/>
                </a:solidFill>
              </a:rPr>
              <a:t>1994</a:t>
            </a:r>
            <a:endParaRPr lang="en-GB" sz="1000" b="1">
              <a:solidFill>
                <a:schemeClr val="tx2"/>
              </a:solidFill>
              <a:effectLst/>
            </a:endParaRPr>
          </a:p>
        </p:txBody>
      </p:sp>
      <p:cxnSp>
        <p:nvCxnSpPr>
          <p:cNvPr id="19" name="Straight Connector 18">
            <a:extLst>
              <a:ext uri="{FF2B5EF4-FFF2-40B4-BE49-F238E27FC236}">
                <a16:creationId xmlns:a16="http://schemas.microsoft.com/office/drawing/2014/main" id="{191626C2-962B-7184-3ED6-8E9D00AEAEC0}"/>
              </a:ext>
            </a:extLst>
          </p:cNvPr>
          <p:cNvCxnSpPr>
            <a:cxnSpLocks/>
          </p:cNvCxnSpPr>
          <p:nvPr/>
        </p:nvCxnSpPr>
        <p:spPr>
          <a:xfrm flipV="1">
            <a:off x="3246198" y="3683497"/>
            <a:ext cx="0" cy="956865"/>
          </a:xfrm>
          <a:prstGeom prst="line">
            <a:avLst/>
          </a:prstGeom>
          <a:solidFill>
            <a:schemeClr val="tx2"/>
          </a:solidFill>
          <a:ln w="9525" cap="rnd">
            <a:solidFill>
              <a:schemeClr val="accent4"/>
            </a:solidFill>
            <a:prstDash val="solid"/>
          </a:ln>
        </p:spPr>
        <p:style>
          <a:lnRef idx="3">
            <a:schemeClr val="dk1"/>
          </a:lnRef>
          <a:fillRef idx="0">
            <a:schemeClr val="dk1"/>
          </a:fillRef>
          <a:effectRef idx="2">
            <a:schemeClr val="dk1"/>
          </a:effectRef>
          <a:fontRef idx="minor">
            <a:schemeClr val="tx1"/>
          </a:fontRef>
        </p:style>
      </p:cxnSp>
      <p:sp>
        <p:nvSpPr>
          <p:cNvPr id="21" name="Speech Bubble: Rectangle 100">
            <a:extLst>
              <a:ext uri="{FF2B5EF4-FFF2-40B4-BE49-F238E27FC236}">
                <a16:creationId xmlns:a16="http://schemas.microsoft.com/office/drawing/2014/main" id="{482B95B6-D3A9-6F9E-56D0-D4C473788368}"/>
              </a:ext>
            </a:extLst>
          </p:cNvPr>
          <p:cNvSpPr/>
          <p:nvPr/>
        </p:nvSpPr>
        <p:spPr>
          <a:xfrm flipH="1">
            <a:off x="957611" y="4520742"/>
            <a:ext cx="2288587" cy="1070380"/>
          </a:xfrm>
          <a:prstGeom prst="wedgeRectCallout">
            <a:avLst>
              <a:gd name="adj1" fmla="val 33205"/>
              <a:gd name="adj2" fmla="val 49117"/>
            </a:avLst>
          </a:prstGeom>
          <a:solidFill>
            <a:schemeClr val="accent4">
              <a:lumMod val="20000"/>
              <a:lumOff val="80000"/>
            </a:schemeClr>
          </a:solidFill>
          <a:ln w="9525">
            <a:solidFill>
              <a:schemeClr val="accent4"/>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US" altLang="sv-SE" sz="1100" dirty="0">
                <a:solidFill>
                  <a:schemeClr val="tx2"/>
                </a:solidFill>
                <a:latin typeface="Arial" panose="020B0604020202020204"/>
              </a:rPr>
              <a:t>Physician Ishaq Ibn Imran published the concept of melancholia which includes the modern-day ‘manic-depressive illness’ or ‘bipolar disorder’</a:t>
            </a:r>
            <a:r>
              <a:rPr lang="en-US" altLang="sv-SE" sz="1100" baseline="30000" dirty="0">
                <a:solidFill>
                  <a:schemeClr val="tx2"/>
                </a:solidFill>
                <a:latin typeface="Arial" panose="020B0604020202020204"/>
              </a:rPr>
              <a:t>2</a:t>
            </a:r>
            <a:endParaRPr lang="en-GB" altLang="sv-SE" sz="1100" dirty="0">
              <a:solidFill>
                <a:schemeClr val="tx2"/>
              </a:solidFill>
              <a:latin typeface="Arial" panose="020B0604020202020204"/>
            </a:endParaRPr>
          </a:p>
        </p:txBody>
      </p:sp>
      <p:cxnSp>
        <p:nvCxnSpPr>
          <p:cNvPr id="22" name="Straight Arrow Connector 21">
            <a:extLst>
              <a:ext uri="{FF2B5EF4-FFF2-40B4-BE49-F238E27FC236}">
                <a16:creationId xmlns:a16="http://schemas.microsoft.com/office/drawing/2014/main" id="{231FB8D7-D9D2-8284-7E0F-D3263E141755}"/>
              </a:ext>
            </a:extLst>
          </p:cNvPr>
          <p:cNvCxnSpPr>
            <a:cxnSpLocks/>
          </p:cNvCxnSpPr>
          <p:nvPr/>
        </p:nvCxnSpPr>
        <p:spPr>
          <a:xfrm>
            <a:off x="3244712" y="3676641"/>
            <a:ext cx="0" cy="0"/>
          </a:xfrm>
          <a:prstGeom prst="straightConnector1">
            <a:avLst/>
          </a:prstGeom>
          <a:ln w="19050" cap="rnd">
            <a:solidFill>
              <a:schemeClr val="accent4"/>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24" name="Rounded Rectangle 21">
            <a:extLst>
              <a:ext uri="{FF2B5EF4-FFF2-40B4-BE49-F238E27FC236}">
                <a16:creationId xmlns:a16="http://schemas.microsoft.com/office/drawing/2014/main" id="{CFFE66A7-C8AC-1488-2EDE-E89D1B329BFA}"/>
              </a:ext>
            </a:extLst>
          </p:cNvPr>
          <p:cNvSpPr/>
          <p:nvPr/>
        </p:nvSpPr>
        <p:spPr>
          <a:xfrm>
            <a:off x="2979745" y="3912849"/>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a:solidFill>
                  <a:schemeClr val="tx2"/>
                </a:solidFill>
              </a:rPr>
              <a:t>900</a:t>
            </a:r>
            <a:endParaRPr lang="en-GB" sz="1000" b="1">
              <a:solidFill>
                <a:schemeClr val="tx2"/>
              </a:solidFill>
              <a:effectLst/>
            </a:endParaRPr>
          </a:p>
        </p:txBody>
      </p:sp>
    </p:spTree>
    <p:extLst>
      <p:ext uri="{BB962C8B-B14F-4D97-AF65-F5344CB8AC3E}">
        <p14:creationId xmlns:p14="http://schemas.microsoft.com/office/powerpoint/2010/main" val="160709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F137B-93C4-1ECF-288C-40B61D07A7D9}"/>
              </a:ext>
            </a:extLst>
          </p:cNvPr>
          <p:cNvSpPr>
            <a:spLocks noGrp="1"/>
          </p:cNvSpPr>
          <p:nvPr>
            <p:ph type="title"/>
          </p:nvPr>
        </p:nvSpPr>
        <p:spPr>
          <a:xfrm>
            <a:off x="1219200" y="546100"/>
            <a:ext cx="6642100" cy="2105818"/>
          </a:xfrm>
        </p:spPr>
        <p:txBody>
          <a:bodyPr/>
          <a:lstStyle/>
          <a:p>
            <a:r>
              <a:rPr lang="en-GB"/>
              <a:t>Epidemiology and burden</a:t>
            </a:r>
          </a:p>
        </p:txBody>
      </p:sp>
      <p:sp>
        <p:nvSpPr>
          <p:cNvPr id="4" name="Text Placeholder 3">
            <a:extLst>
              <a:ext uri="{FF2B5EF4-FFF2-40B4-BE49-F238E27FC236}">
                <a16:creationId xmlns:a16="http://schemas.microsoft.com/office/drawing/2014/main" id="{B8585398-D2B2-B78D-0628-7D1B8E31346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26221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5EBA98-1A90-B62D-A777-E16BDD04EE1D}"/>
              </a:ext>
            </a:extLst>
          </p:cNvPr>
          <p:cNvSpPr>
            <a:spLocks noGrp="1"/>
          </p:cNvSpPr>
          <p:nvPr>
            <p:ph sz="half" idx="1"/>
          </p:nvPr>
        </p:nvSpPr>
        <p:spPr>
          <a:solidFill>
            <a:srgbClr val="D9D1CC"/>
          </a:solidFill>
        </p:spPr>
        <p:txBody>
          <a:bodyPr/>
          <a:lstStyle/>
          <a:p>
            <a:pPr marL="0" indent="0">
              <a:buNone/>
            </a:pPr>
            <a:r>
              <a:rPr lang="en-GB" sz="1800"/>
              <a:t>Estimates from the </a:t>
            </a:r>
            <a:br>
              <a:rPr lang="en-GB" sz="1800"/>
            </a:br>
            <a:r>
              <a:rPr lang="en-GB" sz="1800"/>
              <a:t>WHO World Mental Health survey reported </a:t>
            </a:r>
            <a:br>
              <a:rPr lang="en-GB" sz="1800"/>
            </a:br>
            <a:r>
              <a:rPr lang="en-GB" sz="1800"/>
              <a:t>a higher severity of depressive episodes </a:t>
            </a:r>
            <a:br>
              <a:rPr lang="en-GB" sz="1800"/>
            </a:br>
            <a:r>
              <a:rPr lang="en-GB" sz="1800"/>
              <a:t>in low- and middle- income countries </a:t>
            </a:r>
            <a:br>
              <a:rPr lang="en-GB" sz="1800"/>
            </a:br>
            <a:r>
              <a:rPr lang="en-GB" sz="1800"/>
              <a:t>than in high-income countries:</a:t>
            </a:r>
          </a:p>
          <a:p>
            <a:pPr lvl="1"/>
            <a:r>
              <a:rPr lang="en-GB" sz="1600"/>
              <a:t>Low-income: 95.5%</a:t>
            </a:r>
          </a:p>
          <a:p>
            <a:pPr lvl="1"/>
            <a:r>
              <a:rPr lang="en-GB" sz="1600"/>
              <a:t>Middle-income: 77.4%</a:t>
            </a:r>
          </a:p>
          <a:p>
            <a:pPr lvl="1"/>
            <a:r>
              <a:rPr lang="en-GB" sz="1600"/>
              <a:t>High-income: 68.5%</a:t>
            </a:r>
          </a:p>
          <a:p>
            <a:endParaRPr lang="en-GB"/>
          </a:p>
        </p:txBody>
      </p:sp>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The global prevalence of bipolar disorders</a:t>
            </a: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a:t>WHO=World Health Organization</a:t>
            </a:r>
            <a:br>
              <a:rPr lang="en-GB"/>
            </a:br>
            <a:br>
              <a:rPr lang="en-GB"/>
            </a:br>
            <a:r>
              <a:rPr lang="de-DE"/>
              <a:t>Merikangas et al. Arch Gen Psychiatry 2011;68(3):241–251</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8</a:t>
            </a:fld>
            <a:endParaRPr lang="en-GB"/>
          </a:p>
        </p:txBody>
      </p:sp>
      <p:graphicFrame>
        <p:nvGraphicFramePr>
          <p:cNvPr id="8" name="Chart 7">
            <a:extLst>
              <a:ext uri="{FF2B5EF4-FFF2-40B4-BE49-F238E27FC236}">
                <a16:creationId xmlns:a16="http://schemas.microsoft.com/office/drawing/2014/main" id="{C754F06C-C453-569A-0EA7-8E48C5B23FF7}"/>
              </a:ext>
            </a:extLst>
          </p:cNvPr>
          <p:cNvGraphicFramePr/>
          <p:nvPr>
            <p:extLst>
              <p:ext uri="{D42A27DB-BD31-4B8C-83A1-F6EECF244321}">
                <p14:modId xmlns:p14="http://schemas.microsoft.com/office/powerpoint/2010/main" val="231507898"/>
              </p:ext>
            </p:extLst>
          </p:nvPr>
        </p:nvGraphicFramePr>
        <p:xfrm>
          <a:off x="539749" y="1416785"/>
          <a:ext cx="8203418" cy="4792629"/>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CF50BA3E-2C99-6C22-BA03-78545DB81D5A}"/>
              </a:ext>
            </a:extLst>
          </p:cNvPr>
          <p:cNvSpPr txBox="1"/>
          <p:nvPr/>
        </p:nvSpPr>
        <p:spPr>
          <a:xfrm>
            <a:off x="1095374" y="1677085"/>
            <a:ext cx="7515225" cy="338554"/>
          </a:xfrm>
          <a:prstGeom prst="rect">
            <a:avLst/>
          </a:prstGeom>
          <a:noFill/>
        </p:spPr>
        <p:txBody>
          <a:bodyPr wrap="square">
            <a:spAutoFit/>
          </a:bodyPr>
          <a:lstStyle/>
          <a:p>
            <a:pPr algn="ctr" rtl="0">
              <a:defRPr sz="1862" b="0" i="0" u="none" strike="noStrike" kern="1200" spc="0" baseline="0">
                <a:solidFill>
                  <a:srgbClr val="1A1A17"/>
                </a:solidFill>
                <a:latin typeface="+mn-lt"/>
                <a:ea typeface="+mn-ea"/>
                <a:cs typeface="+mn-cs"/>
              </a:defRPr>
            </a:pPr>
            <a:r>
              <a:rPr lang="en-US" sz="1600" b="1" baseline="0">
                <a:solidFill>
                  <a:schemeClr val="accent2">
                    <a:lumMod val="50000"/>
                  </a:schemeClr>
                </a:solidFill>
              </a:rPr>
              <a:t>Global prevalence of bipolar spectrum disorders</a:t>
            </a:r>
            <a:endParaRPr lang="en-US" sz="1600" b="1">
              <a:solidFill>
                <a:schemeClr val="accent2">
                  <a:lumMod val="50000"/>
                </a:schemeClr>
              </a:solidFill>
            </a:endParaRPr>
          </a:p>
        </p:txBody>
      </p:sp>
    </p:spTree>
    <p:extLst>
      <p:ext uri="{BB962C8B-B14F-4D97-AF65-F5344CB8AC3E}">
        <p14:creationId xmlns:p14="http://schemas.microsoft.com/office/powerpoint/2010/main" val="501734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95E3021-E0FB-3BB7-6729-637C14D162B1}"/>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80E59013-4099-31BD-359C-4685DB3A3701}"/>
              </a:ext>
            </a:extLst>
          </p:cNvPr>
          <p:cNvSpPr>
            <a:spLocks noGrp="1"/>
          </p:cNvSpPr>
          <p:nvPr>
            <p:ph type="title"/>
          </p:nvPr>
        </p:nvSpPr>
        <p:spPr/>
        <p:txBody>
          <a:bodyPr/>
          <a:lstStyle/>
          <a:p>
            <a:r>
              <a:rPr lang="en-GB"/>
              <a:t>Epidemiology</a:t>
            </a:r>
            <a:endParaRPr lang="da-DK"/>
          </a:p>
        </p:txBody>
      </p:sp>
      <p:sp>
        <p:nvSpPr>
          <p:cNvPr id="10" name="Content Placeholder 9">
            <a:extLst>
              <a:ext uri="{FF2B5EF4-FFF2-40B4-BE49-F238E27FC236}">
                <a16:creationId xmlns:a16="http://schemas.microsoft.com/office/drawing/2014/main" id="{0F20F145-E3E4-1DB4-CDF6-584BF469C626}"/>
              </a:ext>
            </a:extLst>
          </p:cNvPr>
          <p:cNvSpPr>
            <a:spLocks noGrp="1"/>
          </p:cNvSpPr>
          <p:nvPr>
            <p:ph idx="19"/>
          </p:nvPr>
        </p:nvSpPr>
        <p:spPr/>
        <p:txBody>
          <a:bodyPr/>
          <a:lstStyle/>
          <a:p>
            <a:r>
              <a:rPr lang="en-GB" dirty="0"/>
              <a:t>The mean age of onset of BD is suggested to be </a:t>
            </a:r>
            <a:br>
              <a:rPr lang="en-GB" dirty="0"/>
            </a:br>
            <a:r>
              <a:rPr lang="en-GB" dirty="0"/>
              <a:t>the </a:t>
            </a:r>
            <a:r>
              <a:rPr lang="en-GB" b="1" dirty="0"/>
              <a:t>early 20s</a:t>
            </a:r>
            <a:r>
              <a:rPr lang="en-GB" b="1" baseline="30000" dirty="0"/>
              <a:t>1</a:t>
            </a:r>
            <a:endParaRPr lang="en-GB" b="1" dirty="0"/>
          </a:p>
          <a:p>
            <a:pPr lvl="1"/>
            <a:r>
              <a:rPr lang="en-GB" dirty="0"/>
              <a:t>Evidence from a large population-based cohort study </a:t>
            </a:r>
            <a:br>
              <a:rPr lang="en-GB" dirty="0"/>
            </a:br>
            <a:r>
              <a:rPr lang="en-GB" dirty="0"/>
              <a:t>found two peaks in the age of onset of BD, at </a:t>
            </a:r>
            <a:r>
              <a:rPr lang="en-GB" sz="1800" b="1" dirty="0"/>
              <a:t>15–24 </a:t>
            </a:r>
            <a:r>
              <a:rPr lang="en-GB" dirty="0"/>
              <a:t>years and </a:t>
            </a:r>
            <a:r>
              <a:rPr lang="en-GB" sz="1800" b="1" dirty="0"/>
              <a:t>45–54</a:t>
            </a:r>
            <a:r>
              <a:rPr lang="en-GB" sz="1800" dirty="0"/>
              <a:t> </a:t>
            </a:r>
            <a:r>
              <a:rPr lang="en-GB" dirty="0"/>
              <a:t>years</a:t>
            </a:r>
            <a:r>
              <a:rPr lang="en-GB" baseline="30000" dirty="0"/>
              <a:t>2</a:t>
            </a:r>
            <a:endParaRPr lang="en-GB" dirty="0"/>
          </a:p>
          <a:p>
            <a:r>
              <a:rPr lang="en-GB" dirty="0"/>
              <a:t>Late onset of mania is associated with higher rates of psychiatric and medical comorbidities (e.g., suicidality </a:t>
            </a:r>
            <a:br>
              <a:rPr lang="en-GB" dirty="0"/>
            </a:br>
            <a:r>
              <a:rPr lang="en-GB" dirty="0"/>
              <a:t>and vascular disease) than younger onset mania</a:t>
            </a:r>
            <a:r>
              <a:rPr lang="en-GB" baseline="30000" dirty="0"/>
              <a:t>3,4</a:t>
            </a:r>
          </a:p>
          <a:p>
            <a:r>
              <a:rPr lang="en-GB" dirty="0"/>
              <a:t>Studies suggest a shared genetic risk between </a:t>
            </a:r>
            <a:br>
              <a:rPr lang="en-GB" dirty="0"/>
            </a:br>
            <a:r>
              <a:rPr lang="en-GB" dirty="0"/>
              <a:t>BD, schizophrenia, and autism</a:t>
            </a:r>
            <a:r>
              <a:rPr lang="en-GB" baseline="30000" dirty="0"/>
              <a:t>5,6</a:t>
            </a:r>
            <a:endParaRPr lang="en-GB" dirty="0"/>
          </a:p>
          <a:p>
            <a:pPr marL="0" indent="0">
              <a:buNone/>
            </a:pPr>
            <a:endParaRPr lang="en-GB" dirty="0"/>
          </a:p>
        </p:txBody>
      </p:sp>
      <p:sp>
        <p:nvSpPr>
          <p:cNvPr id="2" name="Content Placeholder 1">
            <a:extLst>
              <a:ext uri="{FF2B5EF4-FFF2-40B4-BE49-F238E27FC236}">
                <a16:creationId xmlns:a16="http://schemas.microsoft.com/office/drawing/2014/main" id="{E824DD47-D033-CEB6-7A9A-BF2855FB55E0}"/>
              </a:ext>
            </a:extLst>
          </p:cNvPr>
          <p:cNvSpPr>
            <a:spLocks noGrp="1"/>
          </p:cNvSpPr>
          <p:nvPr>
            <p:ph sz="half" idx="20"/>
          </p:nvPr>
        </p:nvSpPr>
        <p:spPr/>
        <p:txBody>
          <a:bodyPr/>
          <a:lstStyle/>
          <a:p>
            <a:r>
              <a:rPr lang="en-GB" dirty="0"/>
              <a:t>The following factors may increase </a:t>
            </a:r>
            <a:br>
              <a:rPr lang="en-GB" dirty="0"/>
            </a:br>
            <a:r>
              <a:rPr lang="en-GB" dirty="0"/>
              <a:t>the risk of BD:</a:t>
            </a:r>
            <a:r>
              <a:rPr lang="en-GB" baseline="30000" dirty="0"/>
              <a:t>4,7-9</a:t>
            </a:r>
            <a:r>
              <a:rPr lang="en-GB" dirty="0"/>
              <a:t> </a:t>
            </a:r>
          </a:p>
          <a:p>
            <a:pPr lvl="1"/>
            <a:r>
              <a:rPr lang="en-GB" dirty="0"/>
              <a:t>Childhood maltreatment</a:t>
            </a:r>
          </a:p>
          <a:p>
            <a:pPr lvl="1"/>
            <a:r>
              <a:rPr lang="en-GB" dirty="0"/>
              <a:t>Psychological stressors</a:t>
            </a:r>
          </a:p>
          <a:p>
            <a:pPr lvl="1"/>
            <a:r>
              <a:rPr lang="en-GB" dirty="0"/>
              <a:t>Substance use</a:t>
            </a:r>
          </a:p>
          <a:p>
            <a:pPr lvl="1"/>
            <a:r>
              <a:rPr lang="en-GB" dirty="0"/>
              <a:t>A higher socioeconomic status</a:t>
            </a:r>
          </a:p>
          <a:p>
            <a:pPr lvl="1"/>
            <a:r>
              <a:rPr lang="en-GB" dirty="0"/>
              <a:t>A higher occupational level</a:t>
            </a:r>
          </a:p>
          <a:p>
            <a:pPr lvl="1"/>
            <a:r>
              <a:rPr lang="en-GB" dirty="0"/>
              <a:t>Being unmarried</a:t>
            </a:r>
          </a:p>
          <a:p>
            <a:pPr lvl="1"/>
            <a:r>
              <a:rPr lang="en-GB" dirty="0"/>
              <a:t>Being unemployed </a:t>
            </a:r>
          </a:p>
          <a:p>
            <a:pPr lvl="1"/>
            <a:r>
              <a:rPr lang="en-GB" dirty="0"/>
              <a:t>Being highly creative </a:t>
            </a:r>
          </a:p>
          <a:p>
            <a:pPr marL="0" indent="0">
              <a:buNone/>
            </a:pPr>
            <a:endParaRPr lang="en-GB" dirty="0"/>
          </a:p>
        </p:txBody>
      </p:sp>
      <p:sp>
        <p:nvSpPr>
          <p:cNvPr id="9" name="Text Placeholder 8">
            <a:extLst>
              <a:ext uri="{FF2B5EF4-FFF2-40B4-BE49-F238E27FC236}">
                <a16:creationId xmlns:a16="http://schemas.microsoft.com/office/drawing/2014/main" id="{DE74F234-4538-8E7B-8706-D8B27C7C256F}"/>
              </a:ext>
            </a:extLst>
          </p:cNvPr>
          <p:cNvSpPr>
            <a:spLocks noGrp="1"/>
          </p:cNvSpPr>
          <p:nvPr>
            <p:ph type="body" sz="quarter" idx="18"/>
          </p:nvPr>
        </p:nvSpPr>
        <p:spPr/>
        <p:txBody>
          <a:bodyPr/>
          <a:lstStyle/>
          <a:p>
            <a:r>
              <a:rPr lang="en-GB" dirty="0"/>
              <a:t>BD=bipolar disorder</a:t>
            </a:r>
          </a:p>
          <a:p>
            <a:endParaRPr lang="en-GB" dirty="0"/>
          </a:p>
          <a:p>
            <a:r>
              <a:rPr lang="en-GB" dirty="0"/>
              <a:t>1. </a:t>
            </a:r>
            <a:r>
              <a:rPr lang="en-GB" dirty="0" err="1"/>
              <a:t>Merikangas</a:t>
            </a:r>
            <a:r>
              <a:rPr lang="en-GB" dirty="0"/>
              <a:t> et al.</a:t>
            </a:r>
            <a:r>
              <a:rPr lang="pl-PL" dirty="0"/>
              <a:t> Arch Gen Psychiatry</a:t>
            </a:r>
            <a:r>
              <a:rPr lang="en-GB" dirty="0"/>
              <a:t> </a:t>
            </a:r>
            <a:r>
              <a:rPr lang="pl-PL" dirty="0"/>
              <a:t>2011;68(3):241</a:t>
            </a:r>
            <a:r>
              <a:rPr lang="en-GB" dirty="0"/>
              <a:t>–2</a:t>
            </a:r>
            <a:r>
              <a:rPr lang="pl-PL" dirty="0"/>
              <a:t>51</a:t>
            </a:r>
            <a:r>
              <a:rPr lang="en-GB" dirty="0"/>
              <a:t>; 2. Kroon et al. Bipolar </a:t>
            </a:r>
            <a:r>
              <a:rPr lang="en-GB" dirty="0" err="1"/>
              <a:t>Disord</a:t>
            </a:r>
            <a:r>
              <a:rPr lang="en-GB" dirty="0"/>
              <a:t> 2013;15(3):306–313; </a:t>
            </a:r>
            <a:br>
              <a:rPr lang="en-GB" dirty="0"/>
            </a:br>
            <a:r>
              <a:rPr lang="en-GB" dirty="0"/>
              <a:t>3. Cassidy &amp; Carroll. </a:t>
            </a:r>
            <a:r>
              <a:rPr lang="en-GB" dirty="0" err="1"/>
              <a:t>Psychol</a:t>
            </a:r>
            <a:r>
              <a:rPr lang="en-GB" dirty="0"/>
              <a:t> Med 2002;32(2):359–362; 4. Rowland &amp; Marwaha. </a:t>
            </a:r>
            <a:r>
              <a:rPr lang="en-GB" dirty="0" err="1"/>
              <a:t>Ther</a:t>
            </a:r>
            <a:r>
              <a:rPr lang="en-GB" dirty="0"/>
              <a:t> Adv </a:t>
            </a:r>
            <a:r>
              <a:rPr lang="en-GB" dirty="0" err="1"/>
              <a:t>Psychopharmacol</a:t>
            </a:r>
            <a:r>
              <a:rPr lang="en-GB" dirty="0"/>
              <a:t> 2018;8(9):251–269; </a:t>
            </a:r>
            <a:br>
              <a:rPr lang="en-GB" dirty="0"/>
            </a:br>
            <a:r>
              <a:rPr lang="en-GB" dirty="0"/>
              <a:t>5. </a:t>
            </a:r>
            <a:r>
              <a:rPr lang="fr-FR" dirty="0"/>
              <a:t>Lichtenstein et al. Lancet 2009;373(9659):234–239; 6. Sullivan et al. </a:t>
            </a:r>
            <a:r>
              <a:rPr lang="pl-PL" dirty="0"/>
              <a:t>Arch Gen Psychiatry 2012;69(11):10</a:t>
            </a:r>
            <a:r>
              <a:rPr lang="en-GB" dirty="0"/>
              <a:t>9</a:t>
            </a:r>
            <a:r>
              <a:rPr lang="pl-PL" dirty="0"/>
              <a:t>9–1103</a:t>
            </a:r>
            <a:r>
              <a:rPr lang="en-GB" dirty="0"/>
              <a:t>;</a:t>
            </a:r>
            <a:br>
              <a:rPr lang="en-GB" dirty="0"/>
            </a:br>
            <a:r>
              <a:rPr lang="en-GB" dirty="0"/>
              <a:t>7. Tsuchiya et al. Bipolar </a:t>
            </a:r>
            <a:r>
              <a:rPr lang="en-GB" dirty="0" err="1"/>
              <a:t>Disord</a:t>
            </a:r>
            <a:r>
              <a:rPr lang="en-GB" dirty="0"/>
              <a:t> 2003;5(4):231–242; 8. Tsuchiya et al. </a:t>
            </a:r>
            <a:r>
              <a:rPr lang="nl-NL" dirty="0"/>
              <a:t>Psychol Med 2004;34(5):787–793; 9. Johnson et al. </a:t>
            </a:r>
            <a:r>
              <a:rPr lang="fr-FR" dirty="0"/>
              <a:t>Clin </a:t>
            </a:r>
            <a:r>
              <a:rPr lang="fr-FR" dirty="0" err="1"/>
              <a:t>Psychol</a:t>
            </a:r>
            <a:r>
              <a:rPr lang="fr-FR" dirty="0"/>
              <a:t> </a:t>
            </a:r>
            <a:r>
              <a:rPr lang="fr-FR" dirty="0" err="1"/>
              <a:t>Rev</a:t>
            </a:r>
            <a:r>
              <a:rPr lang="fr-FR" dirty="0"/>
              <a:t> 2012;32(1):1–12</a:t>
            </a:r>
            <a:endParaRPr lang="pl-PL" dirty="0"/>
          </a:p>
        </p:txBody>
      </p:sp>
      <p:sp>
        <p:nvSpPr>
          <p:cNvPr id="7" name="Slide Number Placeholder 6">
            <a:extLst>
              <a:ext uri="{FF2B5EF4-FFF2-40B4-BE49-F238E27FC236}">
                <a16:creationId xmlns:a16="http://schemas.microsoft.com/office/drawing/2014/main" id="{F15422F1-3BA2-9691-971C-2755507864EC}"/>
              </a:ext>
            </a:extLst>
          </p:cNvPr>
          <p:cNvSpPr>
            <a:spLocks noGrp="1"/>
          </p:cNvSpPr>
          <p:nvPr>
            <p:ph type="sldNum" sz="quarter" idx="4"/>
          </p:nvPr>
        </p:nvSpPr>
        <p:spPr/>
        <p:txBody>
          <a:bodyPr/>
          <a:lstStyle/>
          <a:p>
            <a:fld id="{C5E73D8C-6D1C-4360-8101-83ED279A0FF1}" type="slidenum">
              <a:rPr lang="en-GB" smtClean="0"/>
              <a:pPr/>
              <a:t>9</a:t>
            </a:fld>
            <a:endParaRPr lang="en-GB"/>
          </a:p>
        </p:txBody>
      </p:sp>
      <p:pic>
        <p:nvPicPr>
          <p:cNvPr id="14" name="Graphic 13" descr="Right And Left Brain outline">
            <a:extLst>
              <a:ext uri="{FF2B5EF4-FFF2-40B4-BE49-F238E27FC236}">
                <a16:creationId xmlns:a16="http://schemas.microsoft.com/office/drawing/2014/main" id="{BCCAFE0C-3958-F45D-8287-42A8A55A6E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05333" y="3007899"/>
            <a:ext cx="2959101" cy="2959101"/>
          </a:xfrm>
          <a:prstGeom prst="rect">
            <a:avLst/>
          </a:prstGeom>
        </p:spPr>
      </p:pic>
    </p:spTree>
    <p:extLst>
      <p:ext uri="{BB962C8B-B14F-4D97-AF65-F5344CB8AC3E}">
        <p14:creationId xmlns:p14="http://schemas.microsoft.com/office/powerpoint/2010/main" val="1399588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Global burden</a:t>
            </a:r>
          </a:p>
        </p:txBody>
      </p:sp>
      <p:sp>
        <p:nvSpPr>
          <p:cNvPr id="55" name="Content Placeholder 54">
            <a:extLst>
              <a:ext uri="{FF2B5EF4-FFF2-40B4-BE49-F238E27FC236}">
                <a16:creationId xmlns:a16="http://schemas.microsoft.com/office/drawing/2014/main" id="{20DF02E9-63B8-DA94-E073-B2710CBAA740}"/>
              </a:ext>
            </a:extLst>
          </p:cNvPr>
          <p:cNvSpPr>
            <a:spLocks noGrp="1"/>
          </p:cNvSpPr>
          <p:nvPr>
            <p:ph sz="half" idx="21"/>
          </p:nvPr>
        </p:nvSpPr>
        <p:spPr>
          <a:solidFill>
            <a:schemeClr val="accent4">
              <a:lumMod val="60000"/>
              <a:lumOff val="40000"/>
            </a:schemeClr>
          </a:solidFill>
        </p:spPr>
        <p:txBody>
          <a:bodyPr/>
          <a:lstStyle/>
          <a:p>
            <a:r>
              <a:rPr lang="en-GB" dirty="0"/>
              <a:t>Bipolar disorders are among the leading causes of disability </a:t>
            </a:r>
            <a:br>
              <a:rPr lang="en-GB" dirty="0"/>
            </a:br>
            <a:r>
              <a:rPr lang="en-GB" dirty="0"/>
              <a:t>in young individuals, because of their negative impact on functioning and mortality</a:t>
            </a:r>
            <a:r>
              <a:rPr lang="en-GB" baseline="30000" dirty="0"/>
              <a:t>1</a:t>
            </a:r>
            <a:endParaRPr lang="en-GB" dirty="0"/>
          </a:p>
          <a:p>
            <a:r>
              <a:rPr lang="en-GB" dirty="0"/>
              <a:t>Bipolar depression is </a:t>
            </a:r>
            <a:br>
              <a:rPr lang="en-GB" dirty="0"/>
            </a:br>
            <a:r>
              <a:rPr lang="en-GB" dirty="0"/>
              <a:t>the leading cause of morbidity in patients </a:t>
            </a:r>
            <a:br>
              <a:rPr lang="en-GB" dirty="0"/>
            </a:br>
            <a:r>
              <a:rPr lang="en-GB" dirty="0"/>
              <a:t>with BD</a:t>
            </a:r>
            <a:r>
              <a:rPr lang="en-GB" baseline="30000" dirty="0"/>
              <a:t>2</a:t>
            </a:r>
          </a:p>
          <a:p>
            <a:endParaRPr lang="en-GB" dirty="0"/>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sz="950" dirty="0"/>
              <a:t>BD=bipolar disorder; MDE=major depressive episode</a:t>
            </a:r>
            <a:br>
              <a:rPr lang="en-GB" sz="950" dirty="0"/>
            </a:br>
            <a:br>
              <a:rPr lang="en-GB" sz="950" dirty="0"/>
            </a:br>
            <a:r>
              <a:rPr lang="en-GB" sz="950" dirty="0"/>
              <a:t>1. </a:t>
            </a:r>
            <a:r>
              <a:rPr lang="en-US" sz="950" dirty="0"/>
              <a:t>Vieta et al. Nat Rev Dis Primers 2018;4:18008; </a:t>
            </a:r>
            <a:r>
              <a:rPr lang="en-GB" sz="950" dirty="0"/>
              <a:t>2. McIntyre &amp; Calabrese. Curr Med Res </a:t>
            </a:r>
            <a:r>
              <a:rPr lang="en-GB" sz="950" dirty="0" err="1"/>
              <a:t>Opin</a:t>
            </a:r>
            <a:r>
              <a:rPr lang="en-GB" sz="950" dirty="0"/>
              <a:t> 2019;35(11):1993–2005; </a:t>
            </a:r>
            <a:r>
              <a:rPr lang="en-US" sz="950" dirty="0"/>
              <a:t>3. </a:t>
            </a:r>
            <a:r>
              <a:rPr lang="en-GB" sz="950" dirty="0" err="1"/>
              <a:t>Bessonova</a:t>
            </a:r>
            <a:r>
              <a:rPr lang="en-GB" sz="950" dirty="0"/>
              <a:t> et al. </a:t>
            </a:r>
            <a:r>
              <a:rPr lang="en-GB" sz="950" dirty="0" err="1"/>
              <a:t>Clinicoecon</a:t>
            </a:r>
            <a:r>
              <a:rPr lang="en-GB" sz="950" dirty="0"/>
              <a:t> Outcomes Res 2020;12:481–497</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10</a:t>
            </a:fld>
            <a:endParaRPr lang="en-GB"/>
          </a:p>
        </p:txBody>
      </p:sp>
      <p:sp>
        <p:nvSpPr>
          <p:cNvPr id="25" name="Rectangle 24">
            <a:extLst>
              <a:ext uri="{FF2B5EF4-FFF2-40B4-BE49-F238E27FC236}">
                <a16:creationId xmlns:a16="http://schemas.microsoft.com/office/drawing/2014/main" id="{C4E56AF5-1B07-71F8-9937-089A67603763}"/>
              </a:ext>
            </a:extLst>
          </p:cNvPr>
          <p:cNvSpPr/>
          <p:nvPr/>
        </p:nvSpPr>
        <p:spPr>
          <a:xfrm>
            <a:off x="3301729" y="4274504"/>
            <a:ext cx="4140000" cy="1188000"/>
          </a:xfrm>
          <a:prstGeom prst="rect">
            <a:avLst/>
          </a:prstGeom>
          <a:solidFill>
            <a:srgbClr val="99B3A8">
              <a:alpha val="20000"/>
            </a:srgb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US" sz="1400">
                <a:solidFill>
                  <a:schemeClr val="tx1"/>
                </a:solidFill>
              </a:rPr>
              <a:t>Drivers of increased direct costs can include the cost of frequent psychiatric interventions, comorbidity, suboptimal treatment and clinical management</a:t>
            </a:r>
            <a:r>
              <a:rPr lang="en-US" sz="1400" baseline="30000">
                <a:solidFill>
                  <a:schemeClr val="tx1"/>
                </a:solidFill>
              </a:rPr>
              <a:t>3</a:t>
            </a:r>
          </a:p>
        </p:txBody>
      </p:sp>
      <p:sp>
        <p:nvSpPr>
          <p:cNvPr id="30" name="Rectangle 29">
            <a:extLst>
              <a:ext uri="{FF2B5EF4-FFF2-40B4-BE49-F238E27FC236}">
                <a16:creationId xmlns:a16="http://schemas.microsoft.com/office/drawing/2014/main" id="{1D56F0F7-CD50-3193-3060-7376D5C2C194}"/>
              </a:ext>
            </a:extLst>
          </p:cNvPr>
          <p:cNvSpPr/>
          <p:nvPr/>
        </p:nvSpPr>
        <p:spPr>
          <a:xfrm>
            <a:off x="7569379" y="1683425"/>
            <a:ext cx="4140000" cy="1188000"/>
          </a:xfrm>
          <a:prstGeom prst="rect">
            <a:avLst/>
          </a:prstGeom>
          <a:solidFill>
            <a:schemeClr val="accent2">
              <a:lumMod val="60000"/>
              <a:lumOff val="40000"/>
              <a:alpha val="2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US" sz="1400" dirty="0">
                <a:solidFill>
                  <a:schemeClr val="tx1"/>
                </a:solidFill>
              </a:rPr>
              <a:t>Employed individuals with at least </a:t>
            </a:r>
            <a:br>
              <a:rPr lang="en-US" sz="1400" dirty="0">
                <a:solidFill>
                  <a:schemeClr val="tx1"/>
                </a:solidFill>
              </a:rPr>
            </a:br>
            <a:r>
              <a:rPr lang="en-US" sz="1400" dirty="0">
                <a:solidFill>
                  <a:schemeClr val="tx1"/>
                </a:solidFill>
              </a:rPr>
              <a:t>one MDE miss more days of work </a:t>
            </a:r>
            <a:br>
              <a:rPr lang="en-US" sz="1400" dirty="0">
                <a:solidFill>
                  <a:schemeClr val="tx1"/>
                </a:solidFill>
              </a:rPr>
            </a:br>
            <a:r>
              <a:rPr lang="en-US" sz="1400" dirty="0">
                <a:solidFill>
                  <a:schemeClr val="tx1"/>
                </a:solidFill>
              </a:rPr>
              <a:t>per month compared with individuals without depressive symptoms</a:t>
            </a:r>
            <a:r>
              <a:rPr lang="en-US" sz="1400" baseline="30000" dirty="0">
                <a:solidFill>
                  <a:schemeClr val="tx1"/>
                </a:solidFill>
              </a:rPr>
              <a:t>2</a:t>
            </a:r>
          </a:p>
        </p:txBody>
      </p:sp>
      <p:sp>
        <p:nvSpPr>
          <p:cNvPr id="35" name="Rectangle 34">
            <a:extLst>
              <a:ext uri="{FF2B5EF4-FFF2-40B4-BE49-F238E27FC236}">
                <a16:creationId xmlns:a16="http://schemas.microsoft.com/office/drawing/2014/main" id="{7FB99601-5AD3-7A7F-CEE8-BDB28336AE6F}"/>
              </a:ext>
            </a:extLst>
          </p:cNvPr>
          <p:cNvSpPr/>
          <p:nvPr/>
        </p:nvSpPr>
        <p:spPr>
          <a:xfrm>
            <a:off x="7574637" y="4274504"/>
            <a:ext cx="4140000" cy="1188000"/>
          </a:xfrm>
          <a:prstGeom prst="rect">
            <a:avLst/>
          </a:prstGeom>
          <a:solidFill>
            <a:schemeClr val="accent2">
              <a:lumMod val="60000"/>
              <a:lumOff val="40000"/>
              <a:alpha val="2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US" sz="1400">
                <a:solidFill>
                  <a:schemeClr val="tx1"/>
                </a:solidFill>
              </a:rPr>
              <a:t>Indirect costs such as unemployment, and lost work productivity, account for 72–80% of the economic burden of BD in the US, between 2008 and 2018</a:t>
            </a:r>
            <a:r>
              <a:rPr lang="en-US" sz="1400" baseline="30000">
                <a:solidFill>
                  <a:schemeClr val="tx1"/>
                </a:solidFill>
              </a:rPr>
              <a:t>3</a:t>
            </a:r>
            <a:r>
              <a:rPr lang="en-US" sz="1400">
                <a:solidFill>
                  <a:schemeClr val="tx1"/>
                </a:solidFill>
              </a:rPr>
              <a:t> </a:t>
            </a:r>
          </a:p>
        </p:txBody>
      </p:sp>
      <p:sp>
        <p:nvSpPr>
          <p:cNvPr id="40" name="Rectangle 39">
            <a:extLst>
              <a:ext uri="{FF2B5EF4-FFF2-40B4-BE49-F238E27FC236}">
                <a16:creationId xmlns:a16="http://schemas.microsoft.com/office/drawing/2014/main" id="{CBD081C0-A9ED-B339-28C1-519301680504}"/>
              </a:ext>
            </a:extLst>
          </p:cNvPr>
          <p:cNvSpPr/>
          <p:nvPr/>
        </p:nvSpPr>
        <p:spPr>
          <a:xfrm>
            <a:off x="3301729" y="2975584"/>
            <a:ext cx="4140000" cy="1188000"/>
          </a:xfrm>
          <a:prstGeom prst="rect">
            <a:avLst/>
          </a:prstGeom>
          <a:solidFill>
            <a:schemeClr val="accent2">
              <a:lumMod val="60000"/>
              <a:lumOff val="40000"/>
              <a:alpha val="2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US" sz="1400" dirty="0">
                <a:solidFill>
                  <a:schemeClr val="tx1"/>
                </a:solidFill>
              </a:rPr>
              <a:t>In the US, the estimated total annual national economic burden of BD between 2008 and 2018 </a:t>
            </a:r>
            <a:br>
              <a:rPr lang="en-US" sz="1400" dirty="0">
                <a:solidFill>
                  <a:schemeClr val="tx1"/>
                </a:solidFill>
              </a:rPr>
            </a:br>
            <a:r>
              <a:rPr lang="en-US" sz="1400" dirty="0">
                <a:solidFill>
                  <a:schemeClr val="tx1"/>
                </a:solidFill>
              </a:rPr>
              <a:t>was &gt;$195 billion</a:t>
            </a:r>
            <a:r>
              <a:rPr lang="en-US" sz="1400" baseline="30000" dirty="0">
                <a:solidFill>
                  <a:schemeClr val="tx1"/>
                </a:solidFill>
              </a:rPr>
              <a:t>3</a:t>
            </a:r>
          </a:p>
        </p:txBody>
      </p:sp>
      <p:sp>
        <p:nvSpPr>
          <p:cNvPr id="45" name="Rectangle 44">
            <a:extLst>
              <a:ext uri="{FF2B5EF4-FFF2-40B4-BE49-F238E27FC236}">
                <a16:creationId xmlns:a16="http://schemas.microsoft.com/office/drawing/2014/main" id="{75CCADC8-1044-72BA-ACE7-7A6C3337C8E9}"/>
              </a:ext>
            </a:extLst>
          </p:cNvPr>
          <p:cNvSpPr/>
          <p:nvPr/>
        </p:nvSpPr>
        <p:spPr>
          <a:xfrm>
            <a:off x="7569379" y="2978964"/>
            <a:ext cx="4140000" cy="1188000"/>
          </a:xfrm>
          <a:prstGeom prst="rect">
            <a:avLst/>
          </a:prstGeom>
          <a:solidFill>
            <a:srgbClr val="99B3A8">
              <a:alpha val="20000"/>
            </a:srgb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GB" sz="1400" dirty="0">
                <a:solidFill>
                  <a:schemeClr val="tx1"/>
                </a:solidFill>
              </a:rPr>
              <a:t>In the US, ~</a:t>
            </a:r>
            <a:r>
              <a:rPr lang="en-US" sz="1400" dirty="0">
                <a:solidFill>
                  <a:schemeClr val="tx1"/>
                </a:solidFill>
                <a:sym typeface="Symbol" panose="05050102010706020507" pitchFamily="18" charset="2"/>
              </a:rPr>
              <a:t>25% of the economic burden of BD between 2008 and 2018 was attributed to direct medical costs</a:t>
            </a:r>
            <a:r>
              <a:rPr lang="en-GB" sz="1400" baseline="30000" dirty="0">
                <a:solidFill>
                  <a:schemeClr val="tx1"/>
                </a:solidFill>
                <a:sym typeface="Symbol" panose="05050102010706020507" pitchFamily="18" charset="2"/>
              </a:rPr>
              <a:t>3</a:t>
            </a:r>
            <a:endParaRPr lang="en-US" sz="1400" dirty="0">
              <a:solidFill>
                <a:schemeClr val="tx1"/>
              </a:solidFill>
              <a:sym typeface="Symbol" panose="05050102010706020507" pitchFamily="18" charset="2"/>
            </a:endParaRPr>
          </a:p>
        </p:txBody>
      </p:sp>
      <p:sp>
        <p:nvSpPr>
          <p:cNvPr id="52" name="Rectangle 51">
            <a:extLst>
              <a:ext uri="{FF2B5EF4-FFF2-40B4-BE49-F238E27FC236}">
                <a16:creationId xmlns:a16="http://schemas.microsoft.com/office/drawing/2014/main" id="{87DF1CBA-C8C2-57B9-B458-38A3C512B4F4}"/>
              </a:ext>
            </a:extLst>
          </p:cNvPr>
          <p:cNvSpPr/>
          <p:nvPr/>
        </p:nvSpPr>
        <p:spPr>
          <a:xfrm>
            <a:off x="3301729" y="1676665"/>
            <a:ext cx="4140000" cy="1188000"/>
          </a:xfrm>
          <a:prstGeom prst="rect">
            <a:avLst/>
          </a:prstGeom>
          <a:solidFill>
            <a:srgbClr val="99B3A8">
              <a:alpha val="20000"/>
            </a:srgb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US" sz="1400" dirty="0">
                <a:solidFill>
                  <a:schemeClr val="tx1"/>
                </a:solidFill>
              </a:rPr>
              <a:t>Compared with employed individuals, unemployed individuals with BD have significantly greater severity of depressive, but not manic, symptoms</a:t>
            </a:r>
            <a:r>
              <a:rPr lang="en-US" sz="1400" baseline="30000" dirty="0">
                <a:solidFill>
                  <a:schemeClr val="tx1"/>
                </a:solidFill>
              </a:rPr>
              <a:t>2</a:t>
            </a:r>
          </a:p>
        </p:txBody>
      </p:sp>
      <p:grpSp>
        <p:nvGrpSpPr>
          <p:cNvPr id="56" name="Group 55">
            <a:extLst>
              <a:ext uri="{FF2B5EF4-FFF2-40B4-BE49-F238E27FC236}">
                <a16:creationId xmlns:a16="http://schemas.microsoft.com/office/drawing/2014/main" id="{26418C74-14F2-A400-DC9A-35FC6F7C4E51}"/>
              </a:ext>
            </a:extLst>
          </p:cNvPr>
          <p:cNvGrpSpPr/>
          <p:nvPr/>
        </p:nvGrpSpPr>
        <p:grpSpPr>
          <a:xfrm>
            <a:off x="3397994" y="4507087"/>
            <a:ext cx="732913" cy="732913"/>
            <a:chOff x="568331" y="3816549"/>
            <a:chExt cx="793751" cy="793751"/>
          </a:xfrm>
        </p:grpSpPr>
        <p:sp>
          <p:nvSpPr>
            <p:cNvPr id="57" name="Oval 56">
              <a:extLst>
                <a:ext uri="{FF2B5EF4-FFF2-40B4-BE49-F238E27FC236}">
                  <a16:creationId xmlns:a16="http://schemas.microsoft.com/office/drawing/2014/main" id="{463CEB84-CB52-0E09-527D-3395D11093BE}"/>
                </a:ext>
              </a:extLst>
            </p:cNvPr>
            <p:cNvSpPr/>
            <p:nvPr/>
          </p:nvSpPr>
          <p:spPr>
            <a:xfrm>
              <a:off x="682598" y="4010208"/>
              <a:ext cx="514394" cy="514394"/>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58" name="Graphic 57" descr="Inpatient outline">
              <a:extLst>
                <a:ext uri="{FF2B5EF4-FFF2-40B4-BE49-F238E27FC236}">
                  <a16:creationId xmlns:a16="http://schemas.microsoft.com/office/drawing/2014/main" id="{3C9B680A-5D6C-30F2-0FD7-4A693B39BB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68331" y="3816549"/>
              <a:ext cx="793751" cy="793751"/>
            </a:xfrm>
            <a:prstGeom prst="rect">
              <a:avLst/>
            </a:prstGeom>
          </p:spPr>
        </p:pic>
      </p:grpSp>
      <p:grpSp>
        <p:nvGrpSpPr>
          <p:cNvPr id="59" name="Group 58">
            <a:extLst>
              <a:ext uri="{FF2B5EF4-FFF2-40B4-BE49-F238E27FC236}">
                <a16:creationId xmlns:a16="http://schemas.microsoft.com/office/drawing/2014/main" id="{75C9B37F-E4AC-0CD2-69C2-140E5CAE4333}"/>
              </a:ext>
            </a:extLst>
          </p:cNvPr>
          <p:cNvGrpSpPr/>
          <p:nvPr/>
        </p:nvGrpSpPr>
        <p:grpSpPr>
          <a:xfrm>
            <a:off x="7673677" y="1894709"/>
            <a:ext cx="743107" cy="743107"/>
            <a:chOff x="537549" y="5027155"/>
            <a:chExt cx="793752" cy="793752"/>
          </a:xfrm>
        </p:grpSpPr>
        <p:sp>
          <p:nvSpPr>
            <p:cNvPr id="60" name="Oval 59">
              <a:extLst>
                <a:ext uri="{FF2B5EF4-FFF2-40B4-BE49-F238E27FC236}">
                  <a16:creationId xmlns:a16="http://schemas.microsoft.com/office/drawing/2014/main" id="{86D44B67-430C-318C-1483-597FBD52729D}"/>
                </a:ext>
              </a:extLst>
            </p:cNvPr>
            <p:cNvSpPr/>
            <p:nvPr/>
          </p:nvSpPr>
          <p:spPr>
            <a:xfrm>
              <a:off x="682598" y="5170238"/>
              <a:ext cx="507586" cy="507586"/>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61" name="Graphic 60" descr="Daily calendar outline">
              <a:extLst>
                <a:ext uri="{FF2B5EF4-FFF2-40B4-BE49-F238E27FC236}">
                  <a16:creationId xmlns:a16="http://schemas.microsoft.com/office/drawing/2014/main" id="{09C3BD58-43E2-5D68-BE19-7D7A189052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37549" y="5027155"/>
              <a:ext cx="793752" cy="793752"/>
            </a:xfrm>
            <a:prstGeom prst="rect">
              <a:avLst/>
            </a:prstGeom>
          </p:spPr>
        </p:pic>
      </p:grpSp>
      <p:grpSp>
        <p:nvGrpSpPr>
          <p:cNvPr id="62" name="Group 61">
            <a:extLst>
              <a:ext uri="{FF2B5EF4-FFF2-40B4-BE49-F238E27FC236}">
                <a16:creationId xmlns:a16="http://schemas.microsoft.com/office/drawing/2014/main" id="{78B02FF5-C96A-3FF3-367C-DD20344D46E1}"/>
              </a:ext>
            </a:extLst>
          </p:cNvPr>
          <p:cNvGrpSpPr/>
          <p:nvPr/>
        </p:nvGrpSpPr>
        <p:grpSpPr>
          <a:xfrm>
            <a:off x="7687573" y="4452791"/>
            <a:ext cx="723860" cy="723860"/>
            <a:chOff x="4868793" y="1481610"/>
            <a:chExt cx="793750" cy="793750"/>
          </a:xfrm>
        </p:grpSpPr>
        <p:sp>
          <p:nvSpPr>
            <p:cNvPr id="63" name="Oval 62">
              <a:extLst>
                <a:ext uri="{FF2B5EF4-FFF2-40B4-BE49-F238E27FC236}">
                  <a16:creationId xmlns:a16="http://schemas.microsoft.com/office/drawing/2014/main" id="{AE55A628-91A6-BF43-C186-928A6E8BC3BA}"/>
                </a:ext>
              </a:extLst>
            </p:cNvPr>
            <p:cNvSpPr/>
            <p:nvPr/>
          </p:nvSpPr>
          <p:spPr>
            <a:xfrm>
              <a:off x="5008471" y="1649490"/>
              <a:ext cx="514394" cy="514394"/>
            </a:xfrm>
            <a:prstGeom prst="ellipse">
              <a:avLst/>
            </a:prstGeom>
            <a:solidFill>
              <a:schemeClr val="accent2">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64" name="Graphic 63" descr="Money outline">
              <a:extLst>
                <a:ext uri="{FF2B5EF4-FFF2-40B4-BE49-F238E27FC236}">
                  <a16:creationId xmlns:a16="http://schemas.microsoft.com/office/drawing/2014/main" id="{354A4425-6362-1203-5B46-DDC1DA31190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68793" y="1481610"/>
              <a:ext cx="793750" cy="793750"/>
            </a:xfrm>
            <a:prstGeom prst="rect">
              <a:avLst/>
            </a:prstGeom>
          </p:spPr>
        </p:pic>
      </p:grpSp>
      <p:grpSp>
        <p:nvGrpSpPr>
          <p:cNvPr id="65" name="Group 64">
            <a:extLst>
              <a:ext uri="{FF2B5EF4-FFF2-40B4-BE49-F238E27FC236}">
                <a16:creationId xmlns:a16="http://schemas.microsoft.com/office/drawing/2014/main" id="{7DCC0708-38DF-AFDA-9A19-6D4EE99DD2D8}"/>
              </a:ext>
            </a:extLst>
          </p:cNvPr>
          <p:cNvGrpSpPr/>
          <p:nvPr/>
        </p:nvGrpSpPr>
        <p:grpSpPr>
          <a:xfrm>
            <a:off x="3398249" y="3201436"/>
            <a:ext cx="732913" cy="732913"/>
            <a:chOff x="4868792" y="3820092"/>
            <a:chExt cx="793750" cy="793750"/>
          </a:xfrm>
        </p:grpSpPr>
        <p:sp>
          <p:nvSpPr>
            <p:cNvPr id="66" name="Oval 65">
              <a:extLst>
                <a:ext uri="{FF2B5EF4-FFF2-40B4-BE49-F238E27FC236}">
                  <a16:creationId xmlns:a16="http://schemas.microsoft.com/office/drawing/2014/main" id="{40096013-991A-9AE0-1049-6DE2A164FF70}"/>
                </a:ext>
              </a:extLst>
            </p:cNvPr>
            <p:cNvSpPr/>
            <p:nvPr/>
          </p:nvSpPr>
          <p:spPr>
            <a:xfrm>
              <a:off x="5008471" y="3961045"/>
              <a:ext cx="514394" cy="514394"/>
            </a:xfrm>
            <a:prstGeom prst="ellipse">
              <a:avLst/>
            </a:prstGeom>
            <a:solidFill>
              <a:schemeClr val="accent2">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67" name="Graphic 66" descr="Dollar outline">
              <a:extLst>
                <a:ext uri="{FF2B5EF4-FFF2-40B4-BE49-F238E27FC236}">
                  <a16:creationId xmlns:a16="http://schemas.microsoft.com/office/drawing/2014/main" id="{BFA3B477-6A23-0F59-D07F-641943A1B01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868792" y="3820092"/>
              <a:ext cx="793750" cy="793750"/>
            </a:xfrm>
            <a:prstGeom prst="rect">
              <a:avLst/>
            </a:prstGeom>
          </p:spPr>
        </p:pic>
      </p:grpSp>
      <p:grpSp>
        <p:nvGrpSpPr>
          <p:cNvPr id="68" name="Group 67">
            <a:extLst>
              <a:ext uri="{FF2B5EF4-FFF2-40B4-BE49-F238E27FC236}">
                <a16:creationId xmlns:a16="http://schemas.microsoft.com/office/drawing/2014/main" id="{6FDB8865-7F60-3029-5264-1DCDB7A126DF}"/>
              </a:ext>
            </a:extLst>
          </p:cNvPr>
          <p:cNvGrpSpPr/>
          <p:nvPr/>
        </p:nvGrpSpPr>
        <p:grpSpPr>
          <a:xfrm>
            <a:off x="7678705" y="3206941"/>
            <a:ext cx="743106" cy="743106"/>
            <a:chOff x="4900932" y="4951176"/>
            <a:chExt cx="793750" cy="793750"/>
          </a:xfrm>
        </p:grpSpPr>
        <p:sp>
          <p:nvSpPr>
            <p:cNvPr id="69" name="Oval 68">
              <a:extLst>
                <a:ext uri="{FF2B5EF4-FFF2-40B4-BE49-F238E27FC236}">
                  <a16:creationId xmlns:a16="http://schemas.microsoft.com/office/drawing/2014/main" id="{BF23CF8C-123F-7C18-A4FE-643F7CF8775A}"/>
                </a:ext>
              </a:extLst>
            </p:cNvPr>
            <p:cNvSpPr/>
            <p:nvPr/>
          </p:nvSpPr>
          <p:spPr>
            <a:xfrm>
              <a:off x="5040610" y="5089548"/>
              <a:ext cx="514394" cy="514394"/>
            </a:xfrm>
            <a:prstGeom prst="ellipse">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70" name="Graphic 69" descr="Medical outline">
              <a:extLst>
                <a:ext uri="{FF2B5EF4-FFF2-40B4-BE49-F238E27FC236}">
                  <a16:creationId xmlns:a16="http://schemas.microsoft.com/office/drawing/2014/main" id="{1B3B6FE5-07FA-6EC8-E227-6C873720CFD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900932" y="4951176"/>
              <a:ext cx="793750" cy="793750"/>
            </a:xfrm>
            <a:prstGeom prst="rect">
              <a:avLst/>
            </a:prstGeom>
          </p:spPr>
        </p:pic>
      </p:grpSp>
      <p:sp>
        <p:nvSpPr>
          <p:cNvPr id="72" name="Oval 71">
            <a:extLst>
              <a:ext uri="{FF2B5EF4-FFF2-40B4-BE49-F238E27FC236}">
                <a16:creationId xmlns:a16="http://schemas.microsoft.com/office/drawing/2014/main" id="{8AC8C7B0-5384-D256-840E-2287DF781A3F}"/>
              </a:ext>
            </a:extLst>
          </p:cNvPr>
          <p:cNvSpPr/>
          <p:nvPr/>
        </p:nvSpPr>
        <p:spPr>
          <a:xfrm>
            <a:off x="3585097" y="2034958"/>
            <a:ext cx="471414" cy="471414"/>
          </a:xfrm>
          <a:prstGeom prst="ellipse">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71" name="Graphic 70" descr="Briefcase outline">
            <a:extLst>
              <a:ext uri="{FF2B5EF4-FFF2-40B4-BE49-F238E27FC236}">
                <a16:creationId xmlns:a16="http://schemas.microsoft.com/office/drawing/2014/main" id="{997A0741-2535-9F0F-D862-3F314D94AE0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3475113" y="1920571"/>
            <a:ext cx="691383" cy="691383"/>
          </a:xfrm>
          <a:prstGeom prst="rect">
            <a:avLst/>
          </a:prstGeom>
        </p:spPr>
      </p:pic>
    </p:spTree>
    <p:extLst>
      <p:ext uri="{BB962C8B-B14F-4D97-AF65-F5344CB8AC3E}">
        <p14:creationId xmlns:p14="http://schemas.microsoft.com/office/powerpoint/2010/main" val="2524637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C61C65-C0F5-5A3F-D8D4-7DF5DA80FF9D}"/>
              </a:ext>
            </a:extLst>
          </p:cNvPr>
          <p:cNvSpPr>
            <a:spLocks noGrp="1"/>
          </p:cNvSpPr>
          <p:nvPr>
            <p:ph type="body" sz="quarter" idx="17"/>
          </p:nvPr>
        </p:nvSpPr>
        <p:spPr/>
        <p:txBody>
          <a:bodyPr/>
          <a:lstStyle/>
          <a:p>
            <a:r>
              <a:rPr lang="en-GB"/>
              <a:t>Bipolar disorder – History, definitions, diagnosis, epidemiology, and burden</a:t>
            </a:r>
          </a:p>
        </p:txBody>
      </p:sp>
      <p:sp>
        <p:nvSpPr>
          <p:cNvPr id="8" name="Title 7">
            <a:extLst>
              <a:ext uri="{FF2B5EF4-FFF2-40B4-BE49-F238E27FC236}">
                <a16:creationId xmlns:a16="http://schemas.microsoft.com/office/drawing/2014/main" id="{9AD45FAA-A0FD-1A4C-AF9D-954B952C0D5F}"/>
              </a:ext>
            </a:extLst>
          </p:cNvPr>
          <p:cNvSpPr>
            <a:spLocks noGrp="1"/>
          </p:cNvSpPr>
          <p:nvPr>
            <p:ph type="title"/>
          </p:nvPr>
        </p:nvSpPr>
        <p:spPr/>
        <p:txBody>
          <a:bodyPr/>
          <a:lstStyle/>
          <a:p>
            <a:r>
              <a:rPr lang="en-GB"/>
              <a:t>Patient impact of bipolar disorder</a:t>
            </a:r>
          </a:p>
        </p:txBody>
      </p:sp>
      <p:sp>
        <p:nvSpPr>
          <p:cNvPr id="11" name="Content Placeholder 10">
            <a:extLst>
              <a:ext uri="{FF2B5EF4-FFF2-40B4-BE49-F238E27FC236}">
                <a16:creationId xmlns:a16="http://schemas.microsoft.com/office/drawing/2014/main" id="{9AC9AD39-2204-5676-D804-88A5642F0946}"/>
              </a:ext>
            </a:extLst>
          </p:cNvPr>
          <p:cNvSpPr>
            <a:spLocks noGrp="1"/>
          </p:cNvSpPr>
          <p:nvPr>
            <p:ph sz="half" idx="21"/>
          </p:nvPr>
        </p:nvSpPr>
        <p:spPr/>
        <p:txBody>
          <a:bodyPr/>
          <a:lstStyle/>
          <a:p>
            <a:r>
              <a:rPr lang="en-GB" sz="1400"/>
              <a:t>Patients with BD often struggle to follow strict daily routines, which </a:t>
            </a:r>
            <a:br>
              <a:rPr lang="en-GB" sz="1400"/>
            </a:br>
            <a:r>
              <a:rPr lang="en-GB" sz="1400"/>
              <a:t>may interfere with work </a:t>
            </a:r>
            <a:br>
              <a:rPr lang="en-GB" sz="1400"/>
            </a:br>
            <a:r>
              <a:rPr lang="en-GB" sz="1400"/>
              <a:t>or school activities</a:t>
            </a:r>
            <a:r>
              <a:rPr lang="en-GB" sz="1400" baseline="30000"/>
              <a:t>1</a:t>
            </a:r>
            <a:endParaRPr lang="en-GB" sz="1400"/>
          </a:p>
          <a:p>
            <a:r>
              <a:rPr lang="en-GB" sz="1400"/>
              <a:t>Patients sometimes feel marginalized or stereotyped due to their diagnosis, at some point in their lives</a:t>
            </a:r>
            <a:r>
              <a:rPr lang="en-GB" sz="1400" baseline="30000"/>
              <a:t>2</a:t>
            </a:r>
            <a:endParaRPr lang="en-GB" sz="1400"/>
          </a:p>
          <a:p>
            <a:r>
              <a:rPr lang="en-GB" sz="1400"/>
              <a:t>This stigma is associated with a loss of social support and occupational success, increased symptom burden, and lower quality of life</a:t>
            </a:r>
            <a:r>
              <a:rPr lang="en-GB" sz="1400" baseline="30000"/>
              <a:t>3</a:t>
            </a:r>
            <a:endParaRPr lang="en-GB" sz="1400" dirty="0"/>
          </a:p>
        </p:txBody>
      </p:sp>
      <p:sp>
        <p:nvSpPr>
          <p:cNvPr id="9" name="Text Placeholder 8">
            <a:extLst>
              <a:ext uri="{FF2B5EF4-FFF2-40B4-BE49-F238E27FC236}">
                <a16:creationId xmlns:a16="http://schemas.microsoft.com/office/drawing/2014/main" id="{AD144B3C-38E7-84A9-2874-398B06956E30}"/>
              </a:ext>
            </a:extLst>
          </p:cNvPr>
          <p:cNvSpPr>
            <a:spLocks noGrp="1"/>
          </p:cNvSpPr>
          <p:nvPr>
            <p:ph type="body" sz="quarter" idx="18"/>
          </p:nvPr>
        </p:nvSpPr>
        <p:spPr/>
        <p:txBody>
          <a:bodyPr/>
          <a:lstStyle/>
          <a:p>
            <a:r>
              <a:rPr lang="en-GB" sz="950" dirty="0"/>
              <a:t>BD=bipolar disorder; HCP=healthcare professional</a:t>
            </a:r>
            <a:br>
              <a:rPr lang="en-GB" sz="950" dirty="0"/>
            </a:br>
            <a:br>
              <a:rPr lang="en-GB" sz="950" dirty="0"/>
            </a:br>
            <a:r>
              <a:rPr lang="en-GB" sz="950" dirty="0"/>
              <a:t>1. Michalak et al. Qual Life Res 2006;15(1):25–37; 2. Siegel-Ramsay et al. Int J Bipolar </a:t>
            </a:r>
            <a:r>
              <a:rPr lang="en-GB" sz="950" dirty="0" err="1"/>
              <a:t>Disord</a:t>
            </a:r>
            <a:r>
              <a:rPr lang="en-GB" sz="950" dirty="0"/>
              <a:t> 2023;11(1):13; </a:t>
            </a:r>
            <a:br>
              <a:rPr lang="en-GB" sz="950" dirty="0"/>
            </a:br>
            <a:r>
              <a:rPr lang="en-GB" sz="950" dirty="0"/>
              <a:t>3. Hawke et al. J Affect </a:t>
            </a:r>
            <a:r>
              <a:rPr lang="en-GB" sz="950" dirty="0" err="1"/>
              <a:t>Disord</a:t>
            </a:r>
            <a:r>
              <a:rPr lang="en-GB" sz="950" dirty="0"/>
              <a:t> 2013;150(2):181–191; 4. Warwick et al. J Affect </a:t>
            </a:r>
            <a:r>
              <a:rPr lang="en-GB" sz="950" dirty="0" err="1"/>
              <a:t>Disord</a:t>
            </a:r>
            <a:r>
              <a:rPr lang="en-GB" sz="950" dirty="0"/>
              <a:t> 2019;248:108–130</a:t>
            </a:r>
          </a:p>
        </p:txBody>
      </p:sp>
      <p:sp>
        <p:nvSpPr>
          <p:cNvPr id="7" name="Slide Number Placeholder 6">
            <a:extLst>
              <a:ext uri="{FF2B5EF4-FFF2-40B4-BE49-F238E27FC236}">
                <a16:creationId xmlns:a16="http://schemas.microsoft.com/office/drawing/2014/main" id="{9DE138BA-BFC4-E617-52F7-6FBA78E2699F}"/>
              </a:ext>
            </a:extLst>
          </p:cNvPr>
          <p:cNvSpPr>
            <a:spLocks noGrp="1"/>
          </p:cNvSpPr>
          <p:nvPr>
            <p:ph type="sldNum" sz="quarter" idx="4"/>
          </p:nvPr>
        </p:nvSpPr>
        <p:spPr/>
        <p:txBody>
          <a:bodyPr/>
          <a:lstStyle/>
          <a:p>
            <a:fld id="{C5E73D8C-6D1C-4360-8101-83ED279A0FF1}" type="slidenum">
              <a:rPr lang="en-GB" smtClean="0"/>
              <a:pPr/>
              <a:t>11</a:t>
            </a:fld>
            <a:endParaRPr lang="en-GB"/>
          </a:p>
        </p:txBody>
      </p:sp>
      <p:sp>
        <p:nvSpPr>
          <p:cNvPr id="12" name="TextBox 11">
            <a:extLst>
              <a:ext uri="{FF2B5EF4-FFF2-40B4-BE49-F238E27FC236}">
                <a16:creationId xmlns:a16="http://schemas.microsoft.com/office/drawing/2014/main" id="{73DF85CA-3C8D-AF36-FF2A-E8535AA2D3A8}"/>
              </a:ext>
            </a:extLst>
          </p:cNvPr>
          <p:cNvSpPr txBox="1"/>
          <p:nvPr/>
        </p:nvSpPr>
        <p:spPr>
          <a:xfrm>
            <a:off x="5934586" y="1278564"/>
            <a:ext cx="3214341" cy="338554"/>
          </a:xfrm>
          <a:prstGeom prst="rect">
            <a:avLst/>
          </a:prstGeom>
          <a:noFill/>
        </p:spPr>
        <p:txBody>
          <a:bodyPr wrap="none" rtlCol="0">
            <a:spAutoFit/>
          </a:bodyPr>
          <a:lstStyle/>
          <a:p>
            <a:pPr algn="ctr"/>
            <a:r>
              <a:rPr lang="en-GB" sz="1600" b="1">
                <a:solidFill>
                  <a:schemeClr val="accent2">
                    <a:lumMod val="50000"/>
                  </a:schemeClr>
                </a:solidFill>
              </a:rPr>
              <a:t>The impact of BD on patients</a:t>
            </a:r>
            <a:r>
              <a:rPr lang="en-GB" sz="1600" b="1" baseline="30000">
                <a:solidFill>
                  <a:schemeClr val="accent2">
                    <a:lumMod val="50000"/>
                  </a:schemeClr>
                </a:solidFill>
              </a:rPr>
              <a:t>2,4</a:t>
            </a:r>
            <a:endParaRPr lang="en-GB" sz="1600" b="1">
              <a:solidFill>
                <a:schemeClr val="accent2">
                  <a:lumMod val="50000"/>
                </a:schemeClr>
              </a:solidFill>
            </a:endParaRPr>
          </a:p>
        </p:txBody>
      </p:sp>
      <p:graphicFrame>
        <p:nvGraphicFramePr>
          <p:cNvPr id="13" name="Table 12">
            <a:extLst>
              <a:ext uri="{FF2B5EF4-FFF2-40B4-BE49-F238E27FC236}">
                <a16:creationId xmlns:a16="http://schemas.microsoft.com/office/drawing/2014/main" id="{01C3FE47-FFBF-BD23-D8DD-675BD8F6AC06}"/>
              </a:ext>
            </a:extLst>
          </p:cNvPr>
          <p:cNvGraphicFramePr>
            <a:graphicFrameLocks noGrp="1"/>
          </p:cNvGraphicFramePr>
          <p:nvPr>
            <p:extLst>
              <p:ext uri="{D42A27DB-BD31-4B8C-83A1-F6EECF244321}">
                <p14:modId xmlns:p14="http://schemas.microsoft.com/office/powerpoint/2010/main" val="2971830322"/>
              </p:ext>
            </p:extLst>
          </p:nvPr>
        </p:nvGraphicFramePr>
        <p:xfrm>
          <a:off x="3344333" y="1686782"/>
          <a:ext cx="8394846" cy="4145220"/>
        </p:xfrm>
        <a:graphic>
          <a:graphicData uri="http://schemas.openxmlformats.org/drawingml/2006/table">
            <a:tbl>
              <a:tblPr firstRow="1" bandRow="1">
                <a:tableStyleId>{5C22544A-7EE6-4342-B048-85BDC9FD1C3A}</a:tableStyleId>
              </a:tblPr>
              <a:tblGrid>
                <a:gridCol w="2810934">
                  <a:extLst>
                    <a:ext uri="{9D8B030D-6E8A-4147-A177-3AD203B41FA5}">
                      <a16:colId xmlns:a16="http://schemas.microsoft.com/office/drawing/2014/main" val="3007210725"/>
                    </a:ext>
                  </a:extLst>
                </a:gridCol>
                <a:gridCol w="5583912">
                  <a:extLst>
                    <a:ext uri="{9D8B030D-6E8A-4147-A177-3AD203B41FA5}">
                      <a16:colId xmlns:a16="http://schemas.microsoft.com/office/drawing/2014/main" val="1926230923"/>
                    </a:ext>
                  </a:extLst>
                </a:gridCol>
              </a:tblGrid>
              <a:tr h="690870">
                <a:tc>
                  <a:txBody>
                    <a:bodyPr/>
                    <a:lstStyle/>
                    <a:p>
                      <a:endParaRPr lang="en-GB" dirty="0"/>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marL="171450" indent="-171450">
                        <a:buFont typeface="Arial" panose="020B0604020202020204" pitchFamily="34" charset="0"/>
                        <a:buChar char="•"/>
                      </a:pPr>
                      <a:endParaRPr lang="en-GB" sz="1200" b="0">
                        <a:solidFill>
                          <a:schemeClr val="tx1"/>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043123025"/>
                  </a:ext>
                </a:extLst>
              </a:tr>
              <a:tr h="690870">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676949596"/>
                  </a:ext>
                </a:extLst>
              </a:tr>
              <a:tr h="690870">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232222459"/>
                  </a:ext>
                </a:extLst>
              </a:tr>
              <a:tr h="690870">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654571108"/>
                  </a:ext>
                </a:extLst>
              </a:tr>
              <a:tr h="690870">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40100946"/>
                  </a:ext>
                </a:extLst>
              </a:tr>
              <a:tr h="690870">
                <a:tc>
                  <a:txBody>
                    <a:bodyPr/>
                    <a:lstStyle/>
                    <a:p>
                      <a:endParaRPr lang="en-GB"/>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336310074"/>
                  </a:ext>
                </a:extLst>
              </a:tr>
            </a:tbl>
          </a:graphicData>
        </a:graphic>
      </p:graphicFrame>
      <p:sp>
        <p:nvSpPr>
          <p:cNvPr id="14" name="TextBox 13">
            <a:extLst>
              <a:ext uri="{FF2B5EF4-FFF2-40B4-BE49-F238E27FC236}">
                <a16:creationId xmlns:a16="http://schemas.microsoft.com/office/drawing/2014/main" id="{A080702F-9575-D0E6-0983-EB5A36B46DC2}"/>
              </a:ext>
            </a:extLst>
          </p:cNvPr>
          <p:cNvSpPr txBox="1"/>
          <p:nvPr/>
        </p:nvSpPr>
        <p:spPr>
          <a:xfrm>
            <a:off x="4569990" y="1873252"/>
            <a:ext cx="1039067" cy="307777"/>
          </a:xfrm>
          <a:prstGeom prst="rect">
            <a:avLst/>
          </a:prstGeom>
          <a:noFill/>
        </p:spPr>
        <p:txBody>
          <a:bodyPr wrap="none" rtlCol="0">
            <a:spAutoFit/>
          </a:bodyPr>
          <a:lstStyle/>
          <a:p>
            <a:r>
              <a:rPr lang="en-GB" sz="1400" b="1" dirty="0">
                <a:solidFill>
                  <a:schemeClr val="accent2">
                    <a:lumMod val="50000"/>
                  </a:schemeClr>
                </a:solidFill>
              </a:rPr>
              <a:t>Diagnosis</a:t>
            </a:r>
          </a:p>
        </p:txBody>
      </p:sp>
      <p:sp>
        <p:nvSpPr>
          <p:cNvPr id="15" name="TextBox 14">
            <a:extLst>
              <a:ext uri="{FF2B5EF4-FFF2-40B4-BE49-F238E27FC236}">
                <a16:creationId xmlns:a16="http://schemas.microsoft.com/office/drawing/2014/main" id="{E35D9C50-C3FE-3CA2-E0DF-F747A50E34F2}"/>
              </a:ext>
            </a:extLst>
          </p:cNvPr>
          <p:cNvSpPr txBox="1"/>
          <p:nvPr/>
        </p:nvSpPr>
        <p:spPr>
          <a:xfrm>
            <a:off x="4569990" y="2539470"/>
            <a:ext cx="1356462" cy="307777"/>
          </a:xfrm>
          <a:prstGeom prst="rect">
            <a:avLst/>
          </a:prstGeom>
          <a:noFill/>
        </p:spPr>
        <p:txBody>
          <a:bodyPr wrap="none" rtlCol="0">
            <a:spAutoFit/>
          </a:bodyPr>
          <a:lstStyle/>
          <a:p>
            <a:r>
              <a:rPr lang="en-GB" sz="1400" b="1">
                <a:solidFill>
                  <a:schemeClr val="accent2">
                    <a:lumMod val="50000"/>
                  </a:schemeClr>
                </a:solidFill>
              </a:rPr>
              <a:t>Relationships</a:t>
            </a:r>
          </a:p>
        </p:txBody>
      </p:sp>
      <p:sp>
        <p:nvSpPr>
          <p:cNvPr id="16" name="TextBox 15">
            <a:extLst>
              <a:ext uri="{FF2B5EF4-FFF2-40B4-BE49-F238E27FC236}">
                <a16:creationId xmlns:a16="http://schemas.microsoft.com/office/drawing/2014/main" id="{4D5C7C84-6842-C6E8-AD77-F02C0B62E38D}"/>
              </a:ext>
            </a:extLst>
          </p:cNvPr>
          <p:cNvSpPr txBox="1"/>
          <p:nvPr/>
        </p:nvSpPr>
        <p:spPr>
          <a:xfrm>
            <a:off x="4569990" y="3275111"/>
            <a:ext cx="601447" cy="307777"/>
          </a:xfrm>
          <a:prstGeom prst="rect">
            <a:avLst/>
          </a:prstGeom>
          <a:noFill/>
        </p:spPr>
        <p:txBody>
          <a:bodyPr wrap="none" rtlCol="0">
            <a:spAutoFit/>
          </a:bodyPr>
          <a:lstStyle/>
          <a:p>
            <a:r>
              <a:rPr lang="en-GB" sz="1400" b="1">
                <a:solidFill>
                  <a:schemeClr val="accent2">
                    <a:lumMod val="50000"/>
                  </a:schemeClr>
                </a:solidFill>
              </a:rPr>
              <a:t>Loss</a:t>
            </a:r>
          </a:p>
        </p:txBody>
      </p:sp>
      <p:sp>
        <p:nvSpPr>
          <p:cNvPr id="17" name="TextBox 16">
            <a:extLst>
              <a:ext uri="{FF2B5EF4-FFF2-40B4-BE49-F238E27FC236}">
                <a16:creationId xmlns:a16="http://schemas.microsoft.com/office/drawing/2014/main" id="{64D27C05-F214-5DA2-A109-B3A6EAF3CB94}"/>
              </a:ext>
            </a:extLst>
          </p:cNvPr>
          <p:cNvSpPr txBox="1"/>
          <p:nvPr/>
        </p:nvSpPr>
        <p:spPr>
          <a:xfrm>
            <a:off x="4569990" y="4644651"/>
            <a:ext cx="782587" cy="307777"/>
          </a:xfrm>
          <a:prstGeom prst="rect">
            <a:avLst/>
          </a:prstGeom>
          <a:noFill/>
        </p:spPr>
        <p:txBody>
          <a:bodyPr wrap="none" rtlCol="0">
            <a:spAutoFit/>
          </a:bodyPr>
          <a:lstStyle/>
          <a:p>
            <a:r>
              <a:rPr lang="en-GB" sz="1400" b="1">
                <a:solidFill>
                  <a:schemeClr val="accent2">
                    <a:lumMod val="50000"/>
                  </a:schemeClr>
                </a:solidFill>
              </a:rPr>
              <a:t>Stigma</a:t>
            </a:r>
          </a:p>
        </p:txBody>
      </p:sp>
      <p:sp>
        <p:nvSpPr>
          <p:cNvPr id="18" name="TextBox 17">
            <a:extLst>
              <a:ext uri="{FF2B5EF4-FFF2-40B4-BE49-F238E27FC236}">
                <a16:creationId xmlns:a16="http://schemas.microsoft.com/office/drawing/2014/main" id="{0C5E4B0A-F51A-7F35-8E9A-1EA08A0FE085}"/>
              </a:ext>
            </a:extLst>
          </p:cNvPr>
          <p:cNvSpPr txBox="1"/>
          <p:nvPr/>
        </p:nvSpPr>
        <p:spPr>
          <a:xfrm>
            <a:off x="4569990" y="3949130"/>
            <a:ext cx="1168910" cy="307777"/>
          </a:xfrm>
          <a:prstGeom prst="rect">
            <a:avLst/>
          </a:prstGeom>
          <a:noFill/>
        </p:spPr>
        <p:txBody>
          <a:bodyPr wrap="none" rtlCol="0">
            <a:spAutoFit/>
          </a:bodyPr>
          <a:lstStyle/>
          <a:p>
            <a:r>
              <a:rPr lang="en-GB" sz="1400" b="1">
                <a:solidFill>
                  <a:schemeClr val="accent2">
                    <a:lumMod val="50000"/>
                  </a:schemeClr>
                </a:solidFill>
              </a:rPr>
              <a:t>Uncertainty</a:t>
            </a:r>
          </a:p>
        </p:txBody>
      </p:sp>
      <p:pic>
        <p:nvPicPr>
          <p:cNvPr id="19" name="Graphic 18" descr="Social network outline">
            <a:extLst>
              <a:ext uri="{FF2B5EF4-FFF2-40B4-BE49-F238E27FC236}">
                <a16:creationId xmlns:a16="http://schemas.microsoft.com/office/drawing/2014/main" id="{6996EF8B-F3E6-52A3-DD54-A5E3D6FC1F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76580" y="2369359"/>
            <a:ext cx="648000" cy="648000"/>
          </a:xfrm>
          <a:prstGeom prst="rect">
            <a:avLst/>
          </a:prstGeom>
        </p:spPr>
      </p:pic>
      <p:pic>
        <p:nvPicPr>
          <p:cNvPr id="20" name="Graphic 19" descr="No sign outline">
            <a:extLst>
              <a:ext uri="{FF2B5EF4-FFF2-40B4-BE49-F238E27FC236}">
                <a16:creationId xmlns:a16="http://schemas.microsoft.com/office/drawing/2014/main" id="{2BF1F565-70A4-3A4B-2472-C7E4C8A278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76580" y="3085950"/>
            <a:ext cx="648000" cy="648000"/>
          </a:xfrm>
          <a:prstGeom prst="rect">
            <a:avLst/>
          </a:prstGeom>
        </p:spPr>
      </p:pic>
      <p:grpSp>
        <p:nvGrpSpPr>
          <p:cNvPr id="21" name="Group 20">
            <a:extLst>
              <a:ext uri="{FF2B5EF4-FFF2-40B4-BE49-F238E27FC236}">
                <a16:creationId xmlns:a16="http://schemas.microsoft.com/office/drawing/2014/main" id="{2BAC4689-AD15-EB5A-426E-B36903C77539}"/>
              </a:ext>
            </a:extLst>
          </p:cNvPr>
          <p:cNvGrpSpPr/>
          <p:nvPr/>
        </p:nvGrpSpPr>
        <p:grpSpPr>
          <a:xfrm>
            <a:off x="3475569" y="4414608"/>
            <a:ext cx="1050023" cy="747636"/>
            <a:chOff x="8425373" y="4767600"/>
            <a:chExt cx="1709208" cy="1216988"/>
          </a:xfrm>
        </p:grpSpPr>
        <p:pic>
          <p:nvPicPr>
            <p:cNvPr id="22" name="Graphic 21" descr="Thumbs up sign outline">
              <a:extLst>
                <a:ext uri="{FF2B5EF4-FFF2-40B4-BE49-F238E27FC236}">
                  <a16:creationId xmlns:a16="http://schemas.microsoft.com/office/drawing/2014/main" id="{1AA11CF3-9B39-793B-E1C8-72592CBDF37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25373" y="4767600"/>
              <a:ext cx="914400" cy="914400"/>
            </a:xfrm>
            <a:prstGeom prst="rect">
              <a:avLst/>
            </a:prstGeom>
          </p:spPr>
        </p:pic>
        <p:pic>
          <p:nvPicPr>
            <p:cNvPr id="23" name="Graphic 22" descr="Thumbs Down outline">
              <a:extLst>
                <a:ext uri="{FF2B5EF4-FFF2-40B4-BE49-F238E27FC236}">
                  <a16:creationId xmlns:a16="http://schemas.microsoft.com/office/drawing/2014/main" id="{5CCC7F59-D526-A250-0422-E87D51DC60E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H="1">
              <a:off x="9220181" y="5070188"/>
              <a:ext cx="914400" cy="914400"/>
            </a:xfrm>
            <a:prstGeom prst="rect">
              <a:avLst/>
            </a:prstGeom>
          </p:spPr>
        </p:pic>
      </p:grpSp>
      <p:pic>
        <p:nvPicPr>
          <p:cNvPr id="24" name="Graphic 23" descr="Badge Question Mark outline">
            <a:extLst>
              <a:ext uri="{FF2B5EF4-FFF2-40B4-BE49-F238E27FC236}">
                <a16:creationId xmlns:a16="http://schemas.microsoft.com/office/drawing/2014/main" id="{4CC23C51-FDAE-E839-F980-9EF2473902C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676580" y="3779019"/>
            <a:ext cx="648000" cy="648000"/>
          </a:xfrm>
          <a:prstGeom prst="rect">
            <a:avLst/>
          </a:prstGeom>
        </p:spPr>
      </p:pic>
      <p:pic>
        <p:nvPicPr>
          <p:cNvPr id="25" name="Graphic 24" descr="Clipboard Checked outline">
            <a:extLst>
              <a:ext uri="{FF2B5EF4-FFF2-40B4-BE49-F238E27FC236}">
                <a16:creationId xmlns:a16="http://schemas.microsoft.com/office/drawing/2014/main" id="{34749233-C494-0422-3466-27C7F42A946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676580" y="1703543"/>
            <a:ext cx="648000" cy="648000"/>
          </a:xfrm>
          <a:prstGeom prst="rect">
            <a:avLst/>
          </a:prstGeom>
        </p:spPr>
      </p:pic>
      <p:pic>
        <p:nvPicPr>
          <p:cNvPr id="27" name="Graphic 26" descr="Warning outline">
            <a:extLst>
              <a:ext uri="{FF2B5EF4-FFF2-40B4-BE49-F238E27FC236}">
                <a16:creationId xmlns:a16="http://schemas.microsoft.com/office/drawing/2014/main" id="{37AE32A6-E7D3-645E-6121-856E4E4D07A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676580" y="5171218"/>
            <a:ext cx="648000" cy="648000"/>
          </a:xfrm>
          <a:prstGeom prst="rect">
            <a:avLst/>
          </a:prstGeom>
        </p:spPr>
      </p:pic>
      <p:sp>
        <p:nvSpPr>
          <p:cNvPr id="28" name="TextBox 27">
            <a:extLst>
              <a:ext uri="{FF2B5EF4-FFF2-40B4-BE49-F238E27FC236}">
                <a16:creationId xmlns:a16="http://schemas.microsoft.com/office/drawing/2014/main" id="{EF72A69A-7FD0-DBCF-3AA9-346178A1B510}"/>
              </a:ext>
            </a:extLst>
          </p:cNvPr>
          <p:cNvSpPr txBox="1"/>
          <p:nvPr/>
        </p:nvSpPr>
        <p:spPr>
          <a:xfrm>
            <a:off x="4569990" y="5341329"/>
            <a:ext cx="731290" cy="307777"/>
          </a:xfrm>
          <a:prstGeom prst="rect">
            <a:avLst/>
          </a:prstGeom>
          <a:noFill/>
        </p:spPr>
        <p:txBody>
          <a:bodyPr wrap="none" rtlCol="0">
            <a:spAutoFit/>
          </a:bodyPr>
          <a:lstStyle/>
          <a:p>
            <a:r>
              <a:rPr lang="en-GB" sz="1400" b="1">
                <a:solidFill>
                  <a:schemeClr val="accent2">
                    <a:lumMod val="50000"/>
                  </a:schemeClr>
                </a:solidFill>
              </a:rPr>
              <a:t>Threat</a:t>
            </a:r>
          </a:p>
        </p:txBody>
      </p:sp>
      <p:sp>
        <p:nvSpPr>
          <p:cNvPr id="29" name="TextBox 28">
            <a:extLst>
              <a:ext uri="{FF2B5EF4-FFF2-40B4-BE49-F238E27FC236}">
                <a16:creationId xmlns:a16="http://schemas.microsoft.com/office/drawing/2014/main" id="{258E6BF6-7FC0-6110-C8F9-16671E1F3BBE}"/>
              </a:ext>
            </a:extLst>
          </p:cNvPr>
          <p:cNvSpPr txBox="1"/>
          <p:nvPr/>
        </p:nvSpPr>
        <p:spPr>
          <a:xfrm>
            <a:off x="6207878" y="1703543"/>
            <a:ext cx="2366802" cy="646331"/>
          </a:xfrm>
          <a:prstGeom prst="rect">
            <a:avLst/>
          </a:prstGeom>
          <a:noFill/>
        </p:spPr>
        <p:txBody>
          <a:bodyPr wrap="none" rtlCol="0">
            <a:spAutoFit/>
          </a:bodyPr>
          <a:lstStyle/>
          <a:p>
            <a:pPr marL="171450" indent="-171450">
              <a:buFont typeface="Arial" panose="020B0604020202020204" pitchFamily="34" charset="0"/>
              <a:buChar char="•"/>
            </a:pPr>
            <a:r>
              <a:rPr lang="en-GB" sz="1200" dirty="0"/>
              <a:t>Difficulty accepting diagnosis </a:t>
            </a:r>
          </a:p>
          <a:p>
            <a:pPr marL="171450" indent="-171450">
              <a:buFont typeface="Arial" panose="020B0604020202020204" pitchFamily="34" charset="0"/>
              <a:buChar char="•"/>
            </a:pPr>
            <a:r>
              <a:rPr lang="en-GB" sz="1200" dirty="0"/>
              <a:t>Lack of hope</a:t>
            </a:r>
          </a:p>
          <a:p>
            <a:pPr marL="171450" indent="-171450">
              <a:buFont typeface="Arial" panose="020B0604020202020204" pitchFamily="34" charset="0"/>
              <a:buChar char="•"/>
            </a:pPr>
            <a:r>
              <a:rPr lang="en-GB" sz="1200" dirty="0"/>
              <a:t>Efficacy of medication</a:t>
            </a:r>
          </a:p>
        </p:txBody>
      </p:sp>
      <p:sp>
        <p:nvSpPr>
          <p:cNvPr id="30" name="TextBox 29">
            <a:extLst>
              <a:ext uri="{FF2B5EF4-FFF2-40B4-BE49-F238E27FC236}">
                <a16:creationId xmlns:a16="http://schemas.microsoft.com/office/drawing/2014/main" id="{5393FA56-A4D9-F805-8DCF-66A63265A17B}"/>
              </a:ext>
            </a:extLst>
          </p:cNvPr>
          <p:cNvSpPr txBox="1"/>
          <p:nvPr/>
        </p:nvSpPr>
        <p:spPr>
          <a:xfrm>
            <a:off x="9152540" y="1686782"/>
            <a:ext cx="2482474" cy="646331"/>
          </a:xfrm>
          <a:prstGeom prst="rect">
            <a:avLst/>
          </a:prstGeom>
          <a:noFill/>
        </p:spPr>
        <p:txBody>
          <a:bodyPr wrap="none" rtlCol="0">
            <a:spAutoFit/>
          </a:bodyPr>
          <a:lstStyle/>
          <a:p>
            <a:pPr marL="171450" indent="-171450">
              <a:buFont typeface="Arial" panose="020B0604020202020204" pitchFamily="34" charset="0"/>
              <a:buChar char="•"/>
            </a:pPr>
            <a:r>
              <a:rPr lang="en-GB" sz="1200"/>
              <a:t>Experience of others’ diagnosis</a:t>
            </a:r>
          </a:p>
          <a:p>
            <a:pPr marL="171450" indent="-171450">
              <a:buFont typeface="Arial" panose="020B0604020202020204" pitchFamily="34" charset="0"/>
              <a:buChar char="•"/>
            </a:pPr>
            <a:r>
              <a:rPr lang="en-GB" sz="1200"/>
              <a:t>Long term nature of BD and </a:t>
            </a:r>
            <a:br>
              <a:rPr lang="en-GB" sz="1200"/>
            </a:br>
            <a:r>
              <a:rPr lang="en-GB" sz="1200"/>
              <a:t>effort required</a:t>
            </a:r>
          </a:p>
        </p:txBody>
      </p:sp>
      <p:sp>
        <p:nvSpPr>
          <p:cNvPr id="31" name="TextBox 30">
            <a:extLst>
              <a:ext uri="{FF2B5EF4-FFF2-40B4-BE49-F238E27FC236}">
                <a16:creationId xmlns:a16="http://schemas.microsoft.com/office/drawing/2014/main" id="{CE585727-3DEE-32FF-BA96-DC32C3E3624B}"/>
              </a:ext>
            </a:extLst>
          </p:cNvPr>
          <p:cNvSpPr txBox="1"/>
          <p:nvPr/>
        </p:nvSpPr>
        <p:spPr>
          <a:xfrm>
            <a:off x="6207878" y="3105000"/>
            <a:ext cx="2130711" cy="646331"/>
          </a:xfrm>
          <a:prstGeom prst="rect">
            <a:avLst/>
          </a:prstGeom>
          <a:noFill/>
        </p:spPr>
        <p:txBody>
          <a:bodyPr wrap="none" rtlCol="0">
            <a:spAutoFit/>
          </a:bodyPr>
          <a:lstStyle/>
          <a:p>
            <a:pPr marL="171450" indent="-171450">
              <a:buFont typeface="Arial" panose="020B0604020202020204" pitchFamily="34" charset="0"/>
              <a:buChar char="•"/>
            </a:pPr>
            <a:r>
              <a:rPr lang="en-GB" sz="1200" dirty="0"/>
              <a:t>Control</a:t>
            </a:r>
          </a:p>
          <a:p>
            <a:pPr marL="171450" indent="-171450">
              <a:buFont typeface="Arial" panose="020B0604020202020204" pitchFamily="34" charset="0"/>
              <a:buChar char="•"/>
            </a:pPr>
            <a:r>
              <a:rPr lang="en-GB" sz="1200" dirty="0"/>
              <a:t>Autonomy and confidence</a:t>
            </a:r>
          </a:p>
          <a:p>
            <a:pPr marL="171450" indent="-171450">
              <a:buFont typeface="Arial" panose="020B0604020202020204" pitchFamily="34" charset="0"/>
              <a:buChar char="•"/>
            </a:pPr>
            <a:r>
              <a:rPr lang="en-GB" sz="1200" dirty="0"/>
              <a:t>Work</a:t>
            </a:r>
          </a:p>
        </p:txBody>
      </p:sp>
      <p:sp>
        <p:nvSpPr>
          <p:cNvPr id="32" name="TextBox 31">
            <a:extLst>
              <a:ext uri="{FF2B5EF4-FFF2-40B4-BE49-F238E27FC236}">
                <a16:creationId xmlns:a16="http://schemas.microsoft.com/office/drawing/2014/main" id="{4227C0C6-70AE-41A2-0538-0ED89FE881C3}"/>
              </a:ext>
            </a:extLst>
          </p:cNvPr>
          <p:cNvSpPr txBox="1"/>
          <p:nvPr/>
        </p:nvSpPr>
        <p:spPr>
          <a:xfrm>
            <a:off x="9152540" y="3104999"/>
            <a:ext cx="2387192" cy="646331"/>
          </a:xfrm>
          <a:prstGeom prst="rect">
            <a:avLst/>
          </a:prstGeom>
          <a:noFill/>
        </p:spPr>
        <p:txBody>
          <a:bodyPr wrap="none" rtlCol="0">
            <a:spAutoFit/>
          </a:bodyPr>
          <a:lstStyle/>
          <a:p>
            <a:pPr marL="171450" indent="-171450">
              <a:buFont typeface="Arial" panose="020B0604020202020204" pitchFamily="34" charset="0"/>
              <a:buChar char="•"/>
            </a:pPr>
            <a:r>
              <a:rPr lang="en-GB" sz="1200"/>
              <a:t>Sense of purpose and identity</a:t>
            </a:r>
          </a:p>
          <a:p>
            <a:pPr marL="171450" indent="-171450">
              <a:buFont typeface="Arial" panose="020B0604020202020204" pitchFamily="34" charset="0"/>
              <a:buChar char="•"/>
            </a:pPr>
            <a:r>
              <a:rPr lang="en-GB" sz="1200"/>
              <a:t>Social connection</a:t>
            </a:r>
          </a:p>
          <a:p>
            <a:pPr marL="171450" indent="-171450">
              <a:buFont typeface="Arial" panose="020B0604020202020204" pitchFamily="34" charset="0"/>
              <a:buChar char="•"/>
            </a:pPr>
            <a:r>
              <a:rPr lang="en-GB" sz="1200"/>
              <a:t>Functioning</a:t>
            </a:r>
          </a:p>
        </p:txBody>
      </p:sp>
      <p:sp>
        <p:nvSpPr>
          <p:cNvPr id="33" name="TextBox 32">
            <a:extLst>
              <a:ext uri="{FF2B5EF4-FFF2-40B4-BE49-F238E27FC236}">
                <a16:creationId xmlns:a16="http://schemas.microsoft.com/office/drawing/2014/main" id="{066FC000-095C-92E6-9EA6-90EF91D45D6D}"/>
              </a:ext>
            </a:extLst>
          </p:cNvPr>
          <p:cNvSpPr txBox="1"/>
          <p:nvPr/>
        </p:nvSpPr>
        <p:spPr>
          <a:xfrm>
            <a:off x="6207878" y="2403952"/>
            <a:ext cx="2882520" cy="646331"/>
          </a:xfrm>
          <a:prstGeom prst="rect">
            <a:avLst/>
          </a:prstGeom>
          <a:noFill/>
        </p:spPr>
        <p:txBody>
          <a:bodyPr wrap="none" rtlCol="0">
            <a:spAutoFit/>
          </a:bodyPr>
          <a:lstStyle/>
          <a:p>
            <a:pPr marL="171450" indent="-171450">
              <a:buFont typeface="Arial" panose="020B0604020202020204" pitchFamily="34" charset="0"/>
              <a:buChar char="•"/>
            </a:pPr>
            <a:r>
              <a:rPr lang="en-GB" sz="1200" dirty="0"/>
              <a:t>Impact on others and the relationship</a:t>
            </a:r>
          </a:p>
          <a:p>
            <a:pPr marL="171450" indent="-171450">
              <a:buFont typeface="Arial" panose="020B0604020202020204" pitchFamily="34" charset="0"/>
              <a:buChar char="•"/>
            </a:pPr>
            <a:r>
              <a:rPr lang="en-GB" sz="1200" dirty="0"/>
              <a:t>Lack of sufficient/consistent support</a:t>
            </a:r>
          </a:p>
          <a:p>
            <a:pPr marL="171450" indent="-171450">
              <a:buFont typeface="Arial" panose="020B0604020202020204" pitchFamily="34" charset="0"/>
              <a:buChar char="•"/>
            </a:pPr>
            <a:r>
              <a:rPr lang="en-GB" sz="1200" dirty="0"/>
              <a:t>Poor support from HCPs</a:t>
            </a:r>
          </a:p>
        </p:txBody>
      </p:sp>
      <p:sp>
        <p:nvSpPr>
          <p:cNvPr id="34" name="TextBox 33">
            <a:extLst>
              <a:ext uri="{FF2B5EF4-FFF2-40B4-BE49-F238E27FC236}">
                <a16:creationId xmlns:a16="http://schemas.microsoft.com/office/drawing/2014/main" id="{F8E76CF6-1E4B-0643-CCA2-B65B50F417F2}"/>
              </a:ext>
            </a:extLst>
          </p:cNvPr>
          <p:cNvSpPr txBox="1"/>
          <p:nvPr/>
        </p:nvSpPr>
        <p:spPr>
          <a:xfrm>
            <a:off x="9152540" y="2403951"/>
            <a:ext cx="2486578" cy="276999"/>
          </a:xfrm>
          <a:prstGeom prst="rect">
            <a:avLst/>
          </a:prstGeom>
          <a:noFill/>
        </p:spPr>
        <p:txBody>
          <a:bodyPr wrap="none" rtlCol="0">
            <a:spAutoFit/>
          </a:bodyPr>
          <a:lstStyle/>
          <a:p>
            <a:pPr marL="171450" indent="-171450">
              <a:buFont typeface="Arial" panose="020B0604020202020204" pitchFamily="34" charset="0"/>
              <a:buChar char="•"/>
            </a:pPr>
            <a:r>
              <a:rPr lang="en-GB" sz="1200"/>
              <a:t>Not being seen as an individual</a:t>
            </a:r>
          </a:p>
        </p:txBody>
      </p:sp>
      <p:sp>
        <p:nvSpPr>
          <p:cNvPr id="35" name="TextBox 34">
            <a:extLst>
              <a:ext uri="{FF2B5EF4-FFF2-40B4-BE49-F238E27FC236}">
                <a16:creationId xmlns:a16="http://schemas.microsoft.com/office/drawing/2014/main" id="{2A432CCE-3698-4B6F-B0A4-9C1902429BC6}"/>
              </a:ext>
            </a:extLst>
          </p:cNvPr>
          <p:cNvSpPr txBox="1"/>
          <p:nvPr/>
        </p:nvSpPr>
        <p:spPr>
          <a:xfrm>
            <a:off x="6207878" y="3777707"/>
            <a:ext cx="2803973" cy="646331"/>
          </a:xfrm>
          <a:prstGeom prst="rect">
            <a:avLst/>
          </a:prstGeom>
          <a:noFill/>
        </p:spPr>
        <p:txBody>
          <a:bodyPr wrap="none" rtlCol="0">
            <a:spAutoFit/>
          </a:bodyPr>
          <a:lstStyle/>
          <a:p>
            <a:pPr marL="171450" indent="-171450">
              <a:buFont typeface="Arial" panose="020B0604020202020204" pitchFamily="34" charset="0"/>
              <a:buChar char="•"/>
            </a:pPr>
            <a:r>
              <a:rPr lang="en-GB" sz="1200"/>
              <a:t>Lack of understanding and insight</a:t>
            </a:r>
          </a:p>
          <a:p>
            <a:pPr marL="171450" indent="-171450">
              <a:buFont typeface="Arial" panose="020B0604020202020204" pitchFamily="34" charset="0"/>
              <a:buChar char="•"/>
            </a:pPr>
            <a:r>
              <a:rPr lang="en-GB" sz="1200"/>
              <a:t>Experiencing conflict and dilemmas </a:t>
            </a:r>
          </a:p>
          <a:p>
            <a:pPr marL="171450" indent="-171450">
              <a:buFont typeface="Arial" panose="020B0604020202020204" pitchFamily="34" charset="0"/>
              <a:buChar char="•"/>
            </a:pPr>
            <a:r>
              <a:rPr lang="en-GB" sz="1200"/>
              <a:t>Not knowing how to self-help</a:t>
            </a:r>
          </a:p>
        </p:txBody>
      </p:sp>
      <p:sp>
        <p:nvSpPr>
          <p:cNvPr id="36" name="TextBox 35">
            <a:extLst>
              <a:ext uri="{FF2B5EF4-FFF2-40B4-BE49-F238E27FC236}">
                <a16:creationId xmlns:a16="http://schemas.microsoft.com/office/drawing/2014/main" id="{A078C51D-E2C0-BCBD-F276-7015C4937EB7}"/>
              </a:ext>
            </a:extLst>
          </p:cNvPr>
          <p:cNvSpPr txBox="1"/>
          <p:nvPr/>
        </p:nvSpPr>
        <p:spPr>
          <a:xfrm>
            <a:off x="9152540" y="3777706"/>
            <a:ext cx="2135969" cy="646331"/>
          </a:xfrm>
          <a:prstGeom prst="rect">
            <a:avLst/>
          </a:prstGeom>
          <a:noFill/>
        </p:spPr>
        <p:txBody>
          <a:bodyPr wrap="none" rtlCol="0">
            <a:spAutoFit/>
          </a:bodyPr>
          <a:lstStyle/>
          <a:p>
            <a:pPr marL="171450" indent="-171450">
              <a:buFont typeface="Arial" panose="020B0604020202020204" pitchFamily="34" charset="0"/>
              <a:buChar char="•"/>
            </a:pPr>
            <a:r>
              <a:rPr lang="en-GB" sz="1200"/>
              <a:t>Difficulty finding a balance</a:t>
            </a:r>
          </a:p>
          <a:p>
            <a:pPr marL="171450" indent="-171450">
              <a:buFont typeface="Arial" panose="020B0604020202020204" pitchFamily="34" charset="0"/>
              <a:buChar char="•"/>
            </a:pPr>
            <a:r>
              <a:rPr lang="en-GB" sz="1200"/>
              <a:t>Worrying about the future</a:t>
            </a:r>
          </a:p>
          <a:p>
            <a:pPr marL="171450" indent="-171450">
              <a:buFont typeface="Arial" panose="020B0604020202020204" pitchFamily="34" charset="0"/>
              <a:buChar char="•"/>
            </a:pPr>
            <a:r>
              <a:rPr lang="en-GB" sz="1200"/>
              <a:t>Thinking ‘what if?’</a:t>
            </a:r>
          </a:p>
        </p:txBody>
      </p:sp>
      <p:sp>
        <p:nvSpPr>
          <p:cNvPr id="37" name="TextBox 36">
            <a:extLst>
              <a:ext uri="{FF2B5EF4-FFF2-40B4-BE49-F238E27FC236}">
                <a16:creationId xmlns:a16="http://schemas.microsoft.com/office/drawing/2014/main" id="{F4BCC684-DC1E-1281-0BA3-BB6AFD3B85D7}"/>
              </a:ext>
            </a:extLst>
          </p:cNvPr>
          <p:cNvSpPr txBox="1"/>
          <p:nvPr/>
        </p:nvSpPr>
        <p:spPr>
          <a:xfrm>
            <a:off x="6207878" y="4470445"/>
            <a:ext cx="2561022" cy="646331"/>
          </a:xfrm>
          <a:prstGeom prst="rect">
            <a:avLst/>
          </a:prstGeom>
          <a:noFill/>
        </p:spPr>
        <p:txBody>
          <a:bodyPr wrap="none" rtlCol="0">
            <a:spAutoFit/>
          </a:bodyPr>
          <a:lstStyle/>
          <a:p>
            <a:pPr marL="171450" indent="-171450">
              <a:buFont typeface="Arial" panose="020B0604020202020204" pitchFamily="34" charset="0"/>
              <a:buChar char="•"/>
            </a:pPr>
            <a:r>
              <a:rPr lang="en-GB" sz="1200"/>
              <a:t>Stigma from others impacting </a:t>
            </a:r>
            <a:br>
              <a:rPr lang="en-GB" sz="1200"/>
            </a:br>
            <a:r>
              <a:rPr lang="en-GB" sz="1200"/>
              <a:t>view of self</a:t>
            </a:r>
          </a:p>
          <a:p>
            <a:pPr marL="171450" indent="-171450">
              <a:buFont typeface="Arial" panose="020B0604020202020204" pitchFamily="34" charset="0"/>
              <a:buChar char="•"/>
            </a:pPr>
            <a:r>
              <a:rPr lang="en-GB" sz="1200"/>
              <a:t>Others’ perception of medication</a:t>
            </a:r>
          </a:p>
        </p:txBody>
      </p:sp>
      <p:sp>
        <p:nvSpPr>
          <p:cNvPr id="38" name="TextBox 37">
            <a:extLst>
              <a:ext uri="{FF2B5EF4-FFF2-40B4-BE49-F238E27FC236}">
                <a16:creationId xmlns:a16="http://schemas.microsoft.com/office/drawing/2014/main" id="{167E89DF-0251-EE43-71D6-0C0C6CF8F260}"/>
              </a:ext>
            </a:extLst>
          </p:cNvPr>
          <p:cNvSpPr txBox="1"/>
          <p:nvPr/>
        </p:nvSpPr>
        <p:spPr>
          <a:xfrm>
            <a:off x="9152540" y="4470444"/>
            <a:ext cx="2595134" cy="276999"/>
          </a:xfrm>
          <a:prstGeom prst="rect">
            <a:avLst/>
          </a:prstGeom>
          <a:noFill/>
        </p:spPr>
        <p:txBody>
          <a:bodyPr wrap="none" rtlCol="0">
            <a:spAutoFit/>
          </a:bodyPr>
          <a:lstStyle/>
          <a:p>
            <a:pPr marL="171450" indent="-171450">
              <a:buFont typeface="Arial" panose="020B0604020202020204" pitchFamily="34" charset="0"/>
              <a:buChar char="•"/>
            </a:pPr>
            <a:r>
              <a:rPr lang="en-GB" sz="1200"/>
              <a:t>Others’ perception of side effects</a:t>
            </a:r>
          </a:p>
        </p:txBody>
      </p:sp>
      <p:sp>
        <p:nvSpPr>
          <p:cNvPr id="39" name="TextBox 38">
            <a:extLst>
              <a:ext uri="{FF2B5EF4-FFF2-40B4-BE49-F238E27FC236}">
                <a16:creationId xmlns:a16="http://schemas.microsoft.com/office/drawing/2014/main" id="{2FEB4AD4-4AB7-F6CA-86AC-285F827F78EC}"/>
              </a:ext>
            </a:extLst>
          </p:cNvPr>
          <p:cNvSpPr txBox="1"/>
          <p:nvPr/>
        </p:nvSpPr>
        <p:spPr>
          <a:xfrm>
            <a:off x="6207878" y="5165894"/>
            <a:ext cx="3007555" cy="646331"/>
          </a:xfrm>
          <a:prstGeom prst="rect">
            <a:avLst/>
          </a:prstGeom>
          <a:noFill/>
        </p:spPr>
        <p:txBody>
          <a:bodyPr wrap="none" rtlCol="0">
            <a:spAutoFit/>
          </a:bodyPr>
          <a:lstStyle/>
          <a:p>
            <a:pPr marL="171450" indent="-171450">
              <a:buFont typeface="Arial" panose="020B0604020202020204" pitchFamily="34" charset="0"/>
              <a:buChar char="•"/>
            </a:pPr>
            <a:r>
              <a:rPr lang="en-GB" sz="1200"/>
              <a:t>Experiencing moods and their changes</a:t>
            </a:r>
          </a:p>
          <a:p>
            <a:pPr marL="171450" indent="-171450">
              <a:buFont typeface="Arial" panose="020B0604020202020204" pitchFamily="34" charset="0"/>
              <a:buChar char="•"/>
            </a:pPr>
            <a:r>
              <a:rPr lang="en-GB" sz="1200"/>
              <a:t>Changes in thoughts and behaviours</a:t>
            </a:r>
          </a:p>
          <a:p>
            <a:pPr marL="171450" indent="-171450">
              <a:buFont typeface="Arial" panose="020B0604020202020204" pitchFamily="34" charset="0"/>
              <a:buChar char="•"/>
            </a:pPr>
            <a:r>
              <a:rPr lang="en-GB" sz="1200"/>
              <a:t>Viewing themself negatively</a:t>
            </a:r>
          </a:p>
        </p:txBody>
      </p:sp>
      <p:sp>
        <p:nvSpPr>
          <p:cNvPr id="40" name="TextBox 39">
            <a:extLst>
              <a:ext uri="{FF2B5EF4-FFF2-40B4-BE49-F238E27FC236}">
                <a16:creationId xmlns:a16="http://schemas.microsoft.com/office/drawing/2014/main" id="{1252FE6D-521D-ECEC-2B10-75A2870A0B99}"/>
              </a:ext>
            </a:extLst>
          </p:cNvPr>
          <p:cNvSpPr txBox="1"/>
          <p:nvPr/>
        </p:nvSpPr>
        <p:spPr>
          <a:xfrm>
            <a:off x="9152540" y="5165893"/>
            <a:ext cx="2250937" cy="461665"/>
          </a:xfrm>
          <a:prstGeom prst="rect">
            <a:avLst/>
          </a:prstGeom>
          <a:noFill/>
        </p:spPr>
        <p:txBody>
          <a:bodyPr wrap="none" rtlCol="0">
            <a:spAutoFit/>
          </a:bodyPr>
          <a:lstStyle/>
          <a:p>
            <a:pPr marL="171450" indent="-171450">
              <a:buFont typeface="Arial" panose="020B0604020202020204" pitchFamily="34" charset="0"/>
              <a:buChar char="•"/>
            </a:pPr>
            <a:r>
              <a:rPr lang="en-GB" sz="1200"/>
              <a:t>Fear of relapse</a:t>
            </a:r>
          </a:p>
          <a:p>
            <a:pPr marL="171450" indent="-171450">
              <a:buFont typeface="Arial" panose="020B0604020202020204" pitchFamily="34" charset="0"/>
              <a:buChar char="•"/>
            </a:pPr>
            <a:r>
              <a:rPr lang="en-GB" sz="1200"/>
              <a:t>Struggle to maintain identity</a:t>
            </a:r>
          </a:p>
        </p:txBody>
      </p:sp>
    </p:spTree>
    <p:extLst>
      <p:ext uri="{BB962C8B-B14F-4D97-AF65-F5344CB8AC3E}">
        <p14:creationId xmlns:p14="http://schemas.microsoft.com/office/powerpoint/2010/main" val="1864461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Strengths and positive characteristics</a:t>
            </a:r>
          </a:p>
        </p:txBody>
      </p:sp>
      <p:sp>
        <p:nvSpPr>
          <p:cNvPr id="4" name="Content Placeholder 3">
            <a:extLst>
              <a:ext uri="{FF2B5EF4-FFF2-40B4-BE49-F238E27FC236}">
                <a16:creationId xmlns:a16="http://schemas.microsoft.com/office/drawing/2014/main" id="{AD5EBA98-1A90-B62D-A777-E16BDD04EE1D}"/>
              </a:ext>
            </a:extLst>
          </p:cNvPr>
          <p:cNvSpPr>
            <a:spLocks noGrp="1"/>
          </p:cNvSpPr>
          <p:nvPr>
            <p:ph idx="20"/>
          </p:nvPr>
        </p:nvSpPr>
        <p:spPr>
          <a:xfrm>
            <a:off x="539750" y="1416785"/>
            <a:ext cx="5375586" cy="4415215"/>
          </a:xfrm>
        </p:spPr>
        <p:txBody>
          <a:bodyPr/>
          <a:lstStyle/>
          <a:p>
            <a:r>
              <a:rPr lang="en-GB" dirty="0"/>
              <a:t>The association between creativity and BD has been </a:t>
            </a:r>
            <a:br>
              <a:rPr lang="en-GB" dirty="0"/>
            </a:br>
            <a:r>
              <a:rPr lang="en-GB" dirty="0"/>
              <a:t>well-documented</a:t>
            </a:r>
            <a:r>
              <a:rPr lang="en-GB" baseline="30000" dirty="0"/>
              <a:t>1</a:t>
            </a:r>
          </a:p>
          <a:p>
            <a:r>
              <a:rPr lang="en-GB" dirty="0"/>
              <a:t>Other positive traits such as spirituality, realism, and resilience, can be observed in individuals with BD</a:t>
            </a:r>
            <a:r>
              <a:rPr lang="en-GB" baseline="30000" dirty="0"/>
              <a:t>2</a:t>
            </a:r>
            <a:endParaRPr lang="en-GB" dirty="0"/>
          </a:p>
          <a:p>
            <a:r>
              <a:rPr lang="en-GB" dirty="0"/>
              <a:t>In one study, 62% of patients with BD reported that there </a:t>
            </a:r>
            <a:br>
              <a:rPr lang="en-GB" dirty="0"/>
            </a:br>
            <a:r>
              <a:rPr lang="en-GB" dirty="0"/>
              <a:t>are advantages to their disorder</a:t>
            </a:r>
            <a:r>
              <a:rPr lang="en-GB" baseline="30000" dirty="0"/>
              <a:t>3</a:t>
            </a:r>
          </a:p>
          <a:p>
            <a:pPr lvl="1"/>
            <a:r>
              <a:rPr lang="en-GB" sz="1600" dirty="0"/>
              <a:t>Advantages were </a:t>
            </a:r>
            <a:r>
              <a:rPr lang="en-GB" sz="1600" b="1" dirty="0"/>
              <a:t>three times </a:t>
            </a:r>
            <a:r>
              <a:rPr lang="en-GB" sz="1600" dirty="0"/>
              <a:t>more likely </a:t>
            </a:r>
            <a:br>
              <a:rPr lang="en-GB" sz="1600" dirty="0"/>
            </a:br>
            <a:r>
              <a:rPr lang="en-GB" sz="1600" dirty="0"/>
              <a:t>to be reported for BD-II than BD-I</a:t>
            </a:r>
            <a:r>
              <a:rPr lang="en-GB" sz="1600" baseline="30000" dirty="0"/>
              <a:t>3</a:t>
            </a:r>
            <a:endParaRPr lang="en-GB" sz="1600" dirty="0"/>
          </a:p>
          <a:p>
            <a:r>
              <a:rPr lang="en-GB" dirty="0"/>
              <a:t>In another study, 48% of patients with BD reported </a:t>
            </a:r>
            <a:br>
              <a:rPr lang="en-GB" dirty="0"/>
            </a:br>
            <a:r>
              <a:rPr lang="en-GB" dirty="0"/>
              <a:t>that they would ‘switch off’ their BD, if the effect </a:t>
            </a:r>
            <a:br>
              <a:rPr lang="en-GB" dirty="0"/>
            </a:br>
            <a:r>
              <a:rPr lang="en-GB" dirty="0"/>
              <a:t>was reversible</a:t>
            </a:r>
            <a:r>
              <a:rPr lang="en-GB" baseline="30000" dirty="0"/>
              <a:t>4</a:t>
            </a:r>
            <a:endParaRPr lang="en-GB" dirty="0"/>
          </a:p>
          <a:p>
            <a:pPr lvl="1"/>
            <a:r>
              <a:rPr lang="en-GB" sz="1600" dirty="0"/>
              <a:t>Some patients associate mania with ‘enhanced qualities’, and ‘fun’</a:t>
            </a:r>
            <a:r>
              <a:rPr lang="en-GB" sz="1600" baseline="30000" dirty="0"/>
              <a:t>4</a:t>
            </a:r>
            <a:endParaRPr lang="en-GB" sz="1600" dirty="0"/>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a:xfrm>
            <a:off x="539749" y="6102000"/>
            <a:ext cx="9569051" cy="619200"/>
          </a:xfrm>
        </p:spPr>
        <p:txBody>
          <a:bodyPr/>
          <a:lstStyle/>
          <a:p>
            <a:r>
              <a:rPr lang="en-GB" dirty="0"/>
              <a:t>BD=bipolar disorder</a:t>
            </a:r>
          </a:p>
          <a:p>
            <a:br>
              <a:rPr lang="en-GB" dirty="0"/>
            </a:br>
            <a:r>
              <a:rPr lang="en-GB" dirty="0"/>
              <a:t>1. Greenwood. </a:t>
            </a:r>
            <a:r>
              <a:rPr lang="pl-PL" dirty="0"/>
              <a:t>Mol Neuropsychiatry 2017;2(4):198</a:t>
            </a:r>
            <a:r>
              <a:rPr lang="en-GB" dirty="0"/>
              <a:t>–</a:t>
            </a:r>
            <a:r>
              <a:rPr lang="pl-PL" dirty="0"/>
              <a:t>212</a:t>
            </a:r>
            <a:r>
              <a:rPr lang="en-GB" dirty="0"/>
              <a:t>; 2. Galvez et al. J Affect </a:t>
            </a:r>
            <a:r>
              <a:rPr lang="en-GB" dirty="0" err="1"/>
              <a:t>Disord</a:t>
            </a:r>
            <a:r>
              <a:rPr lang="en-GB" dirty="0"/>
              <a:t> 2011;128(3):185–190; </a:t>
            </a:r>
            <a:br>
              <a:rPr lang="en-GB" dirty="0"/>
            </a:br>
            <a:r>
              <a:rPr lang="en-GB" dirty="0"/>
              <a:t>3. Parker et al. </a:t>
            </a:r>
            <a:r>
              <a:rPr lang="en-US" dirty="0"/>
              <a:t>J Affect </a:t>
            </a:r>
            <a:r>
              <a:rPr lang="en-US" dirty="0" err="1"/>
              <a:t>Disord</a:t>
            </a:r>
            <a:r>
              <a:rPr lang="en-US" dirty="0"/>
              <a:t> 2012;136(3):419–424; 4. </a:t>
            </a:r>
            <a:r>
              <a:rPr lang="en-US" dirty="0" err="1"/>
              <a:t>Folstad</a:t>
            </a:r>
            <a:r>
              <a:rPr lang="en-US" dirty="0"/>
              <a:t> &amp; Mansell. J Affect </a:t>
            </a:r>
            <a:r>
              <a:rPr lang="en-US" dirty="0" err="1"/>
              <a:t>Disord</a:t>
            </a:r>
            <a:r>
              <a:rPr lang="en-US" dirty="0"/>
              <a:t> 2019;245:708–715</a:t>
            </a:r>
            <a:endParaRPr lang="en-GB" dirty="0"/>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12</a:t>
            </a:fld>
            <a:endParaRPr lang="en-GB"/>
          </a:p>
        </p:txBody>
      </p:sp>
      <p:graphicFrame>
        <p:nvGraphicFramePr>
          <p:cNvPr id="8" name="Chart 7">
            <a:extLst>
              <a:ext uri="{FF2B5EF4-FFF2-40B4-BE49-F238E27FC236}">
                <a16:creationId xmlns:a16="http://schemas.microsoft.com/office/drawing/2014/main" id="{72F9CF7E-F7AD-FBAC-98ED-93C221F89A2A}"/>
              </a:ext>
            </a:extLst>
          </p:cNvPr>
          <p:cNvGraphicFramePr/>
          <p:nvPr>
            <p:extLst>
              <p:ext uri="{D42A27DB-BD31-4B8C-83A1-F6EECF244321}">
                <p14:modId xmlns:p14="http://schemas.microsoft.com/office/powerpoint/2010/main" val="3714991810"/>
              </p:ext>
            </p:extLst>
          </p:nvPr>
        </p:nvGraphicFramePr>
        <p:xfrm>
          <a:off x="5894163" y="1846798"/>
          <a:ext cx="5589177" cy="441521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3D92EF09-AB27-6BB8-E8CC-AFD7DE3BCEA3}"/>
              </a:ext>
            </a:extLst>
          </p:cNvPr>
          <p:cNvSpPr txBox="1"/>
          <p:nvPr/>
        </p:nvSpPr>
        <p:spPr>
          <a:xfrm>
            <a:off x="6149827" y="1965939"/>
            <a:ext cx="1725836" cy="261610"/>
          </a:xfrm>
          <a:prstGeom prst="rect">
            <a:avLst/>
          </a:prstGeom>
          <a:noFill/>
        </p:spPr>
        <p:txBody>
          <a:bodyPr wrap="square" rtlCol="0">
            <a:spAutoFit/>
          </a:bodyPr>
          <a:lstStyle/>
          <a:p>
            <a:pPr algn="r"/>
            <a:r>
              <a:rPr lang="en-GB" sz="1100">
                <a:solidFill>
                  <a:schemeClr val="tx2"/>
                </a:solidFill>
              </a:rPr>
              <a:t>Increased empathy</a:t>
            </a:r>
          </a:p>
        </p:txBody>
      </p:sp>
      <p:sp>
        <p:nvSpPr>
          <p:cNvPr id="11" name="TextBox 10">
            <a:extLst>
              <a:ext uri="{FF2B5EF4-FFF2-40B4-BE49-F238E27FC236}">
                <a16:creationId xmlns:a16="http://schemas.microsoft.com/office/drawing/2014/main" id="{598C0F81-FADD-1CC3-28EB-7CDDEBFF2E5B}"/>
              </a:ext>
            </a:extLst>
          </p:cNvPr>
          <p:cNvSpPr txBox="1"/>
          <p:nvPr/>
        </p:nvSpPr>
        <p:spPr>
          <a:xfrm>
            <a:off x="6486602" y="2292151"/>
            <a:ext cx="1389061" cy="261610"/>
          </a:xfrm>
          <a:prstGeom prst="rect">
            <a:avLst/>
          </a:prstGeom>
          <a:noFill/>
        </p:spPr>
        <p:txBody>
          <a:bodyPr wrap="square" rtlCol="0">
            <a:spAutoFit/>
          </a:bodyPr>
          <a:lstStyle/>
          <a:p>
            <a:pPr algn="r"/>
            <a:r>
              <a:rPr lang="en-GB" sz="1100" dirty="0">
                <a:solidFill>
                  <a:schemeClr val="tx2"/>
                </a:solidFill>
              </a:rPr>
              <a:t>Increased creativity</a:t>
            </a:r>
          </a:p>
        </p:txBody>
      </p:sp>
      <p:sp>
        <p:nvSpPr>
          <p:cNvPr id="14" name="TextBox 13">
            <a:extLst>
              <a:ext uri="{FF2B5EF4-FFF2-40B4-BE49-F238E27FC236}">
                <a16:creationId xmlns:a16="http://schemas.microsoft.com/office/drawing/2014/main" id="{EF4BEDC2-1D2A-B381-D222-27DDCFD66823}"/>
              </a:ext>
            </a:extLst>
          </p:cNvPr>
          <p:cNvSpPr txBox="1"/>
          <p:nvPr/>
        </p:nvSpPr>
        <p:spPr>
          <a:xfrm>
            <a:off x="6084788" y="3362960"/>
            <a:ext cx="1790875" cy="261610"/>
          </a:xfrm>
          <a:prstGeom prst="rect">
            <a:avLst/>
          </a:prstGeom>
          <a:noFill/>
        </p:spPr>
        <p:txBody>
          <a:bodyPr wrap="none" rtlCol="0">
            <a:spAutoFit/>
          </a:bodyPr>
          <a:lstStyle/>
          <a:p>
            <a:pPr algn="r"/>
            <a:r>
              <a:rPr lang="en-GB" sz="1100" dirty="0">
                <a:solidFill>
                  <a:schemeClr val="tx2"/>
                </a:solidFill>
              </a:rPr>
              <a:t>Increased self-confidence</a:t>
            </a:r>
          </a:p>
        </p:txBody>
      </p:sp>
      <p:sp>
        <p:nvSpPr>
          <p:cNvPr id="15" name="TextBox 14">
            <a:extLst>
              <a:ext uri="{FF2B5EF4-FFF2-40B4-BE49-F238E27FC236}">
                <a16:creationId xmlns:a16="http://schemas.microsoft.com/office/drawing/2014/main" id="{4D7778FC-7918-7C5A-4AD1-10E5F5361EA0}"/>
              </a:ext>
            </a:extLst>
          </p:cNvPr>
          <p:cNvSpPr txBox="1"/>
          <p:nvPr/>
        </p:nvSpPr>
        <p:spPr>
          <a:xfrm>
            <a:off x="6604161" y="4056609"/>
            <a:ext cx="1271502" cy="261610"/>
          </a:xfrm>
          <a:prstGeom prst="rect">
            <a:avLst/>
          </a:prstGeom>
          <a:noFill/>
        </p:spPr>
        <p:txBody>
          <a:bodyPr wrap="none" rtlCol="0">
            <a:spAutoFit/>
          </a:bodyPr>
          <a:lstStyle/>
          <a:p>
            <a:pPr algn="r"/>
            <a:r>
              <a:rPr lang="en-GB" sz="1100">
                <a:solidFill>
                  <a:schemeClr val="tx2"/>
                </a:solidFill>
              </a:rPr>
              <a:t>Feeling invincible</a:t>
            </a:r>
          </a:p>
        </p:txBody>
      </p:sp>
      <p:sp>
        <p:nvSpPr>
          <p:cNvPr id="16" name="TextBox 15">
            <a:extLst>
              <a:ext uri="{FF2B5EF4-FFF2-40B4-BE49-F238E27FC236}">
                <a16:creationId xmlns:a16="http://schemas.microsoft.com/office/drawing/2014/main" id="{11006833-E42B-EC7A-70C2-9723F611289A}"/>
              </a:ext>
            </a:extLst>
          </p:cNvPr>
          <p:cNvSpPr txBox="1"/>
          <p:nvPr/>
        </p:nvSpPr>
        <p:spPr>
          <a:xfrm>
            <a:off x="6184174" y="4295672"/>
            <a:ext cx="1691489" cy="430887"/>
          </a:xfrm>
          <a:prstGeom prst="rect">
            <a:avLst/>
          </a:prstGeom>
          <a:noFill/>
        </p:spPr>
        <p:txBody>
          <a:bodyPr wrap="none" rtlCol="0">
            <a:spAutoFit/>
          </a:bodyPr>
          <a:lstStyle/>
          <a:p>
            <a:pPr algn="r"/>
            <a:r>
              <a:rPr lang="en-GB" sz="1100">
                <a:solidFill>
                  <a:schemeClr val="tx2"/>
                </a:solidFill>
              </a:rPr>
              <a:t>Enhanced relationships </a:t>
            </a:r>
            <a:br>
              <a:rPr lang="en-GB" sz="1100">
                <a:solidFill>
                  <a:schemeClr val="tx2"/>
                </a:solidFill>
              </a:rPr>
            </a:br>
            <a:r>
              <a:rPr lang="en-GB" sz="1100">
                <a:solidFill>
                  <a:schemeClr val="tx2"/>
                </a:solidFill>
              </a:rPr>
              <a:t>with family and friends</a:t>
            </a:r>
          </a:p>
        </p:txBody>
      </p:sp>
      <p:sp>
        <p:nvSpPr>
          <p:cNvPr id="17" name="TextBox 16">
            <a:extLst>
              <a:ext uri="{FF2B5EF4-FFF2-40B4-BE49-F238E27FC236}">
                <a16:creationId xmlns:a16="http://schemas.microsoft.com/office/drawing/2014/main" id="{8E6F8C75-6B4B-8F2C-898F-6339FCE4D10C}"/>
              </a:ext>
            </a:extLst>
          </p:cNvPr>
          <p:cNvSpPr txBox="1"/>
          <p:nvPr/>
        </p:nvSpPr>
        <p:spPr>
          <a:xfrm>
            <a:off x="6257911" y="4699569"/>
            <a:ext cx="1617752" cy="430887"/>
          </a:xfrm>
          <a:prstGeom prst="rect">
            <a:avLst/>
          </a:prstGeom>
          <a:noFill/>
        </p:spPr>
        <p:txBody>
          <a:bodyPr wrap="none" rtlCol="0">
            <a:spAutoFit/>
          </a:bodyPr>
          <a:lstStyle/>
          <a:p>
            <a:pPr algn="r"/>
            <a:r>
              <a:rPr lang="en-GB" sz="1100">
                <a:solidFill>
                  <a:schemeClr val="tx2"/>
                </a:solidFill>
              </a:rPr>
              <a:t>Heightened ability to</a:t>
            </a:r>
            <a:br>
              <a:rPr lang="en-GB" sz="1100">
                <a:solidFill>
                  <a:schemeClr val="tx2"/>
                </a:solidFill>
              </a:rPr>
            </a:br>
            <a:r>
              <a:rPr lang="en-GB" sz="1100">
                <a:solidFill>
                  <a:schemeClr val="tx2"/>
                </a:solidFill>
              </a:rPr>
              <a:t>appreciate other things</a:t>
            </a:r>
          </a:p>
        </p:txBody>
      </p:sp>
      <p:sp>
        <p:nvSpPr>
          <p:cNvPr id="18" name="TextBox 17">
            <a:extLst>
              <a:ext uri="{FF2B5EF4-FFF2-40B4-BE49-F238E27FC236}">
                <a16:creationId xmlns:a16="http://schemas.microsoft.com/office/drawing/2014/main" id="{03C0C9B6-3151-0C5E-1B26-F230A9F7505A}"/>
              </a:ext>
            </a:extLst>
          </p:cNvPr>
          <p:cNvSpPr txBox="1"/>
          <p:nvPr/>
        </p:nvSpPr>
        <p:spPr>
          <a:xfrm>
            <a:off x="6037741" y="2648868"/>
            <a:ext cx="1837922" cy="261610"/>
          </a:xfrm>
          <a:prstGeom prst="rect">
            <a:avLst/>
          </a:prstGeom>
          <a:noFill/>
        </p:spPr>
        <p:txBody>
          <a:bodyPr wrap="square" rtlCol="0">
            <a:spAutoFit/>
          </a:bodyPr>
          <a:lstStyle/>
          <a:p>
            <a:pPr algn="r"/>
            <a:r>
              <a:rPr lang="en-GB" sz="1100">
                <a:solidFill>
                  <a:schemeClr val="tx2"/>
                </a:solidFill>
              </a:rPr>
              <a:t>Increased self-awareness</a:t>
            </a:r>
          </a:p>
        </p:txBody>
      </p:sp>
      <p:sp>
        <p:nvSpPr>
          <p:cNvPr id="19" name="TextBox 18">
            <a:extLst>
              <a:ext uri="{FF2B5EF4-FFF2-40B4-BE49-F238E27FC236}">
                <a16:creationId xmlns:a16="http://schemas.microsoft.com/office/drawing/2014/main" id="{1D0E8089-A158-6B8B-5246-DAB72126A34E}"/>
              </a:ext>
            </a:extLst>
          </p:cNvPr>
          <p:cNvSpPr txBox="1"/>
          <p:nvPr/>
        </p:nvSpPr>
        <p:spPr>
          <a:xfrm>
            <a:off x="6283084" y="2992164"/>
            <a:ext cx="1592579" cy="261610"/>
          </a:xfrm>
          <a:prstGeom prst="rect">
            <a:avLst/>
          </a:prstGeom>
          <a:noFill/>
        </p:spPr>
        <p:txBody>
          <a:bodyPr wrap="square" rtlCol="0">
            <a:spAutoFit/>
          </a:bodyPr>
          <a:lstStyle/>
          <a:p>
            <a:pPr algn="r"/>
            <a:r>
              <a:rPr lang="en-GB" sz="1100">
                <a:solidFill>
                  <a:schemeClr val="tx2"/>
                </a:solidFill>
              </a:rPr>
              <a:t>Increased productivity</a:t>
            </a:r>
          </a:p>
        </p:txBody>
      </p:sp>
      <p:sp>
        <p:nvSpPr>
          <p:cNvPr id="20" name="TextBox 19">
            <a:extLst>
              <a:ext uri="{FF2B5EF4-FFF2-40B4-BE49-F238E27FC236}">
                <a16:creationId xmlns:a16="http://schemas.microsoft.com/office/drawing/2014/main" id="{AE391B94-27FF-683C-E065-09F08554C3A6}"/>
              </a:ext>
            </a:extLst>
          </p:cNvPr>
          <p:cNvSpPr txBox="1"/>
          <p:nvPr/>
        </p:nvSpPr>
        <p:spPr>
          <a:xfrm>
            <a:off x="6283084" y="3705599"/>
            <a:ext cx="1592579" cy="261610"/>
          </a:xfrm>
          <a:prstGeom prst="rect">
            <a:avLst/>
          </a:prstGeom>
          <a:noFill/>
        </p:spPr>
        <p:txBody>
          <a:bodyPr wrap="square" rtlCol="0">
            <a:spAutoFit/>
          </a:bodyPr>
          <a:lstStyle/>
          <a:p>
            <a:pPr algn="r"/>
            <a:r>
              <a:rPr lang="en-GB" sz="1100">
                <a:solidFill>
                  <a:schemeClr val="tx2"/>
                </a:solidFill>
              </a:rPr>
              <a:t>Euphoria</a:t>
            </a:r>
          </a:p>
        </p:txBody>
      </p:sp>
      <p:sp>
        <p:nvSpPr>
          <p:cNvPr id="21" name="TextBox 20">
            <a:extLst>
              <a:ext uri="{FF2B5EF4-FFF2-40B4-BE49-F238E27FC236}">
                <a16:creationId xmlns:a16="http://schemas.microsoft.com/office/drawing/2014/main" id="{BA7A4D00-6E1E-B8BD-15FE-8133B541F45C}"/>
              </a:ext>
            </a:extLst>
          </p:cNvPr>
          <p:cNvSpPr txBox="1"/>
          <p:nvPr/>
        </p:nvSpPr>
        <p:spPr>
          <a:xfrm>
            <a:off x="6168143" y="5115724"/>
            <a:ext cx="1707520" cy="261610"/>
          </a:xfrm>
          <a:prstGeom prst="rect">
            <a:avLst/>
          </a:prstGeom>
          <a:noFill/>
        </p:spPr>
        <p:txBody>
          <a:bodyPr wrap="none" rtlCol="0">
            <a:spAutoFit/>
          </a:bodyPr>
          <a:lstStyle/>
          <a:p>
            <a:pPr algn="r"/>
            <a:r>
              <a:rPr lang="en-GB" sz="1100">
                <a:solidFill>
                  <a:schemeClr val="tx2"/>
                </a:solidFill>
              </a:rPr>
              <a:t>Heightened experiences</a:t>
            </a:r>
          </a:p>
        </p:txBody>
      </p:sp>
      <p:sp>
        <p:nvSpPr>
          <p:cNvPr id="22" name="TextBox 21">
            <a:extLst>
              <a:ext uri="{FF2B5EF4-FFF2-40B4-BE49-F238E27FC236}">
                <a16:creationId xmlns:a16="http://schemas.microsoft.com/office/drawing/2014/main" id="{9E1500E3-2F98-DE82-426F-8338C12EA757}"/>
              </a:ext>
            </a:extLst>
          </p:cNvPr>
          <p:cNvSpPr txBox="1"/>
          <p:nvPr/>
        </p:nvSpPr>
        <p:spPr>
          <a:xfrm>
            <a:off x="10722444" y="5115724"/>
            <a:ext cx="591444" cy="276999"/>
          </a:xfrm>
          <a:prstGeom prst="rect">
            <a:avLst/>
          </a:prstGeom>
          <a:noFill/>
        </p:spPr>
        <p:txBody>
          <a:bodyPr wrap="none" rtlCol="0">
            <a:spAutoFit/>
          </a:bodyPr>
          <a:lstStyle/>
          <a:p>
            <a:r>
              <a:rPr lang="en-GB" sz="1200" dirty="0">
                <a:solidFill>
                  <a:schemeClr val="tx2"/>
                </a:solidFill>
              </a:rPr>
              <a:t>n=111</a:t>
            </a:r>
          </a:p>
        </p:txBody>
      </p:sp>
      <p:sp>
        <p:nvSpPr>
          <p:cNvPr id="12" name="TextBox 11">
            <a:extLst>
              <a:ext uri="{FF2B5EF4-FFF2-40B4-BE49-F238E27FC236}">
                <a16:creationId xmlns:a16="http://schemas.microsoft.com/office/drawing/2014/main" id="{AE71E807-73E5-FBA2-898D-2B11A5CA8416}"/>
              </a:ext>
            </a:extLst>
          </p:cNvPr>
          <p:cNvSpPr txBox="1"/>
          <p:nvPr/>
        </p:nvSpPr>
        <p:spPr>
          <a:xfrm>
            <a:off x="6084788" y="1416785"/>
            <a:ext cx="5229100" cy="461665"/>
          </a:xfrm>
          <a:prstGeom prst="rect">
            <a:avLst/>
          </a:prstGeom>
          <a:noFill/>
        </p:spPr>
        <p:txBody>
          <a:bodyPr wrap="square">
            <a:spAutoFit/>
          </a:bodyPr>
          <a:lstStyle/>
          <a:p>
            <a:pPr marL="0" indent="0" algn="ctr">
              <a:buNone/>
            </a:pPr>
            <a:r>
              <a:rPr lang="en-GB" sz="1200" b="1" dirty="0">
                <a:solidFill>
                  <a:schemeClr val="accent2">
                    <a:lumMod val="50000"/>
                  </a:schemeClr>
                </a:solidFill>
              </a:rPr>
              <a:t>Positive aspects of bipolar disorder </a:t>
            </a:r>
            <a:br>
              <a:rPr lang="en-GB" sz="1200" b="1" dirty="0">
                <a:solidFill>
                  <a:schemeClr val="accent2">
                    <a:lumMod val="50000"/>
                  </a:schemeClr>
                </a:solidFill>
              </a:rPr>
            </a:br>
            <a:r>
              <a:rPr lang="en-GB" sz="1200" b="1" dirty="0">
                <a:solidFill>
                  <a:schemeClr val="accent2">
                    <a:lumMod val="50000"/>
                  </a:schemeClr>
                </a:solidFill>
              </a:rPr>
              <a:t>reported by patients</a:t>
            </a:r>
            <a:r>
              <a:rPr lang="en-GB" sz="1200" b="1" baseline="30000" dirty="0">
                <a:solidFill>
                  <a:schemeClr val="accent2">
                    <a:lumMod val="50000"/>
                  </a:schemeClr>
                </a:solidFill>
              </a:rPr>
              <a:t>3</a:t>
            </a:r>
            <a:endParaRPr lang="en-GB" sz="1200" b="1" dirty="0">
              <a:solidFill>
                <a:schemeClr val="accent2">
                  <a:lumMod val="50000"/>
                </a:schemeClr>
              </a:solidFill>
            </a:endParaRPr>
          </a:p>
        </p:txBody>
      </p:sp>
    </p:spTree>
    <p:extLst>
      <p:ext uri="{BB962C8B-B14F-4D97-AF65-F5344CB8AC3E}">
        <p14:creationId xmlns:p14="http://schemas.microsoft.com/office/powerpoint/2010/main" val="2803384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067E40-D594-537C-EF16-632439AFE9ED}"/>
              </a:ext>
            </a:extLst>
          </p:cNvPr>
          <p:cNvSpPr>
            <a:spLocks noGrp="1"/>
          </p:cNvSpPr>
          <p:nvPr>
            <p:ph type="title"/>
          </p:nvPr>
        </p:nvSpPr>
        <p:spPr>
          <a:xfrm>
            <a:off x="1219200" y="546100"/>
            <a:ext cx="6642100" cy="2105818"/>
          </a:xfrm>
        </p:spPr>
        <p:txBody>
          <a:bodyPr/>
          <a:lstStyle/>
          <a:p>
            <a:r>
              <a:rPr lang="en-GB"/>
              <a:t>Diagnostic criteria</a:t>
            </a:r>
          </a:p>
        </p:txBody>
      </p:sp>
      <p:sp>
        <p:nvSpPr>
          <p:cNvPr id="3" name="Text Placeholder 2">
            <a:extLst>
              <a:ext uri="{FF2B5EF4-FFF2-40B4-BE49-F238E27FC236}">
                <a16:creationId xmlns:a16="http://schemas.microsoft.com/office/drawing/2014/main" id="{DEE9854B-F0C5-8B56-5DD6-CB7AF2F5967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1473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dirty="0"/>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dirty="0"/>
              <a:t>DSM-5-TR: manic episode</a:t>
            </a: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sz="950" dirty="0"/>
              <a:t>DSM-5-TR=Diagnostic and Statistical Manual of Mental Disorders, fifth edition, text revision</a:t>
            </a:r>
            <a:br>
              <a:rPr lang="en-GB" sz="950" dirty="0"/>
            </a:br>
            <a:br>
              <a:rPr lang="en-GB" sz="950" dirty="0"/>
            </a:br>
            <a:r>
              <a:rPr lang="en-GB" sz="950" dirty="0"/>
              <a:t>APA. DSM-5-TR 2022</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14</a:t>
            </a:fld>
            <a:endParaRPr lang="en-GB" dirty="0"/>
          </a:p>
        </p:txBody>
      </p:sp>
      <p:sp>
        <p:nvSpPr>
          <p:cNvPr id="9" name="Rectangle 8">
            <a:extLst>
              <a:ext uri="{FF2B5EF4-FFF2-40B4-BE49-F238E27FC236}">
                <a16:creationId xmlns:a16="http://schemas.microsoft.com/office/drawing/2014/main" id="{10327725-A9DD-34E6-894D-4B553A5F3510}"/>
              </a:ext>
            </a:extLst>
          </p:cNvPr>
          <p:cNvSpPr/>
          <p:nvPr/>
        </p:nvSpPr>
        <p:spPr>
          <a:xfrm>
            <a:off x="539749" y="1336964"/>
            <a:ext cx="2002560" cy="33239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Criteria</a:t>
            </a:r>
          </a:p>
        </p:txBody>
      </p:sp>
      <p:sp>
        <p:nvSpPr>
          <p:cNvPr id="53" name="TextBox 52">
            <a:extLst>
              <a:ext uri="{FF2B5EF4-FFF2-40B4-BE49-F238E27FC236}">
                <a16:creationId xmlns:a16="http://schemas.microsoft.com/office/drawing/2014/main" id="{AD69B500-AF34-2620-3595-31051747C5DC}"/>
              </a:ext>
            </a:extLst>
          </p:cNvPr>
          <p:cNvSpPr txBox="1"/>
          <p:nvPr/>
        </p:nvSpPr>
        <p:spPr>
          <a:xfrm>
            <a:off x="1233055" y="4525166"/>
            <a:ext cx="9379527" cy="461665"/>
          </a:xfrm>
          <a:prstGeom prst="rect">
            <a:avLst/>
          </a:prstGeom>
          <a:noFill/>
        </p:spPr>
        <p:txBody>
          <a:bodyPr wrap="square" rtlCol="0">
            <a:spAutoFit/>
          </a:bodyPr>
          <a:lstStyle/>
          <a:p>
            <a:r>
              <a:rPr lang="en-GB" sz="1200" dirty="0"/>
              <a:t>C. The mood disturbance is sufficiently severe to cause marked impairment in social or occupational functioning or to necessitate hospitalization to prevent harm to self or others, or there are psychotic features</a:t>
            </a:r>
          </a:p>
        </p:txBody>
      </p:sp>
      <p:sp>
        <p:nvSpPr>
          <p:cNvPr id="10" name="TextBox 9">
            <a:extLst>
              <a:ext uri="{FF2B5EF4-FFF2-40B4-BE49-F238E27FC236}">
                <a16:creationId xmlns:a16="http://schemas.microsoft.com/office/drawing/2014/main" id="{626F6A16-B8A7-64F7-A8E4-27E2AE38481D}"/>
              </a:ext>
            </a:extLst>
          </p:cNvPr>
          <p:cNvSpPr txBox="1"/>
          <p:nvPr/>
        </p:nvSpPr>
        <p:spPr>
          <a:xfrm>
            <a:off x="1233055" y="5060167"/>
            <a:ext cx="9379527" cy="461665"/>
          </a:xfrm>
          <a:prstGeom prst="rect">
            <a:avLst/>
          </a:prstGeom>
          <a:noFill/>
        </p:spPr>
        <p:txBody>
          <a:bodyPr wrap="square" rtlCol="0">
            <a:spAutoFit/>
          </a:bodyPr>
          <a:lstStyle/>
          <a:p>
            <a:r>
              <a:rPr lang="en-GB" sz="1200" dirty="0"/>
              <a:t>D. The episode is not attributable to the physiological effects of a substance (e.g., a drug of abuse, a medication, other treatment) </a:t>
            </a:r>
            <a:br>
              <a:rPr lang="en-GB" sz="1200" dirty="0"/>
            </a:br>
            <a:r>
              <a:rPr lang="en-GB" sz="1200" dirty="0"/>
              <a:t>or another medical condition </a:t>
            </a:r>
          </a:p>
        </p:txBody>
      </p:sp>
      <p:sp>
        <p:nvSpPr>
          <p:cNvPr id="12" name="TextBox 11">
            <a:extLst>
              <a:ext uri="{FF2B5EF4-FFF2-40B4-BE49-F238E27FC236}">
                <a16:creationId xmlns:a16="http://schemas.microsoft.com/office/drawing/2014/main" id="{663E3F98-86A8-7704-7082-9ABBA96552F1}"/>
              </a:ext>
            </a:extLst>
          </p:cNvPr>
          <p:cNvSpPr txBox="1"/>
          <p:nvPr/>
        </p:nvSpPr>
        <p:spPr>
          <a:xfrm>
            <a:off x="1780308" y="2829430"/>
            <a:ext cx="3073527" cy="276999"/>
          </a:xfrm>
          <a:prstGeom prst="rect">
            <a:avLst/>
          </a:prstGeom>
          <a:noFill/>
          <a:ln>
            <a:noFill/>
          </a:ln>
        </p:spPr>
        <p:txBody>
          <a:bodyPr wrap="square" rtlCol="0">
            <a:spAutoFit/>
          </a:bodyPr>
          <a:lstStyle/>
          <a:p>
            <a:r>
              <a:rPr lang="en-GB" sz="1200" dirty="0"/>
              <a:t>1. Inflated self-esteem or grandiosity</a:t>
            </a:r>
          </a:p>
        </p:txBody>
      </p:sp>
      <p:sp>
        <p:nvSpPr>
          <p:cNvPr id="13" name="TextBox 12">
            <a:extLst>
              <a:ext uri="{FF2B5EF4-FFF2-40B4-BE49-F238E27FC236}">
                <a16:creationId xmlns:a16="http://schemas.microsoft.com/office/drawing/2014/main" id="{9BFB52AA-65B7-05B5-3F37-E31FC684F2EC}"/>
              </a:ext>
            </a:extLst>
          </p:cNvPr>
          <p:cNvSpPr txBox="1"/>
          <p:nvPr/>
        </p:nvSpPr>
        <p:spPr>
          <a:xfrm>
            <a:off x="1780308" y="3053554"/>
            <a:ext cx="3073527" cy="276999"/>
          </a:xfrm>
          <a:prstGeom prst="rect">
            <a:avLst/>
          </a:prstGeom>
          <a:noFill/>
          <a:ln>
            <a:noFill/>
          </a:ln>
        </p:spPr>
        <p:txBody>
          <a:bodyPr wrap="square" rtlCol="0">
            <a:spAutoFit/>
          </a:bodyPr>
          <a:lstStyle/>
          <a:p>
            <a:r>
              <a:rPr lang="en-GB" sz="1200" dirty="0"/>
              <a:t>2. Decreased need for sleep</a:t>
            </a:r>
          </a:p>
        </p:txBody>
      </p:sp>
      <p:sp>
        <p:nvSpPr>
          <p:cNvPr id="14" name="TextBox 13">
            <a:extLst>
              <a:ext uri="{FF2B5EF4-FFF2-40B4-BE49-F238E27FC236}">
                <a16:creationId xmlns:a16="http://schemas.microsoft.com/office/drawing/2014/main" id="{1213CC99-1558-2C3C-695C-DC2200220D81}"/>
              </a:ext>
            </a:extLst>
          </p:cNvPr>
          <p:cNvSpPr txBox="1"/>
          <p:nvPr/>
        </p:nvSpPr>
        <p:spPr>
          <a:xfrm>
            <a:off x="1780308" y="3277678"/>
            <a:ext cx="4475712" cy="276999"/>
          </a:xfrm>
          <a:prstGeom prst="rect">
            <a:avLst/>
          </a:prstGeom>
          <a:noFill/>
          <a:ln>
            <a:noFill/>
          </a:ln>
        </p:spPr>
        <p:txBody>
          <a:bodyPr wrap="square" rtlCol="0">
            <a:spAutoFit/>
          </a:bodyPr>
          <a:lstStyle/>
          <a:p>
            <a:r>
              <a:rPr lang="en-GB" sz="1200" dirty="0"/>
              <a:t>3. More talkative than usual or pressure to keep talking </a:t>
            </a:r>
          </a:p>
        </p:txBody>
      </p:sp>
      <p:sp>
        <p:nvSpPr>
          <p:cNvPr id="15" name="TextBox 14">
            <a:extLst>
              <a:ext uri="{FF2B5EF4-FFF2-40B4-BE49-F238E27FC236}">
                <a16:creationId xmlns:a16="http://schemas.microsoft.com/office/drawing/2014/main" id="{723E0A05-41A3-ED86-5550-6D157BFF144E}"/>
              </a:ext>
            </a:extLst>
          </p:cNvPr>
          <p:cNvSpPr txBox="1"/>
          <p:nvPr/>
        </p:nvSpPr>
        <p:spPr>
          <a:xfrm>
            <a:off x="1780308" y="3501802"/>
            <a:ext cx="5100552" cy="276999"/>
          </a:xfrm>
          <a:prstGeom prst="rect">
            <a:avLst/>
          </a:prstGeom>
          <a:noFill/>
          <a:ln>
            <a:noFill/>
          </a:ln>
        </p:spPr>
        <p:txBody>
          <a:bodyPr wrap="square" rtlCol="0">
            <a:spAutoFit/>
          </a:bodyPr>
          <a:lstStyle/>
          <a:p>
            <a:r>
              <a:rPr lang="en-GB" sz="1200" dirty="0"/>
              <a:t>4. Flight of ideas or subjective experience that thoughts are racing</a:t>
            </a:r>
          </a:p>
        </p:txBody>
      </p:sp>
      <p:sp>
        <p:nvSpPr>
          <p:cNvPr id="17" name="TextBox 16">
            <a:extLst>
              <a:ext uri="{FF2B5EF4-FFF2-40B4-BE49-F238E27FC236}">
                <a16:creationId xmlns:a16="http://schemas.microsoft.com/office/drawing/2014/main" id="{9A59918A-2D32-2A7F-4AAC-E7F742698D5A}"/>
              </a:ext>
            </a:extLst>
          </p:cNvPr>
          <p:cNvSpPr txBox="1"/>
          <p:nvPr/>
        </p:nvSpPr>
        <p:spPr>
          <a:xfrm>
            <a:off x="1780308" y="3725926"/>
            <a:ext cx="5100552" cy="276999"/>
          </a:xfrm>
          <a:prstGeom prst="rect">
            <a:avLst/>
          </a:prstGeom>
          <a:noFill/>
          <a:ln>
            <a:noFill/>
          </a:ln>
        </p:spPr>
        <p:txBody>
          <a:bodyPr wrap="square" rtlCol="0">
            <a:spAutoFit/>
          </a:bodyPr>
          <a:lstStyle/>
          <a:p>
            <a:r>
              <a:rPr lang="en-GB" sz="1200" dirty="0"/>
              <a:t>5. Distractibility, as reported or observed</a:t>
            </a:r>
          </a:p>
        </p:txBody>
      </p:sp>
      <p:sp>
        <p:nvSpPr>
          <p:cNvPr id="18" name="TextBox 17">
            <a:extLst>
              <a:ext uri="{FF2B5EF4-FFF2-40B4-BE49-F238E27FC236}">
                <a16:creationId xmlns:a16="http://schemas.microsoft.com/office/drawing/2014/main" id="{4D130880-0F3A-8184-C7AD-0611AC24D26E}"/>
              </a:ext>
            </a:extLst>
          </p:cNvPr>
          <p:cNvSpPr txBox="1"/>
          <p:nvPr/>
        </p:nvSpPr>
        <p:spPr>
          <a:xfrm>
            <a:off x="1780308" y="3950050"/>
            <a:ext cx="8082909" cy="276999"/>
          </a:xfrm>
          <a:prstGeom prst="rect">
            <a:avLst/>
          </a:prstGeom>
          <a:noFill/>
          <a:ln>
            <a:noFill/>
          </a:ln>
        </p:spPr>
        <p:txBody>
          <a:bodyPr wrap="square" rtlCol="0">
            <a:spAutoFit/>
          </a:bodyPr>
          <a:lstStyle/>
          <a:p>
            <a:r>
              <a:rPr lang="en-GB" sz="1200" dirty="0"/>
              <a:t>6. Increase in goal-directed activity (either socially, at work or school, or sexually) or psychomotor agitation </a:t>
            </a:r>
          </a:p>
        </p:txBody>
      </p:sp>
      <p:sp>
        <p:nvSpPr>
          <p:cNvPr id="19" name="TextBox 18">
            <a:extLst>
              <a:ext uri="{FF2B5EF4-FFF2-40B4-BE49-F238E27FC236}">
                <a16:creationId xmlns:a16="http://schemas.microsoft.com/office/drawing/2014/main" id="{7029B001-B2DB-3319-BA70-618A65A1DFF1}"/>
              </a:ext>
            </a:extLst>
          </p:cNvPr>
          <p:cNvSpPr txBox="1"/>
          <p:nvPr/>
        </p:nvSpPr>
        <p:spPr>
          <a:xfrm>
            <a:off x="1780308" y="4174174"/>
            <a:ext cx="8082909" cy="276999"/>
          </a:xfrm>
          <a:prstGeom prst="rect">
            <a:avLst/>
          </a:prstGeom>
          <a:noFill/>
          <a:ln>
            <a:noFill/>
          </a:ln>
        </p:spPr>
        <p:txBody>
          <a:bodyPr wrap="square" rtlCol="0">
            <a:spAutoFit/>
          </a:bodyPr>
          <a:lstStyle/>
          <a:p>
            <a:r>
              <a:rPr lang="en-GB" sz="1200" dirty="0"/>
              <a:t>7. Excessive involvement in activities that have a high potential for painful consequences </a:t>
            </a:r>
          </a:p>
        </p:txBody>
      </p:sp>
      <p:sp>
        <p:nvSpPr>
          <p:cNvPr id="22" name="Isosceles Triangle 21">
            <a:extLst>
              <a:ext uri="{FF2B5EF4-FFF2-40B4-BE49-F238E27FC236}">
                <a16:creationId xmlns:a16="http://schemas.microsoft.com/office/drawing/2014/main" id="{AD93C85F-8D8C-995A-9FB0-818285A3E365}"/>
              </a:ext>
            </a:extLst>
          </p:cNvPr>
          <p:cNvSpPr/>
          <p:nvPr/>
        </p:nvSpPr>
        <p:spPr>
          <a:xfrm rot="5400000">
            <a:off x="987497" y="1849090"/>
            <a:ext cx="263747" cy="22736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Isosceles Triangle 45">
            <a:extLst>
              <a:ext uri="{FF2B5EF4-FFF2-40B4-BE49-F238E27FC236}">
                <a16:creationId xmlns:a16="http://schemas.microsoft.com/office/drawing/2014/main" id="{C7FD9A0E-A09E-71E9-53B5-757060BFAD8D}"/>
              </a:ext>
            </a:extLst>
          </p:cNvPr>
          <p:cNvSpPr/>
          <p:nvPr/>
        </p:nvSpPr>
        <p:spPr>
          <a:xfrm rot="5400000">
            <a:off x="987496" y="2376464"/>
            <a:ext cx="263747" cy="22736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TextBox 46">
            <a:extLst>
              <a:ext uri="{FF2B5EF4-FFF2-40B4-BE49-F238E27FC236}">
                <a16:creationId xmlns:a16="http://schemas.microsoft.com/office/drawing/2014/main" id="{00C5C8A1-F2F3-392F-0EB0-9ABE4D69ADD9}"/>
              </a:ext>
            </a:extLst>
          </p:cNvPr>
          <p:cNvSpPr txBox="1"/>
          <p:nvPr/>
        </p:nvSpPr>
        <p:spPr>
          <a:xfrm>
            <a:off x="1233055" y="1818379"/>
            <a:ext cx="9379527" cy="461665"/>
          </a:xfrm>
          <a:prstGeom prst="rect">
            <a:avLst/>
          </a:prstGeom>
          <a:noFill/>
        </p:spPr>
        <p:txBody>
          <a:bodyPr wrap="square" rtlCol="0">
            <a:spAutoFit/>
          </a:bodyPr>
          <a:lstStyle/>
          <a:p>
            <a:r>
              <a:rPr lang="en-GB" sz="1200" dirty="0"/>
              <a:t>A. A distinct period of abnormally and persistently elevated, expansive, or irritable mood and abnormally and persistently increased activity or energy, lasting ≥1 week and present most of the day, nearly every day (or any duration if hospitalization is necessary)</a:t>
            </a:r>
          </a:p>
        </p:txBody>
      </p:sp>
      <p:sp>
        <p:nvSpPr>
          <p:cNvPr id="48" name="TextBox 47">
            <a:extLst>
              <a:ext uri="{FF2B5EF4-FFF2-40B4-BE49-F238E27FC236}">
                <a16:creationId xmlns:a16="http://schemas.microsoft.com/office/drawing/2014/main" id="{FCE38A0E-7FA9-6E9C-43A0-9E2C74CDDBE0}"/>
              </a:ext>
            </a:extLst>
          </p:cNvPr>
          <p:cNvSpPr txBox="1"/>
          <p:nvPr/>
        </p:nvSpPr>
        <p:spPr>
          <a:xfrm>
            <a:off x="1233055" y="2356181"/>
            <a:ext cx="9379527" cy="461665"/>
          </a:xfrm>
          <a:prstGeom prst="rect">
            <a:avLst/>
          </a:prstGeom>
          <a:noFill/>
        </p:spPr>
        <p:txBody>
          <a:bodyPr wrap="square" rtlCol="0">
            <a:spAutoFit/>
          </a:bodyPr>
          <a:lstStyle/>
          <a:p>
            <a:r>
              <a:rPr lang="en-GB" sz="1200" dirty="0"/>
              <a:t>B. During the period of mood disturbance and increased energy and activity, ≥3 of the following symptoms (≥4 if the mood is only irritable) represent a noticeable change from usual behaviour, and have been present to a significant degree</a:t>
            </a:r>
          </a:p>
        </p:txBody>
      </p:sp>
      <p:sp>
        <p:nvSpPr>
          <p:cNvPr id="54" name="Isosceles Triangle 53">
            <a:extLst>
              <a:ext uri="{FF2B5EF4-FFF2-40B4-BE49-F238E27FC236}">
                <a16:creationId xmlns:a16="http://schemas.microsoft.com/office/drawing/2014/main" id="{D5609974-8C33-1110-F3A8-B8CF8D4D7CF3}"/>
              </a:ext>
            </a:extLst>
          </p:cNvPr>
          <p:cNvSpPr/>
          <p:nvPr/>
        </p:nvSpPr>
        <p:spPr>
          <a:xfrm rot="5400000">
            <a:off x="987497" y="4550983"/>
            <a:ext cx="263747" cy="22736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Isosceles Triangle 54">
            <a:extLst>
              <a:ext uri="{FF2B5EF4-FFF2-40B4-BE49-F238E27FC236}">
                <a16:creationId xmlns:a16="http://schemas.microsoft.com/office/drawing/2014/main" id="{A8D95AF2-A76B-633B-032F-336167CB607B}"/>
              </a:ext>
            </a:extLst>
          </p:cNvPr>
          <p:cNvSpPr/>
          <p:nvPr/>
        </p:nvSpPr>
        <p:spPr>
          <a:xfrm rot="5400000">
            <a:off x="987496" y="5078357"/>
            <a:ext cx="263747" cy="22736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911218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dirty="0"/>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dirty="0"/>
              <a:t>DSM-5-TR: hypomanic episode</a:t>
            </a: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sz="950" dirty="0"/>
              <a:t>DSM-5-TR=Diagnostic and Statistical Manual of Mental Disorders, fifth edition, text revision</a:t>
            </a:r>
            <a:br>
              <a:rPr lang="en-GB" sz="950" dirty="0"/>
            </a:br>
            <a:br>
              <a:rPr lang="en-GB" sz="950" dirty="0"/>
            </a:br>
            <a:r>
              <a:rPr lang="en-GB" sz="950" dirty="0"/>
              <a:t>APA. DSM-5-TR 2022</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15</a:t>
            </a:fld>
            <a:endParaRPr lang="en-GB" dirty="0"/>
          </a:p>
        </p:txBody>
      </p:sp>
      <p:sp>
        <p:nvSpPr>
          <p:cNvPr id="9" name="Rectangle 8">
            <a:extLst>
              <a:ext uri="{FF2B5EF4-FFF2-40B4-BE49-F238E27FC236}">
                <a16:creationId xmlns:a16="http://schemas.microsoft.com/office/drawing/2014/main" id="{10327725-A9DD-34E6-894D-4B553A5F3510}"/>
              </a:ext>
            </a:extLst>
          </p:cNvPr>
          <p:cNvSpPr/>
          <p:nvPr/>
        </p:nvSpPr>
        <p:spPr>
          <a:xfrm>
            <a:off x="539749" y="1336964"/>
            <a:ext cx="2002560" cy="3323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Criteria</a:t>
            </a:r>
          </a:p>
        </p:txBody>
      </p:sp>
      <p:sp>
        <p:nvSpPr>
          <p:cNvPr id="16" name="TextBox 15">
            <a:extLst>
              <a:ext uri="{FF2B5EF4-FFF2-40B4-BE49-F238E27FC236}">
                <a16:creationId xmlns:a16="http://schemas.microsoft.com/office/drawing/2014/main" id="{8D51453E-66F1-FCCA-13F9-BEE5FC8327DD}"/>
              </a:ext>
            </a:extLst>
          </p:cNvPr>
          <p:cNvSpPr txBox="1"/>
          <p:nvPr/>
        </p:nvSpPr>
        <p:spPr>
          <a:xfrm>
            <a:off x="1233055" y="1818379"/>
            <a:ext cx="9379527" cy="461665"/>
          </a:xfrm>
          <a:prstGeom prst="rect">
            <a:avLst/>
          </a:prstGeom>
          <a:noFill/>
        </p:spPr>
        <p:txBody>
          <a:bodyPr wrap="square" rtlCol="0">
            <a:spAutoFit/>
          </a:bodyPr>
          <a:lstStyle/>
          <a:p>
            <a:r>
              <a:rPr lang="en-GB" sz="1200" dirty="0"/>
              <a:t>A. A distinct period of abnormally and persistently elevated, expansive, or irritable mood and abnormally and persistently increased activity or energy, lasting ≥4 consecutive days and present most of the day, nearly every day</a:t>
            </a:r>
          </a:p>
        </p:txBody>
      </p:sp>
      <p:sp>
        <p:nvSpPr>
          <p:cNvPr id="24" name="TextBox 23">
            <a:extLst>
              <a:ext uri="{FF2B5EF4-FFF2-40B4-BE49-F238E27FC236}">
                <a16:creationId xmlns:a16="http://schemas.microsoft.com/office/drawing/2014/main" id="{33F89E3E-12E9-5331-2D06-477CD1448BF0}"/>
              </a:ext>
            </a:extLst>
          </p:cNvPr>
          <p:cNvSpPr txBox="1"/>
          <p:nvPr/>
        </p:nvSpPr>
        <p:spPr>
          <a:xfrm>
            <a:off x="1233055" y="2356181"/>
            <a:ext cx="9379527" cy="461665"/>
          </a:xfrm>
          <a:prstGeom prst="rect">
            <a:avLst/>
          </a:prstGeom>
          <a:noFill/>
        </p:spPr>
        <p:txBody>
          <a:bodyPr wrap="square" rtlCol="0">
            <a:spAutoFit/>
          </a:bodyPr>
          <a:lstStyle/>
          <a:p>
            <a:r>
              <a:rPr lang="en-GB" sz="1200" dirty="0"/>
              <a:t>B. During the periods of mood disturbance and increased energy or activity, ≥3 of the following symptoms (≥4 if the mood is only irritable) have persisted, are present to a significant degree and represent a noticeable change from usual behaviour</a:t>
            </a:r>
          </a:p>
        </p:txBody>
      </p:sp>
      <p:sp>
        <p:nvSpPr>
          <p:cNvPr id="25" name="TextBox 24">
            <a:extLst>
              <a:ext uri="{FF2B5EF4-FFF2-40B4-BE49-F238E27FC236}">
                <a16:creationId xmlns:a16="http://schemas.microsoft.com/office/drawing/2014/main" id="{8986D20E-3715-EE5B-5B66-E5B5292F9CA9}"/>
              </a:ext>
            </a:extLst>
          </p:cNvPr>
          <p:cNvSpPr txBox="1"/>
          <p:nvPr/>
        </p:nvSpPr>
        <p:spPr>
          <a:xfrm>
            <a:off x="1780308" y="2829430"/>
            <a:ext cx="3073527" cy="276999"/>
          </a:xfrm>
          <a:prstGeom prst="rect">
            <a:avLst/>
          </a:prstGeom>
          <a:noFill/>
          <a:ln>
            <a:noFill/>
          </a:ln>
        </p:spPr>
        <p:txBody>
          <a:bodyPr wrap="square" rtlCol="0">
            <a:spAutoFit/>
          </a:bodyPr>
          <a:lstStyle/>
          <a:p>
            <a:r>
              <a:rPr lang="en-GB" sz="1200" dirty="0"/>
              <a:t>1. Inflated self-esteem or grandiosity</a:t>
            </a:r>
          </a:p>
        </p:txBody>
      </p:sp>
      <p:sp>
        <p:nvSpPr>
          <p:cNvPr id="4" name="TextBox 3">
            <a:extLst>
              <a:ext uri="{FF2B5EF4-FFF2-40B4-BE49-F238E27FC236}">
                <a16:creationId xmlns:a16="http://schemas.microsoft.com/office/drawing/2014/main" id="{20A4D3DB-7D7F-19BA-A2D0-5A64305442AA}"/>
              </a:ext>
            </a:extLst>
          </p:cNvPr>
          <p:cNvSpPr txBox="1"/>
          <p:nvPr/>
        </p:nvSpPr>
        <p:spPr>
          <a:xfrm>
            <a:off x="1233055" y="4472602"/>
            <a:ext cx="9379527" cy="276999"/>
          </a:xfrm>
          <a:prstGeom prst="rect">
            <a:avLst/>
          </a:prstGeom>
          <a:noFill/>
        </p:spPr>
        <p:txBody>
          <a:bodyPr wrap="square" rtlCol="0">
            <a:spAutoFit/>
          </a:bodyPr>
          <a:lstStyle/>
          <a:p>
            <a:r>
              <a:rPr lang="en-GB" sz="1200" dirty="0"/>
              <a:t>C. The episode is associated with an unequivocal change in functioning, uncharacteristic of the individual when not symptomatic</a:t>
            </a:r>
          </a:p>
        </p:txBody>
      </p:sp>
      <p:sp>
        <p:nvSpPr>
          <p:cNvPr id="7" name="TextBox 6">
            <a:extLst>
              <a:ext uri="{FF2B5EF4-FFF2-40B4-BE49-F238E27FC236}">
                <a16:creationId xmlns:a16="http://schemas.microsoft.com/office/drawing/2014/main" id="{EE80406C-15EE-36AF-67DB-9181B389539F}"/>
              </a:ext>
            </a:extLst>
          </p:cNvPr>
          <p:cNvSpPr txBox="1"/>
          <p:nvPr/>
        </p:nvSpPr>
        <p:spPr>
          <a:xfrm>
            <a:off x="1233055" y="4849091"/>
            <a:ext cx="9379527" cy="276999"/>
          </a:xfrm>
          <a:prstGeom prst="rect">
            <a:avLst/>
          </a:prstGeom>
          <a:noFill/>
        </p:spPr>
        <p:txBody>
          <a:bodyPr wrap="square" rtlCol="0">
            <a:spAutoFit/>
          </a:bodyPr>
          <a:lstStyle/>
          <a:p>
            <a:r>
              <a:rPr lang="en-GB" sz="1200" dirty="0"/>
              <a:t>D. The disturbance in mood and the change in functioning are observable by others</a:t>
            </a:r>
          </a:p>
        </p:txBody>
      </p:sp>
      <p:sp>
        <p:nvSpPr>
          <p:cNvPr id="8" name="TextBox 7">
            <a:extLst>
              <a:ext uri="{FF2B5EF4-FFF2-40B4-BE49-F238E27FC236}">
                <a16:creationId xmlns:a16="http://schemas.microsoft.com/office/drawing/2014/main" id="{D8ED18A3-E328-061A-272F-6B596E326011}"/>
              </a:ext>
            </a:extLst>
          </p:cNvPr>
          <p:cNvSpPr txBox="1"/>
          <p:nvPr/>
        </p:nvSpPr>
        <p:spPr>
          <a:xfrm>
            <a:off x="1233055" y="5225580"/>
            <a:ext cx="9379527" cy="461665"/>
          </a:xfrm>
          <a:prstGeom prst="rect">
            <a:avLst/>
          </a:prstGeom>
          <a:noFill/>
        </p:spPr>
        <p:txBody>
          <a:bodyPr wrap="square" rtlCol="0">
            <a:spAutoFit/>
          </a:bodyPr>
          <a:lstStyle/>
          <a:p>
            <a:r>
              <a:rPr lang="en-GB" sz="1200" dirty="0"/>
              <a:t>E. The episode is not severe enough to cause marked impairment in social or occupational functioning or to necessitate hospitalization. </a:t>
            </a:r>
            <a:br>
              <a:rPr lang="en-GB" sz="1200" dirty="0"/>
            </a:br>
            <a:r>
              <a:rPr lang="en-GB" sz="1200" dirty="0"/>
              <a:t>If there are psychotic features, the episode is, by definition, manic</a:t>
            </a:r>
          </a:p>
        </p:txBody>
      </p:sp>
      <p:sp>
        <p:nvSpPr>
          <p:cNvPr id="10" name="TextBox 9">
            <a:extLst>
              <a:ext uri="{FF2B5EF4-FFF2-40B4-BE49-F238E27FC236}">
                <a16:creationId xmlns:a16="http://schemas.microsoft.com/office/drawing/2014/main" id="{A4D12D79-20AE-C4BD-C678-5E291F55E486}"/>
              </a:ext>
            </a:extLst>
          </p:cNvPr>
          <p:cNvSpPr txBox="1"/>
          <p:nvPr/>
        </p:nvSpPr>
        <p:spPr>
          <a:xfrm>
            <a:off x="1233055" y="5786734"/>
            <a:ext cx="9379527" cy="646331"/>
          </a:xfrm>
          <a:prstGeom prst="rect">
            <a:avLst/>
          </a:prstGeom>
          <a:noFill/>
        </p:spPr>
        <p:txBody>
          <a:bodyPr wrap="square" rtlCol="0">
            <a:spAutoFit/>
          </a:bodyPr>
          <a:lstStyle/>
          <a:p>
            <a:r>
              <a:rPr lang="en-GB" sz="1200" dirty="0"/>
              <a:t>F. The episode is not attributable to the physiological effects of a substance (e.g., a drug of abuse, a medication, other treatment) </a:t>
            </a:r>
            <a:br>
              <a:rPr lang="en-GB" sz="1200" dirty="0"/>
            </a:br>
            <a:r>
              <a:rPr lang="en-GB" sz="1200" dirty="0"/>
              <a:t>or another medical condition </a:t>
            </a:r>
          </a:p>
          <a:p>
            <a:endParaRPr lang="en-GB" sz="1200" dirty="0"/>
          </a:p>
        </p:txBody>
      </p:sp>
      <p:sp>
        <p:nvSpPr>
          <p:cNvPr id="13" name="TextBox 12">
            <a:extLst>
              <a:ext uri="{FF2B5EF4-FFF2-40B4-BE49-F238E27FC236}">
                <a16:creationId xmlns:a16="http://schemas.microsoft.com/office/drawing/2014/main" id="{6A73E01E-5DD9-9D8D-56A0-39310CC0AB90}"/>
              </a:ext>
            </a:extLst>
          </p:cNvPr>
          <p:cNvSpPr txBox="1"/>
          <p:nvPr/>
        </p:nvSpPr>
        <p:spPr>
          <a:xfrm>
            <a:off x="1780308" y="3053554"/>
            <a:ext cx="3073527" cy="276999"/>
          </a:xfrm>
          <a:prstGeom prst="rect">
            <a:avLst/>
          </a:prstGeom>
          <a:noFill/>
          <a:ln>
            <a:noFill/>
          </a:ln>
        </p:spPr>
        <p:txBody>
          <a:bodyPr wrap="square" rtlCol="0">
            <a:spAutoFit/>
          </a:bodyPr>
          <a:lstStyle/>
          <a:p>
            <a:r>
              <a:rPr lang="en-GB" sz="1200" dirty="0"/>
              <a:t>2. Decreased need for sleep</a:t>
            </a:r>
          </a:p>
        </p:txBody>
      </p:sp>
      <p:sp>
        <p:nvSpPr>
          <p:cNvPr id="14" name="TextBox 13">
            <a:extLst>
              <a:ext uri="{FF2B5EF4-FFF2-40B4-BE49-F238E27FC236}">
                <a16:creationId xmlns:a16="http://schemas.microsoft.com/office/drawing/2014/main" id="{CEEFAF78-0A90-71A5-B856-8ACCB814FEA4}"/>
              </a:ext>
            </a:extLst>
          </p:cNvPr>
          <p:cNvSpPr txBox="1"/>
          <p:nvPr/>
        </p:nvSpPr>
        <p:spPr>
          <a:xfrm>
            <a:off x="1780308" y="3277678"/>
            <a:ext cx="4475712" cy="276999"/>
          </a:xfrm>
          <a:prstGeom prst="rect">
            <a:avLst/>
          </a:prstGeom>
          <a:noFill/>
          <a:ln>
            <a:noFill/>
          </a:ln>
        </p:spPr>
        <p:txBody>
          <a:bodyPr wrap="square" rtlCol="0">
            <a:spAutoFit/>
          </a:bodyPr>
          <a:lstStyle/>
          <a:p>
            <a:r>
              <a:rPr lang="en-GB" sz="1200" dirty="0"/>
              <a:t>3. More talkative than usual or pressure to keep talking </a:t>
            </a:r>
          </a:p>
        </p:txBody>
      </p:sp>
      <p:sp>
        <p:nvSpPr>
          <p:cNvPr id="15" name="TextBox 14">
            <a:extLst>
              <a:ext uri="{FF2B5EF4-FFF2-40B4-BE49-F238E27FC236}">
                <a16:creationId xmlns:a16="http://schemas.microsoft.com/office/drawing/2014/main" id="{0CC720FE-F9C7-3222-3539-7D8F0A2A5F31}"/>
              </a:ext>
            </a:extLst>
          </p:cNvPr>
          <p:cNvSpPr txBox="1"/>
          <p:nvPr/>
        </p:nvSpPr>
        <p:spPr>
          <a:xfrm>
            <a:off x="1780308" y="3501802"/>
            <a:ext cx="5100552" cy="276999"/>
          </a:xfrm>
          <a:prstGeom prst="rect">
            <a:avLst/>
          </a:prstGeom>
          <a:noFill/>
          <a:ln>
            <a:noFill/>
          </a:ln>
        </p:spPr>
        <p:txBody>
          <a:bodyPr wrap="square" rtlCol="0">
            <a:spAutoFit/>
          </a:bodyPr>
          <a:lstStyle/>
          <a:p>
            <a:r>
              <a:rPr lang="en-GB" sz="1200" dirty="0"/>
              <a:t>4. Flight of ideas or subjective experience that thoughts are racing</a:t>
            </a:r>
          </a:p>
        </p:txBody>
      </p:sp>
      <p:sp>
        <p:nvSpPr>
          <p:cNvPr id="17" name="TextBox 16">
            <a:extLst>
              <a:ext uri="{FF2B5EF4-FFF2-40B4-BE49-F238E27FC236}">
                <a16:creationId xmlns:a16="http://schemas.microsoft.com/office/drawing/2014/main" id="{12D7311E-1769-D89E-5A2F-BADFB4D49D44}"/>
              </a:ext>
            </a:extLst>
          </p:cNvPr>
          <p:cNvSpPr txBox="1"/>
          <p:nvPr/>
        </p:nvSpPr>
        <p:spPr>
          <a:xfrm>
            <a:off x="1780308" y="3725926"/>
            <a:ext cx="5100552" cy="276999"/>
          </a:xfrm>
          <a:prstGeom prst="rect">
            <a:avLst/>
          </a:prstGeom>
          <a:noFill/>
          <a:ln>
            <a:noFill/>
          </a:ln>
        </p:spPr>
        <p:txBody>
          <a:bodyPr wrap="square" rtlCol="0">
            <a:spAutoFit/>
          </a:bodyPr>
          <a:lstStyle/>
          <a:p>
            <a:r>
              <a:rPr lang="en-GB" sz="1200" dirty="0"/>
              <a:t>5. Distractibility, as reported or observed</a:t>
            </a:r>
          </a:p>
        </p:txBody>
      </p:sp>
      <p:sp>
        <p:nvSpPr>
          <p:cNvPr id="18" name="TextBox 17">
            <a:extLst>
              <a:ext uri="{FF2B5EF4-FFF2-40B4-BE49-F238E27FC236}">
                <a16:creationId xmlns:a16="http://schemas.microsoft.com/office/drawing/2014/main" id="{4C2BA926-48B9-2A54-5208-2FA893E61027}"/>
              </a:ext>
            </a:extLst>
          </p:cNvPr>
          <p:cNvSpPr txBox="1"/>
          <p:nvPr/>
        </p:nvSpPr>
        <p:spPr>
          <a:xfrm>
            <a:off x="1780308" y="3950050"/>
            <a:ext cx="8082909" cy="276999"/>
          </a:xfrm>
          <a:prstGeom prst="rect">
            <a:avLst/>
          </a:prstGeom>
          <a:noFill/>
          <a:ln>
            <a:noFill/>
          </a:ln>
        </p:spPr>
        <p:txBody>
          <a:bodyPr wrap="square" rtlCol="0">
            <a:spAutoFit/>
          </a:bodyPr>
          <a:lstStyle/>
          <a:p>
            <a:r>
              <a:rPr lang="en-GB" sz="1200" dirty="0"/>
              <a:t>6. Increase in goal-directed activity (either socially, at work or school, or sexually) or psychomotor agitation </a:t>
            </a:r>
          </a:p>
        </p:txBody>
      </p:sp>
      <p:sp>
        <p:nvSpPr>
          <p:cNvPr id="49" name="TextBox 48">
            <a:extLst>
              <a:ext uri="{FF2B5EF4-FFF2-40B4-BE49-F238E27FC236}">
                <a16:creationId xmlns:a16="http://schemas.microsoft.com/office/drawing/2014/main" id="{7BC94530-B07C-0B90-77C1-07C54E5A087B}"/>
              </a:ext>
            </a:extLst>
          </p:cNvPr>
          <p:cNvSpPr txBox="1"/>
          <p:nvPr/>
        </p:nvSpPr>
        <p:spPr>
          <a:xfrm>
            <a:off x="1780308" y="4174174"/>
            <a:ext cx="8082909" cy="276999"/>
          </a:xfrm>
          <a:prstGeom prst="rect">
            <a:avLst/>
          </a:prstGeom>
          <a:noFill/>
          <a:ln>
            <a:noFill/>
          </a:ln>
        </p:spPr>
        <p:txBody>
          <a:bodyPr wrap="square" rtlCol="0">
            <a:spAutoFit/>
          </a:bodyPr>
          <a:lstStyle/>
          <a:p>
            <a:r>
              <a:rPr lang="en-GB" sz="1200" dirty="0"/>
              <a:t>7. Excessive involvement in activities that have a high potential for painful consequences </a:t>
            </a:r>
          </a:p>
        </p:txBody>
      </p:sp>
      <p:sp>
        <p:nvSpPr>
          <p:cNvPr id="65" name="Isosceles Triangle 64">
            <a:extLst>
              <a:ext uri="{FF2B5EF4-FFF2-40B4-BE49-F238E27FC236}">
                <a16:creationId xmlns:a16="http://schemas.microsoft.com/office/drawing/2014/main" id="{F5B04D36-28D9-3296-886D-B2B13BF0745A}"/>
              </a:ext>
            </a:extLst>
          </p:cNvPr>
          <p:cNvSpPr/>
          <p:nvPr/>
        </p:nvSpPr>
        <p:spPr>
          <a:xfrm rot="5400000">
            <a:off x="987497" y="1849090"/>
            <a:ext cx="263747" cy="22736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6" name="Isosceles Triangle 65">
            <a:extLst>
              <a:ext uri="{FF2B5EF4-FFF2-40B4-BE49-F238E27FC236}">
                <a16:creationId xmlns:a16="http://schemas.microsoft.com/office/drawing/2014/main" id="{31D9B9E9-1CF7-151D-66B1-369BDA390FF1}"/>
              </a:ext>
            </a:extLst>
          </p:cNvPr>
          <p:cNvSpPr/>
          <p:nvPr/>
        </p:nvSpPr>
        <p:spPr>
          <a:xfrm rot="5400000">
            <a:off x="987496" y="2376464"/>
            <a:ext cx="263747" cy="22736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7" name="Isosceles Triangle 66">
            <a:extLst>
              <a:ext uri="{FF2B5EF4-FFF2-40B4-BE49-F238E27FC236}">
                <a16:creationId xmlns:a16="http://schemas.microsoft.com/office/drawing/2014/main" id="{0E823966-4F2E-4184-4C93-F9C67726C339}"/>
              </a:ext>
            </a:extLst>
          </p:cNvPr>
          <p:cNvSpPr/>
          <p:nvPr/>
        </p:nvSpPr>
        <p:spPr>
          <a:xfrm rot="5400000">
            <a:off x="987495" y="4497417"/>
            <a:ext cx="263747" cy="22736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8" name="Isosceles Triangle 67">
            <a:extLst>
              <a:ext uri="{FF2B5EF4-FFF2-40B4-BE49-F238E27FC236}">
                <a16:creationId xmlns:a16="http://schemas.microsoft.com/office/drawing/2014/main" id="{49195AA2-4151-BB60-839A-93536DEF6290}"/>
              </a:ext>
            </a:extLst>
          </p:cNvPr>
          <p:cNvSpPr/>
          <p:nvPr/>
        </p:nvSpPr>
        <p:spPr>
          <a:xfrm rot="5400000">
            <a:off x="987494" y="4861664"/>
            <a:ext cx="263747" cy="22736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9" name="Isosceles Triangle 68">
            <a:extLst>
              <a:ext uri="{FF2B5EF4-FFF2-40B4-BE49-F238E27FC236}">
                <a16:creationId xmlns:a16="http://schemas.microsoft.com/office/drawing/2014/main" id="{2BCFF18C-01AC-69B9-C404-6CAAA1B610A9}"/>
              </a:ext>
            </a:extLst>
          </p:cNvPr>
          <p:cNvSpPr/>
          <p:nvPr/>
        </p:nvSpPr>
        <p:spPr>
          <a:xfrm rot="5400000">
            <a:off x="987494" y="5257253"/>
            <a:ext cx="263747" cy="22736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 name="Isosceles Triangle 69">
            <a:extLst>
              <a:ext uri="{FF2B5EF4-FFF2-40B4-BE49-F238E27FC236}">
                <a16:creationId xmlns:a16="http://schemas.microsoft.com/office/drawing/2014/main" id="{C141FC0D-09DC-6294-C87E-76AE8C7C96A1}"/>
              </a:ext>
            </a:extLst>
          </p:cNvPr>
          <p:cNvSpPr/>
          <p:nvPr/>
        </p:nvSpPr>
        <p:spPr>
          <a:xfrm rot="5400000">
            <a:off x="986105" y="5798057"/>
            <a:ext cx="263747" cy="22736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563015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DSM-5-TR: major depressive episode</a:t>
            </a: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sz="950" dirty="0"/>
              <a:t>DSM-5-TR=</a:t>
            </a:r>
            <a:r>
              <a:rPr lang="en-US" sz="950" dirty="0"/>
              <a:t>Diagnostic and Statistical Manual of Mental Disorders, fifth edition, text revision</a:t>
            </a:r>
            <a:br>
              <a:rPr lang="en-US" sz="950" dirty="0"/>
            </a:br>
            <a:br>
              <a:rPr lang="en-GB" sz="950" dirty="0"/>
            </a:br>
            <a:r>
              <a:rPr lang="en-GB" sz="950" dirty="0"/>
              <a:t>APA. DSM-5-TR 2022</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16</a:t>
            </a:fld>
            <a:endParaRPr lang="en-GB"/>
          </a:p>
        </p:txBody>
      </p:sp>
      <p:sp>
        <p:nvSpPr>
          <p:cNvPr id="9" name="Rectangle 8">
            <a:extLst>
              <a:ext uri="{FF2B5EF4-FFF2-40B4-BE49-F238E27FC236}">
                <a16:creationId xmlns:a16="http://schemas.microsoft.com/office/drawing/2014/main" id="{10327725-A9DD-34E6-894D-4B553A5F3510}"/>
              </a:ext>
            </a:extLst>
          </p:cNvPr>
          <p:cNvSpPr/>
          <p:nvPr/>
        </p:nvSpPr>
        <p:spPr>
          <a:xfrm>
            <a:off x="539749" y="1336964"/>
            <a:ext cx="2002560" cy="3323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Criteria</a:t>
            </a:r>
          </a:p>
        </p:txBody>
      </p:sp>
      <p:sp>
        <p:nvSpPr>
          <p:cNvPr id="25" name="TextBox 24">
            <a:extLst>
              <a:ext uri="{FF2B5EF4-FFF2-40B4-BE49-F238E27FC236}">
                <a16:creationId xmlns:a16="http://schemas.microsoft.com/office/drawing/2014/main" id="{8986D20E-3715-EE5B-5B66-E5B5292F9CA9}"/>
              </a:ext>
            </a:extLst>
          </p:cNvPr>
          <p:cNvSpPr txBox="1"/>
          <p:nvPr/>
        </p:nvSpPr>
        <p:spPr>
          <a:xfrm>
            <a:off x="1780308" y="2291116"/>
            <a:ext cx="8209512" cy="461665"/>
          </a:xfrm>
          <a:prstGeom prst="rect">
            <a:avLst/>
          </a:prstGeom>
          <a:noFill/>
          <a:ln>
            <a:noFill/>
          </a:ln>
        </p:spPr>
        <p:txBody>
          <a:bodyPr wrap="square" rtlCol="0">
            <a:spAutoFit/>
          </a:bodyPr>
          <a:lstStyle/>
          <a:p>
            <a:r>
              <a:rPr lang="en-US" sz="1200" dirty="0"/>
              <a:t>1. Depressed mood most of the day, nearly every day, as indicated by either subjective report (e.g., feels sad, empty, or hopeless) or observation by others (e.g., appears tearful). Can be irritable mood in children and adolescents</a:t>
            </a:r>
            <a:endParaRPr lang="en-GB" sz="1200" dirty="0"/>
          </a:p>
        </p:txBody>
      </p:sp>
      <p:sp>
        <p:nvSpPr>
          <p:cNvPr id="27" name="TextBox 26">
            <a:extLst>
              <a:ext uri="{FF2B5EF4-FFF2-40B4-BE49-F238E27FC236}">
                <a16:creationId xmlns:a16="http://schemas.microsoft.com/office/drawing/2014/main" id="{3455BCDB-2F34-4D44-55EC-9F2C870B8B83}"/>
              </a:ext>
            </a:extLst>
          </p:cNvPr>
          <p:cNvSpPr txBox="1"/>
          <p:nvPr/>
        </p:nvSpPr>
        <p:spPr>
          <a:xfrm>
            <a:off x="1780308" y="3172408"/>
            <a:ext cx="8156172" cy="276999"/>
          </a:xfrm>
          <a:prstGeom prst="rect">
            <a:avLst/>
          </a:prstGeom>
          <a:noFill/>
          <a:ln>
            <a:noFill/>
          </a:ln>
        </p:spPr>
        <p:txBody>
          <a:bodyPr wrap="square" rtlCol="0">
            <a:spAutoFit/>
          </a:bodyPr>
          <a:lstStyle/>
          <a:p>
            <a:r>
              <a:rPr lang="en-US" sz="1200"/>
              <a:t>3. Significant weight loss when not dieting or weight gain or decrease or increase in appetite nearly every day</a:t>
            </a:r>
          </a:p>
        </p:txBody>
      </p:sp>
      <p:sp>
        <p:nvSpPr>
          <p:cNvPr id="29" name="TextBox 28">
            <a:extLst>
              <a:ext uri="{FF2B5EF4-FFF2-40B4-BE49-F238E27FC236}">
                <a16:creationId xmlns:a16="http://schemas.microsoft.com/office/drawing/2014/main" id="{DEBFEFE7-BEBB-BAF3-1D74-6A58CED4A50F}"/>
              </a:ext>
            </a:extLst>
          </p:cNvPr>
          <p:cNvSpPr txBox="1"/>
          <p:nvPr/>
        </p:nvSpPr>
        <p:spPr>
          <a:xfrm>
            <a:off x="1780308" y="3684368"/>
            <a:ext cx="6017020" cy="276999"/>
          </a:xfrm>
          <a:prstGeom prst="rect">
            <a:avLst/>
          </a:prstGeom>
          <a:noFill/>
          <a:ln>
            <a:noFill/>
          </a:ln>
        </p:spPr>
        <p:txBody>
          <a:bodyPr wrap="square" rtlCol="0">
            <a:spAutoFit/>
          </a:bodyPr>
          <a:lstStyle/>
          <a:p>
            <a:r>
              <a:rPr lang="en-US" sz="1200"/>
              <a:t>5. Psychomotor agitation or retardation nearly every day, observable by others</a:t>
            </a:r>
            <a:endParaRPr lang="en-GB" sz="1200"/>
          </a:p>
        </p:txBody>
      </p:sp>
      <p:sp>
        <p:nvSpPr>
          <p:cNvPr id="31" name="TextBox 30">
            <a:extLst>
              <a:ext uri="{FF2B5EF4-FFF2-40B4-BE49-F238E27FC236}">
                <a16:creationId xmlns:a16="http://schemas.microsoft.com/office/drawing/2014/main" id="{1D4E6754-8EEB-FA73-256C-267D18164A9C}"/>
              </a:ext>
            </a:extLst>
          </p:cNvPr>
          <p:cNvSpPr txBox="1"/>
          <p:nvPr/>
        </p:nvSpPr>
        <p:spPr>
          <a:xfrm>
            <a:off x="1780308" y="2731762"/>
            <a:ext cx="8064731" cy="461665"/>
          </a:xfrm>
          <a:prstGeom prst="rect">
            <a:avLst/>
          </a:prstGeom>
          <a:noFill/>
          <a:ln>
            <a:noFill/>
          </a:ln>
        </p:spPr>
        <p:txBody>
          <a:bodyPr wrap="square" rtlCol="0">
            <a:spAutoFit/>
          </a:bodyPr>
          <a:lstStyle/>
          <a:p>
            <a:r>
              <a:rPr lang="en-US" sz="1200" dirty="0"/>
              <a:t>2. Markedly diminished interest or pleasure in all, or almost all, activities most of the day, nearly every day (indicated by subjective report or observation) </a:t>
            </a:r>
            <a:endParaRPr lang="en-GB" sz="1200" dirty="0"/>
          </a:p>
        </p:txBody>
      </p:sp>
      <p:sp>
        <p:nvSpPr>
          <p:cNvPr id="33" name="TextBox 32">
            <a:extLst>
              <a:ext uri="{FF2B5EF4-FFF2-40B4-BE49-F238E27FC236}">
                <a16:creationId xmlns:a16="http://schemas.microsoft.com/office/drawing/2014/main" id="{23AB33E5-9F39-5858-E5D9-7BF9DD10079C}"/>
              </a:ext>
            </a:extLst>
          </p:cNvPr>
          <p:cNvSpPr txBox="1"/>
          <p:nvPr/>
        </p:nvSpPr>
        <p:spPr>
          <a:xfrm>
            <a:off x="1780308" y="4452308"/>
            <a:ext cx="8064731" cy="461665"/>
          </a:xfrm>
          <a:prstGeom prst="rect">
            <a:avLst/>
          </a:prstGeom>
          <a:noFill/>
          <a:ln>
            <a:noFill/>
          </a:ln>
        </p:spPr>
        <p:txBody>
          <a:bodyPr wrap="square" rtlCol="0">
            <a:spAutoFit/>
          </a:bodyPr>
          <a:lstStyle/>
          <a:p>
            <a:r>
              <a:rPr lang="en-US" sz="1200"/>
              <a:t>8. Diminished ability to think or concentrate, or indecisiveness, nearly every day, indicated by either subjective report or observation by others </a:t>
            </a:r>
          </a:p>
        </p:txBody>
      </p:sp>
      <p:sp>
        <p:nvSpPr>
          <p:cNvPr id="35" name="TextBox 34">
            <a:extLst>
              <a:ext uri="{FF2B5EF4-FFF2-40B4-BE49-F238E27FC236}">
                <a16:creationId xmlns:a16="http://schemas.microsoft.com/office/drawing/2014/main" id="{925E3129-93A5-8AC5-1F04-E922CB87D5EC}"/>
              </a:ext>
            </a:extLst>
          </p:cNvPr>
          <p:cNvSpPr txBox="1"/>
          <p:nvPr/>
        </p:nvSpPr>
        <p:spPr>
          <a:xfrm>
            <a:off x="1780308" y="4892958"/>
            <a:ext cx="7815348" cy="461665"/>
          </a:xfrm>
          <a:prstGeom prst="rect">
            <a:avLst/>
          </a:prstGeom>
          <a:noFill/>
          <a:ln>
            <a:noFill/>
          </a:ln>
        </p:spPr>
        <p:txBody>
          <a:bodyPr wrap="square" rtlCol="0">
            <a:spAutoFit/>
          </a:bodyPr>
          <a:lstStyle/>
          <a:p>
            <a:r>
              <a:rPr lang="en-US" sz="1200" dirty="0"/>
              <a:t>9. Recurrent thoughts of death (not just fear of dying); recurrent suicidal ideation without a specific plan; a specific suicide plan; or a suicide attempt</a:t>
            </a:r>
          </a:p>
        </p:txBody>
      </p:sp>
      <p:sp>
        <p:nvSpPr>
          <p:cNvPr id="37" name="TextBox 36">
            <a:extLst>
              <a:ext uri="{FF2B5EF4-FFF2-40B4-BE49-F238E27FC236}">
                <a16:creationId xmlns:a16="http://schemas.microsoft.com/office/drawing/2014/main" id="{FA15A0A2-C519-A3EC-9893-5FA0C84AC44D}"/>
              </a:ext>
            </a:extLst>
          </p:cNvPr>
          <p:cNvSpPr txBox="1"/>
          <p:nvPr/>
        </p:nvSpPr>
        <p:spPr>
          <a:xfrm>
            <a:off x="1780308" y="4196328"/>
            <a:ext cx="8699260" cy="276999"/>
          </a:xfrm>
          <a:prstGeom prst="rect">
            <a:avLst/>
          </a:prstGeom>
          <a:noFill/>
          <a:ln>
            <a:noFill/>
          </a:ln>
        </p:spPr>
        <p:txBody>
          <a:bodyPr wrap="square" rtlCol="0">
            <a:spAutoFit/>
          </a:bodyPr>
          <a:lstStyle/>
          <a:p>
            <a:r>
              <a:rPr lang="en-US" sz="1200"/>
              <a:t>7. Feelings of worthlessness or excessive or inappropriate guilt (which may be delusional) nearly every day </a:t>
            </a:r>
            <a:endParaRPr lang="en-GB" sz="1200"/>
          </a:p>
        </p:txBody>
      </p:sp>
      <p:sp>
        <p:nvSpPr>
          <p:cNvPr id="10" name="TextBox 9">
            <a:extLst>
              <a:ext uri="{FF2B5EF4-FFF2-40B4-BE49-F238E27FC236}">
                <a16:creationId xmlns:a16="http://schemas.microsoft.com/office/drawing/2014/main" id="{626F6A16-B8A7-64F7-A8E4-27E2AE38481D}"/>
              </a:ext>
            </a:extLst>
          </p:cNvPr>
          <p:cNvSpPr txBox="1"/>
          <p:nvPr/>
        </p:nvSpPr>
        <p:spPr>
          <a:xfrm>
            <a:off x="1233055" y="5355993"/>
            <a:ext cx="9379527" cy="276999"/>
          </a:xfrm>
          <a:prstGeom prst="rect">
            <a:avLst/>
          </a:prstGeom>
          <a:noFill/>
        </p:spPr>
        <p:txBody>
          <a:bodyPr wrap="square" rtlCol="0">
            <a:spAutoFit/>
          </a:bodyPr>
          <a:lstStyle/>
          <a:p>
            <a:r>
              <a:rPr lang="en-US" sz="1200" dirty="0"/>
              <a:t>B. The symptoms cause clinically significant distress or impairment in social, occupational, or other important areas of functioning </a:t>
            </a:r>
          </a:p>
        </p:txBody>
      </p:sp>
      <p:sp>
        <p:nvSpPr>
          <p:cNvPr id="15" name="TextBox 14">
            <a:extLst>
              <a:ext uri="{FF2B5EF4-FFF2-40B4-BE49-F238E27FC236}">
                <a16:creationId xmlns:a16="http://schemas.microsoft.com/office/drawing/2014/main" id="{F3BF0B69-FA3E-2CBB-FF76-B937AA151EE4}"/>
              </a:ext>
            </a:extLst>
          </p:cNvPr>
          <p:cNvSpPr txBox="1"/>
          <p:nvPr/>
        </p:nvSpPr>
        <p:spPr>
          <a:xfrm>
            <a:off x="1233055" y="5683638"/>
            <a:ext cx="9379527" cy="276999"/>
          </a:xfrm>
          <a:prstGeom prst="rect">
            <a:avLst/>
          </a:prstGeom>
          <a:noFill/>
        </p:spPr>
        <p:txBody>
          <a:bodyPr wrap="square" rtlCol="0">
            <a:spAutoFit/>
          </a:bodyPr>
          <a:lstStyle/>
          <a:p>
            <a:r>
              <a:rPr lang="en-US" sz="1200" dirty="0"/>
              <a:t>C. The episode is not attributable to the physiological effects of a substance or another medical condition</a:t>
            </a:r>
          </a:p>
        </p:txBody>
      </p:sp>
      <p:sp>
        <p:nvSpPr>
          <p:cNvPr id="18" name="TextBox 17">
            <a:extLst>
              <a:ext uri="{FF2B5EF4-FFF2-40B4-BE49-F238E27FC236}">
                <a16:creationId xmlns:a16="http://schemas.microsoft.com/office/drawing/2014/main" id="{9883CA81-38A9-510F-9FA0-A4F5E3A94401}"/>
              </a:ext>
            </a:extLst>
          </p:cNvPr>
          <p:cNvSpPr txBox="1"/>
          <p:nvPr/>
        </p:nvSpPr>
        <p:spPr>
          <a:xfrm>
            <a:off x="1780308" y="3940348"/>
            <a:ext cx="4850322" cy="276999"/>
          </a:xfrm>
          <a:prstGeom prst="rect">
            <a:avLst/>
          </a:prstGeom>
          <a:noFill/>
          <a:ln>
            <a:noFill/>
          </a:ln>
        </p:spPr>
        <p:txBody>
          <a:bodyPr wrap="square" rtlCol="0">
            <a:spAutoFit/>
          </a:bodyPr>
          <a:lstStyle/>
          <a:p>
            <a:r>
              <a:rPr lang="en-US" sz="1200"/>
              <a:t>6. Fatigue or loss of energy nearly every day</a:t>
            </a:r>
          </a:p>
        </p:txBody>
      </p:sp>
      <p:sp>
        <p:nvSpPr>
          <p:cNvPr id="54" name="TextBox 53">
            <a:extLst>
              <a:ext uri="{FF2B5EF4-FFF2-40B4-BE49-F238E27FC236}">
                <a16:creationId xmlns:a16="http://schemas.microsoft.com/office/drawing/2014/main" id="{8AEFCEB5-3D9C-ACA2-D256-4F247982662A}"/>
              </a:ext>
            </a:extLst>
          </p:cNvPr>
          <p:cNvSpPr txBox="1"/>
          <p:nvPr/>
        </p:nvSpPr>
        <p:spPr>
          <a:xfrm>
            <a:off x="1780308" y="3428388"/>
            <a:ext cx="4850322" cy="276999"/>
          </a:xfrm>
          <a:prstGeom prst="rect">
            <a:avLst/>
          </a:prstGeom>
          <a:noFill/>
          <a:ln>
            <a:noFill/>
          </a:ln>
        </p:spPr>
        <p:txBody>
          <a:bodyPr wrap="square" rtlCol="0">
            <a:spAutoFit/>
          </a:bodyPr>
          <a:lstStyle/>
          <a:p>
            <a:r>
              <a:rPr lang="en-US" sz="1200"/>
              <a:t>4. Insomnia or hypersomnia nearly every day</a:t>
            </a:r>
          </a:p>
        </p:txBody>
      </p:sp>
      <p:sp>
        <p:nvSpPr>
          <p:cNvPr id="23" name="Isosceles Triangle 22">
            <a:extLst>
              <a:ext uri="{FF2B5EF4-FFF2-40B4-BE49-F238E27FC236}">
                <a16:creationId xmlns:a16="http://schemas.microsoft.com/office/drawing/2014/main" id="{23D4E371-E0EC-C5EB-CA44-DD4059E9EC3D}"/>
              </a:ext>
            </a:extLst>
          </p:cNvPr>
          <p:cNvSpPr/>
          <p:nvPr/>
        </p:nvSpPr>
        <p:spPr>
          <a:xfrm rot="5400000">
            <a:off x="987496" y="1849090"/>
            <a:ext cx="263747" cy="22736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Isosceles Triangle 23">
            <a:extLst>
              <a:ext uri="{FF2B5EF4-FFF2-40B4-BE49-F238E27FC236}">
                <a16:creationId xmlns:a16="http://schemas.microsoft.com/office/drawing/2014/main" id="{DB3CB97A-F263-BEF1-D9E4-94E11D3BEE7E}"/>
              </a:ext>
            </a:extLst>
          </p:cNvPr>
          <p:cNvSpPr/>
          <p:nvPr/>
        </p:nvSpPr>
        <p:spPr>
          <a:xfrm rot="5400000">
            <a:off x="987496" y="5380808"/>
            <a:ext cx="263747" cy="22736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Isosceles Triangle 38">
            <a:extLst>
              <a:ext uri="{FF2B5EF4-FFF2-40B4-BE49-F238E27FC236}">
                <a16:creationId xmlns:a16="http://schemas.microsoft.com/office/drawing/2014/main" id="{9FA301C0-857C-FB9E-EAD6-0E776026D3F2}"/>
              </a:ext>
            </a:extLst>
          </p:cNvPr>
          <p:cNvSpPr/>
          <p:nvPr/>
        </p:nvSpPr>
        <p:spPr>
          <a:xfrm rot="5400000">
            <a:off x="987496" y="5708453"/>
            <a:ext cx="263747" cy="22736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C9FF15BA-7E51-4B92-78A9-D8C32F22A716}"/>
              </a:ext>
            </a:extLst>
          </p:cNvPr>
          <p:cNvSpPr txBox="1"/>
          <p:nvPr/>
        </p:nvSpPr>
        <p:spPr>
          <a:xfrm>
            <a:off x="1233055" y="1818379"/>
            <a:ext cx="9379527" cy="461665"/>
          </a:xfrm>
          <a:prstGeom prst="rect">
            <a:avLst/>
          </a:prstGeom>
          <a:noFill/>
        </p:spPr>
        <p:txBody>
          <a:bodyPr wrap="square" rtlCol="0">
            <a:spAutoFit/>
          </a:bodyPr>
          <a:lstStyle/>
          <a:p>
            <a:r>
              <a:rPr lang="en-US" sz="1200" dirty="0"/>
              <a:t>A. ≥5 of the following symptoms have been present during the same 2-week period and represent a change from previous functioning; ≥1 of the symptoms is either (1) depressed mood or (2) loss of interest or pleasure</a:t>
            </a:r>
          </a:p>
        </p:txBody>
      </p:sp>
    </p:spTree>
    <p:extLst>
      <p:ext uri="{BB962C8B-B14F-4D97-AF65-F5344CB8AC3E}">
        <p14:creationId xmlns:p14="http://schemas.microsoft.com/office/powerpoint/2010/main" val="1575416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Important specifiers</a:t>
            </a: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sz="950" dirty="0"/>
              <a:t>MDE=major depressive episode</a:t>
            </a:r>
            <a:br>
              <a:rPr lang="en-GB" sz="950" dirty="0"/>
            </a:br>
            <a:br>
              <a:rPr lang="en-GB" sz="950" dirty="0"/>
            </a:br>
            <a:r>
              <a:rPr lang="en-GB" sz="950" dirty="0"/>
              <a:t>APA. DSM-5-TR 2022</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17</a:t>
            </a:fld>
            <a:endParaRPr lang="en-GB"/>
          </a:p>
        </p:txBody>
      </p:sp>
      <p:sp>
        <p:nvSpPr>
          <p:cNvPr id="4" name="Rectangle: Diagonal Corners Rounded 3">
            <a:extLst>
              <a:ext uri="{FF2B5EF4-FFF2-40B4-BE49-F238E27FC236}">
                <a16:creationId xmlns:a16="http://schemas.microsoft.com/office/drawing/2014/main" id="{D2E0276C-F5A0-23BD-0954-D2522220EE11}"/>
              </a:ext>
            </a:extLst>
          </p:cNvPr>
          <p:cNvSpPr/>
          <p:nvPr/>
        </p:nvSpPr>
        <p:spPr>
          <a:xfrm flipH="1">
            <a:off x="726879" y="1490129"/>
            <a:ext cx="2628000" cy="1913466"/>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58CEAC8-362F-9B02-5146-BD5B30DA8673}"/>
              </a:ext>
            </a:extLst>
          </p:cNvPr>
          <p:cNvSpPr/>
          <p:nvPr/>
        </p:nvSpPr>
        <p:spPr>
          <a:xfrm>
            <a:off x="1104879" y="1295395"/>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rPr>
              <a:t>Anxious distress</a:t>
            </a:r>
          </a:p>
        </p:txBody>
      </p:sp>
      <p:sp>
        <p:nvSpPr>
          <p:cNvPr id="11" name="TextBox 10">
            <a:extLst>
              <a:ext uri="{FF2B5EF4-FFF2-40B4-BE49-F238E27FC236}">
                <a16:creationId xmlns:a16="http://schemas.microsoft.com/office/drawing/2014/main" id="{DA7D7CF3-E063-16F9-8067-592B4F8ABF33}"/>
              </a:ext>
            </a:extLst>
          </p:cNvPr>
          <p:cNvSpPr txBox="1"/>
          <p:nvPr/>
        </p:nvSpPr>
        <p:spPr>
          <a:xfrm>
            <a:off x="726879" y="1634047"/>
            <a:ext cx="2628000" cy="1384995"/>
          </a:xfrm>
          <a:prstGeom prst="rect">
            <a:avLst/>
          </a:prstGeom>
          <a:noFill/>
        </p:spPr>
        <p:txBody>
          <a:bodyPr wrap="square" rtlCol="0">
            <a:spAutoFit/>
          </a:bodyPr>
          <a:lstStyle/>
          <a:p>
            <a:r>
              <a:rPr lang="en-US" sz="1200" dirty="0"/>
              <a:t>≥2 of the following: feeling keyed up or tense, feeling unusually restless, difficulty concentrating because of worry, fear that something awful may happen, feeling that the individual might lose control of themselves</a:t>
            </a:r>
          </a:p>
        </p:txBody>
      </p:sp>
      <p:sp>
        <p:nvSpPr>
          <p:cNvPr id="15" name="Rectangle: Diagonal Corners Rounded 14">
            <a:extLst>
              <a:ext uri="{FF2B5EF4-FFF2-40B4-BE49-F238E27FC236}">
                <a16:creationId xmlns:a16="http://schemas.microsoft.com/office/drawing/2014/main" id="{C9CD3FE4-15FC-2138-605B-195F5BA9F606}"/>
              </a:ext>
            </a:extLst>
          </p:cNvPr>
          <p:cNvSpPr/>
          <p:nvPr/>
        </p:nvSpPr>
        <p:spPr>
          <a:xfrm flipH="1">
            <a:off x="3535409" y="1490129"/>
            <a:ext cx="2628000" cy="1913466"/>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7158EF4F-141B-21A8-D886-86713B0151DC}"/>
              </a:ext>
            </a:extLst>
          </p:cNvPr>
          <p:cNvSpPr/>
          <p:nvPr/>
        </p:nvSpPr>
        <p:spPr>
          <a:xfrm>
            <a:off x="3913409" y="1295395"/>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rPr>
              <a:t>Rapid cycling</a:t>
            </a:r>
          </a:p>
        </p:txBody>
      </p:sp>
      <p:sp>
        <p:nvSpPr>
          <p:cNvPr id="18" name="TextBox 17">
            <a:extLst>
              <a:ext uri="{FF2B5EF4-FFF2-40B4-BE49-F238E27FC236}">
                <a16:creationId xmlns:a16="http://schemas.microsoft.com/office/drawing/2014/main" id="{C9790847-FCCF-6874-8B91-E84AFF634AFF}"/>
              </a:ext>
            </a:extLst>
          </p:cNvPr>
          <p:cNvSpPr txBox="1"/>
          <p:nvPr/>
        </p:nvSpPr>
        <p:spPr>
          <a:xfrm>
            <a:off x="3535409" y="1634047"/>
            <a:ext cx="2628000" cy="830997"/>
          </a:xfrm>
          <a:prstGeom prst="rect">
            <a:avLst/>
          </a:prstGeom>
          <a:noFill/>
        </p:spPr>
        <p:txBody>
          <a:bodyPr wrap="square" rtlCol="0">
            <a:spAutoFit/>
          </a:bodyPr>
          <a:lstStyle/>
          <a:p>
            <a:r>
              <a:rPr lang="en-US" sz="1200" dirty="0"/>
              <a:t>Presence of ≥4 mood episodes </a:t>
            </a:r>
            <a:br>
              <a:rPr lang="en-US" sz="1200" dirty="0"/>
            </a:br>
            <a:r>
              <a:rPr lang="en-US" sz="1200" dirty="0"/>
              <a:t>in the previous 12 months, occurring in any combination </a:t>
            </a:r>
            <a:br>
              <a:rPr lang="en-US" sz="1200" dirty="0"/>
            </a:br>
            <a:r>
              <a:rPr lang="en-US" sz="1200" dirty="0"/>
              <a:t>and order</a:t>
            </a:r>
          </a:p>
        </p:txBody>
      </p:sp>
      <p:sp>
        <p:nvSpPr>
          <p:cNvPr id="19" name="Rectangle: Diagonal Corners Rounded 18">
            <a:extLst>
              <a:ext uri="{FF2B5EF4-FFF2-40B4-BE49-F238E27FC236}">
                <a16:creationId xmlns:a16="http://schemas.microsoft.com/office/drawing/2014/main" id="{47DF9BAA-A116-C491-3F32-7C95A19641AC}"/>
              </a:ext>
            </a:extLst>
          </p:cNvPr>
          <p:cNvSpPr/>
          <p:nvPr/>
        </p:nvSpPr>
        <p:spPr>
          <a:xfrm flipH="1">
            <a:off x="6343938" y="1490129"/>
            <a:ext cx="2628000" cy="1913466"/>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E3C34525-49FA-4ABA-1C97-E8077531353F}"/>
              </a:ext>
            </a:extLst>
          </p:cNvPr>
          <p:cNvSpPr/>
          <p:nvPr/>
        </p:nvSpPr>
        <p:spPr>
          <a:xfrm>
            <a:off x="6721938" y="1295395"/>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Atypical features</a:t>
            </a:r>
          </a:p>
        </p:txBody>
      </p:sp>
      <p:sp>
        <p:nvSpPr>
          <p:cNvPr id="21" name="TextBox 20">
            <a:extLst>
              <a:ext uri="{FF2B5EF4-FFF2-40B4-BE49-F238E27FC236}">
                <a16:creationId xmlns:a16="http://schemas.microsoft.com/office/drawing/2014/main" id="{1FF5C97B-EE2F-B751-F1E1-8FC6E11AC699}"/>
              </a:ext>
            </a:extLst>
          </p:cNvPr>
          <p:cNvSpPr txBox="1"/>
          <p:nvPr/>
        </p:nvSpPr>
        <p:spPr>
          <a:xfrm>
            <a:off x="6343938" y="1634047"/>
            <a:ext cx="2628000" cy="1384995"/>
          </a:xfrm>
          <a:prstGeom prst="rect">
            <a:avLst/>
          </a:prstGeom>
          <a:noFill/>
        </p:spPr>
        <p:txBody>
          <a:bodyPr wrap="square" rtlCol="0">
            <a:spAutoFit/>
          </a:bodyPr>
          <a:lstStyle/>
          <a:p>
            <a:r>
              <a:rPr lang="en-US" sz="1200" dirty="0"/>
              <a:t>Mood reactivity, and ≥2 of the following: significant weight gain (or increase in appetite), hypersomnia, leaden paralysis, a long-standing pattern of interpersonal rejection sensitivity that results in significant social or occupational impairment</a:t>
            </a:r>
          </a:p>
        </p:txBody>
      </p:sp>
      <p:sp>
        <p:nvSpPr>
          <p:cNvPr id="22" name="Rectangle: Diagonal Corners Rounded 21">
            <a:extLst>
              <a:ext uri="{FF2B5EF4-FFF2-40B4-BE49-F238E27FC236}">
                <a16:creationId xmlns:a16="http://schemas.microsoft.com/office/drawing/2014/main" id="{F3F91B4E-F9F9-612F-C05F-AD841BBB223D}"/>
              </a:ext>
            </a:extLst>
          </p:cNvPr>
          <p:cNvSpPr/>
          <p:nvPr/>
        </p:nvSpPr>
        <p:spPr>
          <a:xfrm flipH="1">
            <a:off x="9152468" y="1490129"/>
            <a:ext cx="2628000" cy="1913466"/>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B0B4BCC1-7003-160E-7393-D5B129ADD90F}"/>
              </a:ext>
            </a:extLst>
          </p:cNvPr>
          <p:cNvSpPr/>
          <p:nvPr/>
        </p:nvSpPr>
        <p:spPr>
          <a:xfrm>
            <a:off x="9530468" y="1295395"/>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 Psychotic features</a:t>
            </a:r>
          </a:p>
        </p:txBody>
      </p:sp>
      <p:sp>
        <p:nvSpPr>
          <p:cNvPr id="24" name="TextBox 23">
            <a:extLst>
              <a:ext uri="{FF2B5EF4-FFF2-40B4-BE49-F238E27FC236}">
                <a16:creationId xmlns:a16="http://schemas.microsoft.com/office/drawing/2014/main" id="{40092928-045E-6282-E623-FA416B8D940B}"/>
              </a:ext>
            </a:extLst>
          </p:cNvPr>
          <p:cNvSpPr txBox="1"/>
          <p:nvPr/>
        </p:nvSpPr>
        <p:spPr>
          <a:xfrm>
            <a:off x="9152462" y="1634047"/>
            <a:ext cx="2628000" cy="461665"/>
          </a:xfrm>
          <a:prstGeom prst="rect">
            <a:avLst/>
          </a:prstGeom>
          <a:noFill/>
        </p:spPr>
        <p:txBody>
          <a:bodyPr wrap="square" rtlCol="0">
            <a:spAutoFit/>
          </a:bodyPr>
          <a:lstStyle/>
          <a:p>
            <a:r>
              <a:rPr lang="en-US" sz="1200" dirty="0"/>
              <a:t>Presence of delusions or hallucinations</a:t>
            </a:r>
          </a:p>
        </p:txBody>
      </p:sp>
      <p:sp>
        <p:nvSpPr>
          <p:cNvPr id="25" name="Rectangle: Diagonal Corners Rounded 24">
            <a:extLst>
              <a:ext uri="{FF2B5EF4-FFF2-40B4-BE49-F238E27FC236}">
                <a16:creationId xmlns:a16="http://schemas.microsoft.com/office/drawing/2014/main" id="{CFBF2F7D-4877-8C8D-78F2-6554ADC27711}"/>
              </a:ext>
            </a:extLst>
          </p:cNvPr>
          <p:cNvSpPr/>
          <p:nvPr/>
        </p:nvSpPr>
        <p:spPr>
          <a:xfrm flipH="1">
            <a:off x="726879" y="3735114"/>
            <a:ext cx="2628000" cy="2340000"/>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A4EB4F4D-36F8-18A3-7877-E97BF71885EB}"/>
              </a:ext>
            </a:extLst>
          </p:cNvPr>
          <p:cNvSpPr/>
          <p:nvPr/>
        </p:nvSpPr>
        <p:spPr>
          <a:xfrm>
            <a:off x="1104879" y="3540380"/>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Catatonia</a:t>
            </a:r>
          </a:p>
        </p:txBody>
      </p:sp>
      <p:sp>
        <p:nvSpPr>
          <p:cNvPr id="27" name="TextBox 26">
            <a:extLst>
              <a:ext uri="{FF2B5EF4-FFF2-40B4-BE49-F238E27FC236}">
                <a16:creationId xmlns:a16="http://schemas.microsoft.com/office/drawing/2014/main" id="{C48CD55A-BEA3-BC44-D893-FEF2D58402FC}"/>
              </a:ext>
            </a:extLst>
          </p:cNvPr>
          <p:cNvSpPr txBox="1"/>
          <p:nvPr/>
        </p:nvSpPr>
        <p:spPr>
          <a:xfrm>
            <a:off x="726878" y="3879032"/>
            <a:ext cx="2628000" cy="1015663"/>
          </a:xfrm>
          <a:prstGeom prst="rect">
            <a:avLst/>
          </a:prstGeom>
          <a:noFill/>
        </p:spPr>
        <p:txBody>
          <a:bodyPr wrap="square" rtlCol="0">
            <a:spAutoFit/>
          </a:bodyPr>
          <a:lstStyle/>
          <a:p>
            <a:r>
              <a:rPr lang="en-US" sz="1200" dirty="0"/>
              <a:t>≥3 of the following: stupor, catalepsy, waxy flexibility, mutism, negativism, posturing, mannerism, stereotypy, agitation, grimacing, echolalia, echopraxia</a:t>
            </a:r>
          </a:p>
        </p:txBody>
      </p:sp>
      <p:sp>
        <p:nvSpPr>
          <p:cNvPr id="28" name="Rectangle: Diagonal Corners Rounded 27">
            <a:extLst>
              <a:ext uri="{FF2B5EF4-FFF2-40B4-BE49-F238E27FC236}">
                <a16:creationId xmlns:a16="http://schemas.microsoft.com/office/drawing/2014/main" id="{BD6CD69D-B5F2-E4B1-32BF-A3245A97FA36}"/>
              </a:ext>
            </a:extLst>
          </p:cNvPr>
          <p:cNvSpPr/>
          <p:nvPr/>
        </p:nvSpPr>
        <p:spPr>
          <a:xfrm flipH="1">
            <a:off x="3535409" y="3735114"/>
            <a:ext cx="2628000" cy="2340000"/>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89F164DC-E6E1-556A-575D-66F47E9C2AF3}"/>
              </a:ext>
            </a:extLst>
          </p:cNvPr>
          <p:cNvSpPr/>
          <p:nvPr/>
        </p:nvSpPr>
        <p:spPr>
          <a:xfrm>
            <a:off x="3913409" y="3540380"/>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Seasonal pattern</a:t>
            </a:r>
          </a:p>
        </p:txBody>
      </p:sp>
      <p:sp>
        <p:nvSpPr>
          <p:cNvPr id="30" name="TextBox 29">
            <a:extLst>
              <a:ext uri="{FF2B5EF4-FFF2-40B4-BE49-F238E27FC236}">
                <a16:creationId xmlns:a16="http://schemas.microsoft.com/office/drawing/2014/main" id="{8D27B2C0-C6B8-44B0-FF6A-9727A42C20AB}"/>
              </a:ext>
            </a:extLst>
          </p:cNvPr>
          <p:cNvSpPr txBox="1"/>
          <p:nvPr/>
        </p:nvSpPr>
        <p:spPr>
          <a:xfrm>
            <a:off x="3535407" y="3879032"/>
            <a:ext cx="2628000" cy="830997"/>
          </a:xfrm>
          <a:prstGeom prst="rect">
            <a:avLst/>
          </a:prstGeom>
          <a:noFill/>
        </p:spPr>
        <p:txBody>
          <a:bodyPr wrap="square" rtlCol="0">
            <a:spAutoFit/>
          </a:bodyPr>
          <a:lstStyle/>
          <a:p>
            <a:r>
              <a:rPr lang="en-US" sz="1200" dirty="0"/>
              <a:t>Essential feature is a regular seasonal pattern of ≥1 type of episode (i.e., mania, hypomania, or depression)</a:t>
            </a:r>
          </a:p>
        </p:txBody>
      </p:sp>
      <p:sp>
        <p:nvSpPr>
          <p:cNvPr id="31" name="Rectangle: Diagonal Corners Rounded 30">
            <a:extLst>
              <a:ext uri="{FF2B5EF4-FFF2-40B4-BE49-F238E27FC236}">
                <a16:creationId xmlns:a16="http://schemas.microsoft.com/office/drawing/2014/main" id="{48C35886-F2C3-5663-EE41-5B2E75F44824}"/>
              </a:ext>
            </a:extLst>
          </p:cNvPr>
          <p:cNvSpPr/>
          <p:nvPr/>
        </p:nvSpPr>
        <p:spPr>
          <a:xfrm flipH="1">
            <a:off x="6343938" y="3735113"/>
            <a:ext cx="2628000" cy="2340000"/>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A705B790-7384-3B0F-3084-84D19D643A0F}"/>
              </a:ext>
            </a:extLst>
          </p:cNvPr>
          <p:cNvSpPr/>
          <p:nvPr/>
        </p:nvSpPr>
        <p:spPr>
          <a:xfrm>
            <a:off x="6721938" y="3540380"/>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Remission</a:t>
            </a:r>
          </a:p>
        </p:txBody>
      </p:sp>
      <p:sp>
        <p:nvSpPr>
          <p:cNvPr id="34" name="TextBox 33">
            <a:extLst>
              <a:ext uri="{FF2B5EF4-FFF2-40B4-BE49-F238E27FC236}">
                <a16:creationId xmlns:a16="http://schemas.microsoft.com/office/drawing/2014/main" id="{636B2B80-2BF1-FF1C-675D-4A5807357E49}"/>
              </a:ext>
            </a:extLst>
          </p:cNvPr>
          <p:cNvSpPr txBox="1"/>
          <p:nvPr/>
        </p:nvSpPr>
        <p:spPr>
          <a:xfrm>
            <a:off x="6343935" y="3879032"/>
            <a:ext cx="2628000" cy="2123658"/>
          </a:xfrm>
          <a:prstGeom prst="rect">
            <a:avLst/>
          </a:prstGeom>
          <a:noFill/>
        </p:spPr>
        <p:txBody>
          <a:bodyPr wrap="square" rtlCol="0">
            <a:spAutoFit/>
          </a:bodyPr>
          <a:lstStyle/>
          <a:p>
            <a:r>
              <a:rPr lang="en-US" sz="1200" b="1" dirty="0"/>
              <a:t>Partial remission: </a:t>
            </a:r>
            <a:r>
              <a:rPr lang="en-US" sz="1200" dirty="0"/>
              <a:t>symptoms of the immediately previous manic or hypomanic episode, or MDE are present but full criteria are not met, or there is a period lasting &lt;2 months without any significant symptoms following the end of the episode; </a:t>
            </a:r>
            <a:r>
              <a:rPr lang="en-US" sz="1200" b="1" dirty="0"/>
              <a:t>full remission: </a:t>
            </a:r>
            <a:r>
              <a:rPr lang="en-US" sz="1200" dirty="0"/>
              <a:t>during the past 2 months, no significant signs or symptoms of a manic, or hypomanic episode, or MDE</a:t>
            </a:r>
          </a:p>
        </p:txBody>
      </p:sp>
      <p:sp>
        <p:nvSpPr>
          <p:cNvPr id="35" name="Rectangle: Diagonal Corners Rounded 34">
            <a:extLst>
              <a:ext uri="{FF2B5EF4-FFF2-40B4-BE49-F238E27FC236}">
                <a16:creationId xmlns:a16="http://schemas.microsoft.com/office/drawing/2014/main" id="{28E08F56-232C-943E-75B3-28307BB46EF3}"/>
              </a:ext>
            </a:extLst>
          </p:cNvPr>
          <p:cNvSpPr/>
          <p:nvPr/>
        </p:nvSpPr>
        <p:spPr>
          <a:xfrm flipH="1">
            <a:off x="9152468" y="3735114"/>
            <a:ext cx="2628000" cy="2340000"/>
          </a:xfrm>
          <a:prstGeom prst="round2Diag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127F956-AEA8-6037-094E-0F11910A77A7}"/>
              </a:ext>
            </a:extLst>
          </p:cNvPr>
          <p:cNvSpPr/>
          <p:nvPr/>
        </p:nvSpPr>
        <p:spPr>
          <a:xfrm>
            <a:off x="9530468" y="3540380"/>
            <a:ext cx="1872000" cy="324000"/>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Severity</a:t>
            </a:r>
          </a:p>
        </p:txBody>
      </p:sp>
      <p:sp>
        <p:nvSpPr>
          <p:cNvPr id="37" name="TextBox 36">
            <a:extLst>
              <a:ext uri="{FF2B5EF4-FFF2-40B4-BE49-F238E27FC236}">
                <a16:creationId xmlns:a16="http://schemas.microsoft.com/office/drawing/2014/main" id="{00B643B7-0EA9-2050-2067-3A851C8481D6}"/>
              </a:ext>
            </a:extLst>
          </p:cNvPr>
          <p:cNvSpPr txBox="1"/>
          <p:nvPr/>
        </p:nvSpPr>
        <p:spPr>
          <a:xfrm>
            <a:off x="9152462" y="3879032"/>
            <a:ext cx="2628000" cy="1200329"/>
          </a:xfrm>
          <a:prstGeom prst="rect">
            <a:avLst/>
          </a:prstGeom>
          <a:noFill/>
        </p:spPr>
        <p:txBody>
          <a:bodyPr wrap="square" rtlCol="0">
            <a:spAutoFit/>
          </a:bodyPr>
          <a:lstStyle/>
          <a:p>
            <a:r>
              <a:rPr lang="en-US" sz="1200" dirty="0"/>
              <a:t>The severity of a manic episode, or MDE is specified as mild, moderate, or severe, based on the number of criterion symptoms, the severity of those symptoms, and the degree of functional disability</a:t>
            </a:r>
          </a:p>
        </p:txBody>
      </p:sp>
    </p:spTree>
    <p:extLst>
      <p:ext uri="{BB962C8B-B14F-4D97-AF65-F5344CB8AC3E}">
        <p14:creationId xmlns:p14="http://schemas.microsoft.com/office/powerpoint/2010/main" val="2919192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dirty="0"/>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Prevalence and clinical correlates of mixed features</a:t>
            </a:r>
          </a:p>
        </p:txBody>
      </p:sp>
      <p:sp>
        <p:nvSpPr>
          <p:cNvPr id="4" name="Content Placeholder 3">
            <a:extLst>
              <a:ext uri="{FF2B5EF4-FFF2-40B4-BE49-F238E27FC236}">
                <a16:creationId xmlns:a16="http://schemas.microsoft.com/office/drawing/2014/main" id="{AD5EBA98-1A90-B62D-A777-E16BDD04EE1D}"/>
              </a:ext>
            </a:extLst>
          </p:cNvPr>
          <p:cNvSpPr>
            <a:spLocks noGrp="1"/>
          </p:cNvSpPr>
          <p:nvPr>
            <p:ph idx="20"/>
          </p:nvPr>
        </p:nvSpPr>
        <p:spPr/>
        <p:txBody>
          <a:bodyPr/>
          <a:lstStyle/>
          <a:p>
            <a:r>
              <a:rPr lang="en-US" dirty="0"/>
              <a:t>The DSM-5 replaced the DSM-IV-TR ‘mixed episode’ diagnosis with the ‘mixed features’ specifier that can </a:t>
            </a:r>
            <a:br>
              <a:rPr lang="en-US" dirty="0"/>
            </a:br>
            <a:r>
              <a:rPr lang="en-US" dirty="0"/>
              <a:t>be applied to a current manic, hypomanic, or </a:t>
            </a:r>
            <a:br>
              <a:rPr lang="en-US" dirty="0"/>
            </a:br>
            <a:r>
              <a:rPr lang="en-US" dirty="0"/>
              <a:t>depressive episode in major depressive disorder </a:t>
            </a:r>
            <a:br>
              <a:rPr lang="en-US" dirty="0"/>
            </a:br>
            <a:r>
              <a:rPr lang="en-US" dirty="0"/>
              <a:t>and bipolar disorder</a:t>
            </a:r>
            <a:r>
              <a:rPr lang="en-US" baseline="30000" dirty="0"/>
              <a:t>1,2</a:t>
            </a:r>
          </a:p>
          <a:p>
            <a:r>
              <a:rPr lang="en-GB" dirty="0"/>
              <a:t>One meta-analysis of 17 studies estimated the pooled prevalence of mixed features:</a:t>
            </a:r>
            <a:r>
              <a:rPr lang="en-GB" baseline="30000" dirty="0"/>
              <a:t>3</a:t>
            </a:r>
            <a:r>
              <a:rPr lang="en-GB" dirty="0"/>
              <a:t> </a:t>
            </a:r>
          </a:p>
          <a:p>
            <a:pPr lvl="1"/>
            <a:r>
              <a:rPr lang="en-GB" dirty="0"/>
              <a:t>Manic/hypomanic episodes: </a:t>
            </a:r>
            <a:r>
              <a:rPr lang="en-GB" b="1" dirty="0">
                <a:solidFill>
                  <a:schemeClr val="accent5">
                    <a:lumMod val="50000"/>
                  </a:schemeClr>
                </a:solidFill>
              </a:rPr>
              <a:t>26.8%</a:t>
            </a:r>
          </a:p>
          <a:p>
            <a:pPr lvl="1"/>
            <a:r>
              <a:rPr lang="en-GB" dirty="0"/>
              <a:t>In major depressive episodes: </a:t>
            </a:r>
            <a:r>
              <a:rPr lang="en-GB" b="1" dirty="0">
                <a:solidFill>
                  <a:schemeClr val="accent5">
                    <a:lumMod val="50000"/>
                  </a:schemeClr>
                </a:solidFill>
              </a:rPr>
              <a:t>11.6%</a:t>
            </a:r>
          </a:p>
          <a:p>
            <a:r>
              <a:rPr lang="en-GB" dirty="0"/>
              <a:t>Among individuals with a (hypo) manic/depressive episode, those with mixed features were more likely to experience, compared with those without mixed features:</a:t>
            </a:r>
            <a:r>
              <a:rPr lang="en-GB" baseline="30000" dirty="0"/>
              <a:t>4</a:t>
            </a:r>
            <a:endParaRPr lang="en-GB" dirty="0"/>
          </a:p>
          <a:p>
            <a:pPr lvl="1">
              <a:buClr>
                <a:schemeClr val="tx1"/>
              </a:buClr>
            </a:pPr>
            <a:r>
              <a:rPr lang="en-GB" b="1" dirty="0">
                <a:solidFill>
                  <a:schemeClr val="accent5">
                    <a:lumMod val="50000"/>
                  </a:schemeClr>
                </a:solidFill>
              </a:rPr>
              <a:t>Unemployment</a:t>
            </a:r>
          </a:p>
          <a:p>
            <a:pPr lvl="1">
              <a:buClr>
                <a:schemeClr val="tx1"/>
              </a:buClr>
            </a:pPr>
            <a:r>
              <a:rPr lang="en-GB" dirty="0">
                <a:solidFill>
                  <a:schemeClr val="tx1"/>
                </a:solidFill>
              </a:rPr>
              <a:t>A history of </a:t>
            </a:r>
            <a:r>
              <a:rPr lang="en-GB" b="1" dirty="0">
                <a:solidFill>
                  <a:schemeClr val="accent5">
                    <a:lumMod val="50000"/>
                  </a:schemeClr>
                </a:solidFill>
              </a:rPr>
              <a:t>suicide attempts</a:t>
            </a:r>
          </a:p>
          <a:p>
            <a:pPr lvl="1">
              <a:buClr>
                <a:schemeClr val="tx1"/>
              </a:buClr>
            </a:pPr>
            <a:r>
              <a:rPr lang="en-GB" b="1" dirty="0">
                <a:solidFill>
                  <a:schemeClr val="accent5">
                    <a:lumMod val="50000"/>
                  </a:schemeClr>
                </a:solidFill>
              </a:rPr>
              <a:t>Comorbid anxiety </a:t>
            </a:r>
            <a:r>
              <a:rPr lang="en-GB" dirty="0">
                <a:solidFill>
                  <a:schemeClr val="tx1"/>
                </a:solidFill>
              </a:rPr>
              <a:t>disorders</a:t>
            </a:r>
          </a:p>
          <a:p>
            <a:pPr lvl="1">
              <a:buClr>
                <a:schemeClr val="tx1"/>
              </a:buClr>
            </a:pPr>
            <a:r>
              <a:rPr lang="en-GB" dirty="0">
                <a:solidFill>
                  <a:schemeClr val="tx1"/>
                </a:solidFill>
              </a:rPr>
              <a:t>A </a:t>
            </a:r>
            <a:r>
              <a:rPr lang="en-GB" b="1" dirty="0">
                <a:solidFill>
                  <a:schemeClr val="accent5">
                    <a:lumMod val="50000"/>
                  </a:schemeClr>
                </a:solidFill>
              </a:rPr>
              <a:t>rapid cycling </a:t>
            </a:r>
            <a:r>
              <a:rPr lang="en-GB" dirty="0">
                <a:solidFill>
                  <a:schemeClr val="tx1"/>
                </a:solidFill>
              </a:rPr>
              <a:t>course</a:t>
            </a:r>
          </a:p>
          <a:p>
            <a:endParaRPr lang="en-GB" dirty="0"/>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dirty="0"/>
              <a:t>CI=confidence interval; DSM=</a:t>
            </a:r>
            <a:r>
              <a:rPr lang="en-US" dirty="0"/>
              <a:t>Diagnostic and Statistical Manual of Mental Disorders; OR=odds ratio; TR=text revision</a:t>
            </a:r>
            <a:br>
              <a:rPr lang="en-GB" dirty="0"/>
            </a:br>
            <a:br>
              <a:rPr lang="en-GB" dirty="0"/>
            </a:br>
            <a:r>
              <a:rPr lang="en-GB" dirty="0"/>
              <a:t>1. APA. DSM-5 2013; 2. APA. DSM-IV-TR 2000; 3. Na et al. J Affect </a:t>
            </a:r>
            <a:r>
              <a:rPr lang="en-GB" dirty="0" err="1"/>
              <a:t>Disord</a:t>
            </a:r>
            <a:r>
              <a:rPr lang="en-GB" dirty="0"/>
              <a:t> 2021;282:203–210; 4. Bartoli et al. </a:t>
            </a:r>
            <a:r>
              <a:rPr lang="en-US" dirty="0"/>
              <a:t>J Affect </a:t>
            </a:r>
            <a:r>
              <a:rPr lang="en-US" dirty="0" err="1"/>
              <a:t>Disord</a:t>
            </a:r>
            <a:r>
              <a:rPr lang="en-US" dirty="0"/>
              <a:t> 2020;276:234–240</a:t>
            </a:r>
            <a:endParaRPr lang="en-GB" dirty="0"/>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18</a:t>
            </a:fld>
            <a:endParaRPr lang="en-GB"/>
          </a:p>
        </p:txBody>
      </p:sp>
      <p:sp>
        <p:nvSpPr>
          <p:cNvPr id="10" name="TextBox 9">
            <a:extLst>
              <a:ext uri="{FF2B5EF4-FFF2-40B4-BE49-F238E27FC236}">
                <a16:creationId xmlns:a16="http://schemas.microsoft.com/office/drawing/2014/main" id="{9C7A76A2-8428-4810-F0E2-B1E13161A612}"/>
              </a:ext>
            </a:extLst>
          </p:cNvPr>
          <p:cNvSpPr txBox="1"/>
          <p:nvPr/>
        </p:nvSpPr>
        <p:spPr>
          <a:xfrm>
            <a:off x="6097264" y="1350366"/>
            <a:ext cx="5419725" cy="338554"/>
          </a:xfrm>
          <a:prstGeom prst="rect">
            <a:avLst/>
          </a:prstGeom>
          <a:noFill/>
        </p:spPr>
        <p:txBody>
          <a:bodyPr wrap="square">
            <a:spAutoFit/>
          </a:bodyPr>
          <a:lstStyle/>
          <a:p>
            <a:pPr algn="ctr" rtl="0">
              <a:defRPr sz="1862" b="0" i="0" u="none" strike="noStrike" kern="1200" spc="0" baseline="0">
                <a:solidFill>
                  <a:srgbClr val="1A1A17"/>
                </a:solidFill>
                <a:latin typeface="+mn-lt"/>
                <a:ea typeface="+mn-ea"/>
                <a:cs typeface="+mn-cs"/>
              </a:defRPr>
            </a:pPr>
            <a:r>
              <a:rPr lang="en-US" sz="1600" b="1" baseline="0">
                <a:solidFill>
                  <a:schemeClr val="accent2">
                    <a:lumMod val="50000"/>
                  </a:schemeClr>
                </a:solidFill>
              </a:rPr>
              <a:t>Factors associated with mixed features</a:t>
            </a:r>
            <a:r>
              <a:rPr lang="en-US" sz="1600" b="1" baseline="30000">
                <a:solidFill>
                  <a:schemeClr val="accent2">
                    <a:lumMod val="50000"/>
                  </a:schemeClr>
                </a:solidFill>
              </a:rPr>
              <a:t>4</a:t>
            </a:r>
            <a:endParaRPr lang="en-US" sz="1600" b="1">
              <a:solidFill>
                <a:schemeClr val="accent2">
                  <a:lumMod val="50000"/>
                </a:schemeClr>
              </a:solidFill>
            </a:endParaRPr>
          </a:p>
        </p:txBody>
      </p:sp>
      <p:graphicFrame>
        <p:nvGraphicFramePr>
          <p:cNvPr id="12" name="Table 11">
            <a:extLst>
              <a:ext uri="{FF2B5EF4-FFF2-40B4-BE49-F238E27FC236}">
                <a16:creationId xmlns:a16="http://schemas.microsoft.com/office/drawing/2014/main" id="{306E7618-84DD-1CDB-5B95-3F828F871393}"/>
              </a:ext>
            </a:extLst>
          </p:cNvPr>
          <p:cNvGraphicFramePr>
            <a:graphicFrameLocks/>
          </p:cNvGraphicFramePr>
          <p:nvPr>
            <p:extLst>
              <p:ext uri="{D42A27DB-BD31-4B8C-83A1-F6EECF244321}">
                <p14:modId xmlns:p14="http://schemas.microsoft.com/office/powerpoint/2010/main" val="2213927266"/>
              </p:ext>
            </p:extLst>
          </p:nvPr>
        </p:nvGraphicFramePr>
        <p:xfrm>
          <a:off x="6235378" y="1797978"/>
          <a:ext cx="5143499" cy="3275930"/>
        </p:xfrm>
        <a:graphic>
          <a:graphicData uri="http://schemas.openxmlformats.org/drawingml/2006/table">
            <a:tbl>
              <a:tblPr bandRow="1">
                <a:tableStyleId>{5C22544A-7EE6-4342-B048-85BDC9FD1C3A}</a:tableStyleId>
              </a:tblPr>
              <a:tblGrid>
                <a:gridCol w="2146622">
                  <a:extLst>
                    <a:ext uri="{9D8B030D-6E8A-4147-A177-3AD203B41FA5}">
                      <a16:colId xmlns:a16="http://schemas.microsoft.com/office/drawing/2014/main" val="211284293"/>
                    </a:ext>
                  </a:extLst>
                </a:gridCol>
                <a:gridCol w="2996877">
                  <a:extLst>
                    <a:ext uri="{9D8B030D-6E8A-4147-A177-3AD203B41FA5}">
                      <a16:colId xmlns:a16="http://schemas.microsoft.com/office/drawing/2014/main" val="1159505650"/>
                    </a:ext>
                  </a:extLst>
                </a:gridCol>
              </a:tblGrid>
              <a:tr h="804026">
                <a:tc>
                  <a:txBody>
                    <a:bodyPr/>
                    <a:lstStyle/>
                    <a:p>
                      <a:pPr algn="l" fontAlgn="b">
                        <a:lnSpc>
                          <a:spcPct val="90000"/>
                        </a:lnSpc>
                      </a:pPr>
                      <a:r>
                        <a:rPr lang="en-GB" sz="1400" b="1" i="0" u="none" strike="noStrike" dirty="0">
                          <a:solidFill>
                            <a:schemeClr val="bg1"/>
                          </a:solidFill>
                          <a:effectLst/>
                          <a:latin typeface="+mn-lt"/>
                        </a:rPr>
                        <a:t>Mixed features versus without mixed features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lnSpc>
                          <a:spcPct val="90000"/>
                        </a:lnSpc>
                      </a:pPr>
                      <a:r>
                        <a:rPr lang="en-GB" sz="1400" b="1" dirty="0">
                          <a:solidFill>
                            <a:schemeClr val="bg1"/>
                          </a:solidFill>
                          <a:latin typeface="+mn-lt"/>
                          <a:cs typeface="Arial" panose="020B0604020202020204" pitchFamily="34" charset="0"/>
                        </a:rPr>
                        <a:t>OR (95% CI)</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726149425"/>
                  </a:ext>
                </a:extLst>
              </a:tr>
              <a:tr h="617976">
                <a:tc>
                  <a:txBody>
                    <a:bodyPr/>
                    <a:lstStyle/>
                    <a:p>
                      <a:pPr algn="l" fontAlgn="b">
                        <a:lnSpc>
                          <a:spcPct val="90000"/>
                        </a:lnSpc>
                      </a:pPr>
                      <a:r>
                        <a:rPr lang="en-GB" sz="1400" b="0" i="0" u="none" strike="noStrike" dirty="0">
                          <a:solidFill>
                            <a:srgbClr val="000000"/>
                          </a:solidFill>
                          <a:effectLst/>
                          <a:latin typeface="+mn-lt"/>
                        </a:rPr>
                        <a:t>Employment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400">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41967199"/>
                  </a:ext>
                </a:extLst>
              </a:tr>
              <a:tr h="617976">
                <a:tc>
                  <a:txBody>
                    <a:bodyPr/>
                    <a:lstStyle/>
                    <a:p>
                      <a:pPr algn="l" fontAlgn="b">
                        <a:lnSpc>
                          <a:spcPct val="90000"/>
                        </a:lnSpc>
                      </a:pPr>
                      <a:r>
                        <a:rPr lang="en-GB" sz="1400" b="0" i="0" u="none" strike="noStrike">
                          <a:solidFill>
                            <a:srgbClr val="000000"/>
                          </a:solidFill>
                          <a:effectLst/>
                          <a:latin typeface="+mn-lt"/>
                        </a:rPr>
                        <a:t>History of suicide attempts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ct val="90000"/>
                        </a:lnSpc>
                      </a:pPr>
                      <a:endParaRPr lang="en-GB" sz="1400">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0008190"/>
                  </a:ext>
                </a:extLst>
              </a:tr>
              <a:tr h="617976">
                <a:tc>
                  <a:txBody>
                    <a:bodyPr/>
                    <a:lstStyle/>
                    <a:p>
                      <a:pPr algn="l" fontAlgn="b">
                        <a:lnSpc>
                          <a:spcPct val="90000"/>
                        </a:lnSpc>
                      </a:pPr>
                      <a:r>
                        <a:rPr lang="en-GB" sz="1400" b="0" i="0" u="none" strike="noStrike">
                          <a:solidFill>
                            <a:schemeClr val="tx2"/>
                          </a:solidFill>
                          <a:effectLst/>
                          <a:latin typeface="+mn-lt"/>
                        </a:rPr>
                        <a:t>Rapid cycling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400" b="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602723463"/>
                  </a:ext>
                </a:extLst>
              </a:tr>
              <a:tr h="617976">
                <a:tc>
                  <a:txBody>
                    <a:bodyPr/>
                    <a:lstStyle/>
                    <a:p>
                      <a:pPr algn="l" fontAlgn="b">
                        <a:lnSpc>
                          <a:spcPct val="90000"/>
                        </a:lnSpc>
                      </a:pPr>
                      <a:r>
                        <a:rPr lang="en-GB" sz="1400" b="0" i="0" u="none" strike="noStrike">
                          <a:solidFill>
                            <a:schemeClr val="tx2"/>
                          </a:solidFill>
                          <a:effectLst/>
                          <a:latin typeface="+mn-lt"/>
                        </a:rPr>
                        <a:t>Comorbid anxiety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ct val="90000"/>
                        </a:lnSpc>
                      </a:pPr>
                      <a:endParaRPr lang="en-GB" sz="1400" b="0" dirty="0">
                        <a:solidFill>
                          <a:schemeClr val="bg1"/>
                        </a:solidFill>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36416295"/>
                  </a:ext>
                </a:extLst>
              </a:tr>
            </a:tbl>
          </a:graphicData>
        </a:graphic>
      </p:graphicFrame>
      <p:graphicFrame>
        <p:nvGraphicFramePr>
          <p:cNvPr id="7" name="Chart 6">
            <a:extLst>
              <a:ext uri="{FF2B5EF4-FFF2-40B4-BE49-F238E27FC236}">
                <a16:creationId xmlns:a16="http://schemas.microsoft.com/office/drawing/2014/main" id="{130C78CB-6F44-75B9-8F81-7197F835CB51}"/>
              </a:ext>
            </a:extLst>
          </p:cNvPr>
          <p:cNvGraphicFramePr/>
          <p:nvPr>
            <p:extLst>
              <p:ext uri="{D42A27DB-BD31-4B8C-83A1-F6EECF244321}">
                <p14:modId xmlns:p14="http://schemas.microsoft.com/office/powerpoint/2010/main" val="1257041117"/>
              </p:ext>
            </p:extLst>
          </p:nvPr>
        </p:nvGraphicFramePr>
        <p:xfrm>
          <a:off x="8044452" y="2153772"/>
          <a:ext cx="3579893" cy="334279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00881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Arrow Connector 53">
            <a:extLst>
              <a:ext uri="{FF2B5EF4-FFF2-40B4-BE49-F238E27FC236}">
                <a16:creationId xmlns:a16="http://schemas.microsoft.com/office/drawing/2014/main" id="{70C26F8E-42E1-55F5-332C-DD3CCBF73A7A}"/>
              </a:ext>
            </a:extLst>
          </p:cNvPr>
          <p:cNvCxnSpPr>
            <a:cxnSpLocks/>
          </p:cNvCxnSpPr>
          <p:nvPr/>
        </p:nvCxnSpPr>
        <p:spPr>
          <a:xfrm>
            <a:off x="4461933" y="3682170"/>
            <a:ext cx="1559926" cy="0"/>
          </a:xfrm>
          <a:prstGeom prst="straightConnector1">
            <a:avLst/>
          </a:prstGeom>
          <a:ln w="19050" cap="rnd">
            <a:solidFill>
              <a:schemeClr val="accent3"/>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D28FA02-DA90-3A90-DD59-6BF33D0D1480}"/>
              </a:ext>
            </a:extLst>
          </p:cNvPr>
          <p:cNvCxnSpPr>
            <a:cxnSpLocks/>
          </p:cNvCxnSpPr>
          <p:nvPr/>
        </p:nvCxnSpPr>
        <p:spPr>
          <a:xfrm>
            <a:off x="6000880" y="3682170"/>
            <a:ext cx="1220535" cy="0"/>
          </a:xfrm>
          <a:prstGeom prst="straightConnector1">
            <a:avLst/>
          </a:prstGeom>
          <a:ln w="19050" cap="rnd">
            <a:solidFill>
              <a:schemeClr val="accent3"/>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0006781-0441-6BF0-C3BB-F394544ED436}"/>
              </a:ext>
            </a:extLst>
          </p:cNvPr>
          <p:cNvCxnSpPr>
            <a:cxnSpLocks/>
          </p:cNvCxnSpPr>
          <p:nvPr/>
        </p:nvCxnSpPr>
        <p:spPr>
          <a:xfrm>
            <a:off x="2118900" y="3680802"/>
            <a:ext cx="1822718" cy="0"/>
          </a:xfrm>
          <a:prstGeom prst="straightConnector1">
            <a:avLst/>
          </a:prstGeom>
          <a:ln w="19050" cap="rnd">
            <a:solidFill>
              <a:schemeClr val="accent3"/>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251DB77-3E91-7618-BBC8-09C9B420E820}"/>
              </a:ext>
            </a:extLst>
          </p:cNvPr>
          <p:cNvCxnSpPr>
            <a:cxnSpLocks/>
          </p:cNvCxnSpPr>
          <p:nvPr/>
        </p:nvCxnSpPr>
        <p:spPr>
          <a:xfrm>
            <a:off x="8685255" y="3677316"/>
            <a:ext cx="1375040" cy="4854"/>
          </a:xfrm>
          <a:prstGeom prst="straightConnector1">
            <a:avLst/>
          </a:prstGeom>
          <a:ln w="19050" cap="rnd">
            <a:solidFill>
              <a:schemeClr val="accent3"/>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70" name="Oval 69">
            <a:extLst>
              <a:ext uri="{FF2B5EF4-FFF2-40B4-BE49-F238E27FC236}">
                <a16:creationId xmlns:a16="http://schemas.microsoft.com/office/drawing/2014/main" id="{E183DBEF-B835-4436-53F9-1FBB7ED6F20B}"/>
              </a:ext>
            </a:extLst>
          </p:cNvPr>
          <p:cNvSpPr/>
          <p:nvPr/>
        </p:nvSpPr>
        <p:spPr>
          <a:xfrm>
            <a:off x="699655" y="3073438"/>
            <a:ext cx="1216800" cy="1216800"/>
          </a:xfrm>
          <a:prstGeom prst="ellipse">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The evolution of mixed features</a:t>
            </a: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sz="950" dirty="0"/>
              <a:t>BD=bipolar disorder; BRIDGE=</a:t>
            </a:r>
            <a:r>
              <a:rPr lang="en-US" sz="950" dirty="0"/>
              <a:t>Bipolar Disorders: Improving Diagnosis, Guidance and Education;</a:t>
            </a:r>
            <a:r>
              <a:rPr lang="en-GB" sz="950" dirty="0"/>
              <a:t> DSM=</a:t>
            </a:r>
            <a:r>
              <a:rPr lang="en-US" sz="950" dirty="0"/>
              <a:t>Diagnostic and Statistical Manual of Mental Disorders; </a:t>
            </a:r>
            <a:br>
              <a:rPr lang="en-US" sz="950" dirty="0"/>
            </a:br>
            <a:r>
              <a:rPr lang="en-US" sz="950" dirty="0"/>
              <a:t>ICD=International Classification of Diseases; </a:t>
            </a:r>
            <a:r>
              <a:rPr lang="en-GB" sz="950" dirty="0"/>
              <a:t>MDE=major depressive episode; TR=text revision</a:t>
            </a:r>
            <a:br>
              <a:rPr lang="en-GB" sz="950" dirty="0"/>
            </a:br>
            <a:br>
              <a:rPr lang="en-GB" sz="950" dirty="0"/>
            </a:br>
            <a:r>
              <a:rPr lang="en-GB" sz="950" dirty="0"/>
              <a:t>1. Maina et al. J Psychopathology 2013;19(4):287–295; 2. </a:t>
            </a:r>
            <a:r>
              <a:rPr lang="en-GB" sz="950" dirty="0" err="1"/>
              <a:t>Chakrabati</a:t>
            </a:r>
            <a:r>
              <a:rPr lang="en-GB" sz="950" dirty="0"/>
              <a:t>. </a:t>
            </a:r>
            <a:r>
              <a:rPr lang="pl-PL" sz="950" dirty="0"/>
              <a:t>World J Psychiatry 2022;12(12):1335</a:t>
            </a:r>
            <a:r>
              <a:rPr lang="en-GB" sz="950" dirty="0"/>
              <a:t>–</a:t>
            </a:r>
            <a:r>
              <a:rPr lang="pl-PL" sz="950" dirty="0"/>
              <a:t>1355</a:t>
            </a:r>
            <a:r>
              <a:rPr lang="en-GB" sz="950" dirty="0"/>
              <a:t>; 3. </a:t>
            </a:r>
            <a:r>
              <a:rPr lang="en-GB" sz="950" dirty="0" err="1"/>
              <a:t>Akiskal</a:t>
            </a:r>
            <a:r>
              <a:rPr lang="en-GB" sz="950" dirty="0"/>
              <a:t>. </a:t>
            </a:r>
            <a:r>
              <a:rPr lang="fr-FR" sz="950" dirty="0"/>
              <a:t>Clin </a:t>
            </a:r>
            <a:r>
              <a:rPr lang="fr-FR" sz="950" dirty="0" err="1"/>
              <a:t>Neuropharmacol</a:t>
            </a:r>
            <a:r>
              <a:rPr lang="fr-FR" sz="950" dirty="0"/>
              <a:t> 1992;15(</a:t>
            </a:r>
            <a:r>
              <a:rPr lang="fr-FR" sz="950" dirty="0" err="1"/>
              <a:t>Suppl</a:t>
            </a:r>
            <a:r>
              <a:rPr lang="fr-FR" sz="950" dirty="0"/>
              <a:t> 1):632A–633A;</a:t>
            </a:r>
            <a:br>
              <a:rPr lang="fr-FR" sz="950" dirty="0"/>
            </a:br>
            <a:r>
              <a:rPr lang="fr-FR" sz="950" dirty="0"/>
              <a:t>4.</a:t>
            </a:r>
            <a:r>
              <a:rPr lang="en-GB" sz="950" dirty="0"/>
              <a:t> </a:t>
            </a:r>
            <a:r>
              <a:rPr lang="en-GB" sz="950" dirty="0" err="1"/>
              <a:t>Perugi</a:t>
            </a:r>
            <a:r>
              <a:rPr lang="en-GB" sz="950" dirty="0"/>
              <a:t> et al. </a:t>
            </a:r>
            <a:r>
              <a:rPr lang="pl-PL" sz="950" dirty="0"/>
              <a:t>J Clin Psychiatry 2015;76(3):e351–358</a:t>
            </a:r>
            <a:r>
              <a:rPr lang="en-GB" sz="950" dirty="0"/>
              <a:t>; 5. Severus &amp; Bauer. Int J Bipolar </a:t>
            </a:r>
            <a:r>
              <a:rPr lang="en-GB" sz="950" dirty="0" err="1"/>
              <a:t>Disord</a:t>
            </a:r>
            <a:r>
              <a:rPr lang="en-GB" sz="950" dirty="0"/>
              <a:t> 2020;8(1):4</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19</a:t>
            </a:fld>
            <a:endParaRPr lang="en-GB"/>
          </a:p>
        </p:txBody>
      </p:sp>
      <p:cxnSp>
        <p:nvCxnSpPr>
          <p:cNvPr id="28" name="Straight Arrow Connector 27">
            <a:extLst>
              <a:ext uri="{FF2B5EF4-FFF2-40B4-BE49-F238E27FC236}">
                <a16:creationId xmlns:a16="http://schemas.microsoft.com/office/drawing/2014/main" id="{FF94899D-FF72-4AAB-887C-DBE0E17EB941}"/>
              </a:ext>
            </a:extLst>
          </p:cNvPr>
          <p:cNvCxnSpPr>
            <a:cxnSpLocks/>
          </p:cNvCxnSpPr>
          <p:nvPr/>
        </p:nvCxnSpPr>
        <p:spPr>
          <a:xfrm>
            <a:off x="10060295" y="3682170"/>
            <a:ext cx="1292469" cy="0"/>
          </a:xfrm>
          <a:prstGeom prst="straightConnector1">
            <a:avLst/>
          </a:prstGeom>
          <a:ln w="19050" cap="rnd">
            <a:solidFill>
              <a:schemeClr val="accent3"/>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D6FDAB4-DD5B-E923-64B4-CE71D3C8DCAF}"/>
              </a:ext>
            </a:extLst>
          </p:cNvPr>
          <p:cNvCxnSpPr>
            <a:cxnSpLocks/>
          </p:cNvCxnSpPr>
          <p:nvPr/>
        </p:nvCxnSpPr>
        <p:spPr>
          <a:xfrm>
            <a:off x="7221415" y="3677316"/>
            <a:ext cx="1463840" cy="0"/>
          </a:xfrm>
          <a:prstGeom prst="straightConnector1">
            <a:avLst/>
          </a:prstGeom>
          <a:ln w="19050" cap="rnd">
            <a:solidFill>
              <a:schemeClr val="accent3"/>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7E31A71-3C6D-E9C2-A851-F1202DB852E5}"/>
              </a:ext>
            </a:extLst>
          </p:cNvPr>
          <p:cNvCxnSpPr>
            <a:cxnSpLocks/>
          </p:cNvCxnSpPr>
          <p:nvPr/>
        </p:nvCxnSpPr>
        <p:spPr>
          <a:xfrm>
            <a:off x="2105781" y="2231999"/>
            <a:ext cx="0" cy="1398709"/>
          </a:xfrm>
          <a:prstGeom prst="line">
            <a:avLst/>
          </a:prstGeom>
          <a:solidFill>
            <a:schemeClr val="tx2"/>
          </a:solidFill>
          <a:ln w="9525" cap="rnd">
            <a:solidFill>
              <a:schemeClr val="accent3"/>
            </a:solidFill>
            <a:prstDash val="solid"/>
          </a:ln>
        </p:spPr>
        <p:style>
          <a:lnRef idx="3">
            <a:schemeClr val="dk1"/>
          </a:lnRef>
          <a:fillRef idx="0">
            <a:schemeClr val="dk1"/>
          </a:fillRef>
          <a:effectRef idx="2">
            <a:schemeClr val="dk1"/>
          </a:effectRef>
          <a:fontRef idx="minor">
            <a:schemeClr val="tx1"/>
          </a:fontRef>
        </p:style>
      </p:cxnSp>
      <p:sp>
        <p:nvSpPr>
          <p:cNvPr id="35" name="Speech Bubble: Rectangle 100">
            <a:extLst>
              <a:ext uri="{FF2B5EF4-FFF2-40B4-BE49-F238E27FC236}">
                <a16:creationId xmlns:a16="http://schemas.microsoft.com/office/drawing/2014/main" id="{192102F7-0486-2ABF-3B31-DB5071FD26AA}"/>
              </a:ext>
            </a:extLst>
          </p:cNvPr>
          <p:cNvSpPr/>
          <p:nvPr/>
        </p:nvSpPr>
        <p:spPr>
          <a:xfrm flipH="1">
            <a:off x="1359138" y="1812738"/>
            <a:ext cx="1822718" cy="1072060"/>
          </a:xfrm>
          <a:prstGeom prst="wedgeRectCallout">
            <a:avLst>
              <a:gd name="adj1" fmla="val 33205"/>
              <a:gd name="adj2" fmla="val 49117"/>
            </a:avLst>
          </a:prstGeom>
          <a:solidFill>
            <a:schemeClr val="accent3">
              <a:lumMod val="20000"/>
              <a:lumOff val="80000"/>
            </a:schemeClr>
          </a:solidFill>
          <a:ln w="9525">
            <a:solidFill>
              <a:schemeClr val="accent3"/>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br>
              <a:rPr lang="en-GB" sz="1100"/>
            </a:br>
            <a:r>
              <a:rPr lang="en-GB" sz="1100"/>
              <a:t>Emil </a:t>
            </a:r>
            <a:r>
              <a:rPr lang="en-GB" sz="1100" err="1"/>
              <a:t>Kraeplin</a:t>
            </a:r>
            <a:r>
              <a:rPr lang="en-GB" sz="1100"/>
              <a:t> first used the term ‘mixed states’ (</a:t>
            </a:r>
            <a:r>
              <a:rPr lang="en-GB" sz="1100" err="1"/>
              <a:t>Mischzustände</a:t>
            </a:r>
            <a:r>
              <a:rPr lang="en-GB" sz="1100"/>
              <a:t>) in the 5</a:t>
            </a:r>
            <a:r>
              <a:rPr lang="en-GB" sz="1100" baseline="30000"/>
              <a:t>th</a:t>
            </a:r>
            <a:r>
              <a:rPr lang="en-GB" sz="1100"/>
              <a:t> edition of his textbook </a:t>
            </a:r>
            <a:br>
              <a:rPr lang="en-GB" sz="1100"/>
            </a:br>
            <a:r>
              <a:rPr lang="en-GB" sz="1100"/>
              <a:t>of Psychiatry</a:t>
            </a:r>
            <a:r>
              <a:rPr lang="en-GB" sz="1100" baseline="30000"/>
              <a:t>1</a:t>
            </a:r>
            <a:endParaRPr lang="en-GB" sz="1100"/>
          </a:p>
          <a:p>
            <a:pPr algn="ctr"/>
            <a:endParaRPr lang="en-GB" altLang="sv-SE" sz="1000" baseline="30000">
              <a:solidFill>
                <a:schemeClr val="tx2"/>
              </a:solidFill>
              <a:latin typeface="Arial" panose="020B0604020202020204"/>
            </a:endParaRPr>
          </a:p>
        </p:txBody>
      </p:sp>
      <p:cxnSp>
        <p:nvCxnSpPr>
          <p:cNvPr id="36" name="Straight Connector 35">
            <a:extLst>
              <a:ext uri="{FF2B5EF4-FFF2-40B4-BE49-F238E27FC236}">
                <a16:creationId xmlns:a16="http://schemas.microsoft.com/office/drawing/2014/main" id="{E037BEF3-F047-4A9B-65D0-0270A5E0DDA6}"/>
              </a:ext>
            </a:extLst>
          </p:cNvPr>
          <p:cNvCxnSpPr>
            <a:cxnSpLocks/>
          </p:cNvCxnSpPr>
          <p:nvPr/>
        </p:nvCxnSpPr>
        <p:spPr>
          <a:xfrm flipV="1">
            <a:off x="3941618" y="3063282"/>
            <a:ext cx="0" cy="633955"/>
          </a:xfrm>
          <a:prstGeom prst="line">
            <a:avLst/>
          </a:prstGeom>
          <a:solidFill>
            <a:schemeClr val="tx2"/>
          </a:solidFill>
          <a:ln w="9525" cap="rnd">
            <a:solidFill>
              <a:schemeClr val="accent3"/>
            </a:solidFill>
            <a:prstDash val="solid"/>
          </a:ln>
        </p:spPr>
        <p:style>
          <a:lnRef idx="3">
            <a:schemeClr val="dk1"/>
          </a:lnRef>
          <a:fillRef idx="0">
            <a:schemeClr val="dk1"/>
          </a:fillRef>
          <a:effectRef idx="2">
            <a:schemeClr val="dk1"/>
          </a:effectRef>
          <a:fontRef idx="minor">
            <a:schemeClr val="tx1"/>
          </a:fontRef>
        </p:style>
      </p:cxnSp>
      <p:cxnSp>
        <p:nvCxnSpPr>
          <p:cNvPr id="39" name="Straight Connector 38">
            <a:extLst>
              <a:ext uri="{FF2B5EF4-FFF2-40B4-BE49-F238E27FC236}">
                <a16:creationId xmlns:a16="http://schemas.microsoft.com/office/drawing/2014/main" id="{A07608C1-B1BC-A48E-27A5-F4525984E6AF}"/>
              </a:ext>
            </a:extLst>
          </p:cNvPr>
          <p:cNvCxnSpPr>
            <a:cxnSpLocks/>
          </p:cNvCxnSpPr>
          <p:nvPr/>
        </p:nvCxnSpPr>
        <p:spPr>
          <a:xfrm>
            <a:off x="6021859" y="1666235"/>
            <a:ext cx="0" cy="1964473"/>
          </a:xfrm>
          <a:prstGeom prst="line">
            <a:avLst/>
          </a:prstGeom>
          <a:solidFill>
            <a:schemeClr val="tx2"/>
          </a:solidFill>
          <a:ln w="9525" cap="rnd">
            <a:solidFill>
              <a:schemeClr val="accent3"/>
            </a:solidFill>
            <a:prstDash val="solid"/>
          </a:ln>
        </p:spPr>
        <p:style>
          <a:lnRef idx="3">
            <a:schemeClr val="dk1"/>
          </a:lnRef>
          <a:fillRef idx="0">
            <a:schemeClr val="dk1"/>
          </a:fillRef>
          <a:effectRef idx="2">
            <a:schemeClr val="dk1"/>
          </a:effectRef>
          <a:fontRef idx="minor">
            <a:schemeClr val="tx1"/>
          </a:fontRef>
        </p:style>
      </p:cxnSp>
      <p:sp>
        <p:nvSpPr>
          <p:cNvPr id="40" name="Speech Bubble: Rectangle 100">
            <a:extLst>
              <a:ext uri="{FF2B5EF4-FFF2-40B4-BE49-F238E27FC236}">
                <a16:creationId xmlns:a16="http://schemas.microsoft.com/office/drawing/2014/main" id="{1E3504A3-5F9E-B4E5-BAFD-7DF76EE53195}"/>
              </a:ext>
            </a:extLst>
          </p:cNvPr>
          <p:cNvSpPr/>
          <p:nvPr/>
        </p:nvSpPr>
        <p:spPr>
          <a:xfrm flipH="1">
            <a:off x="3740721" y="1518138"/>
            <a:ext cx="2279359" cy="713861"/>
          </a:xfrm>
          <a:prstGeom prst="wedgeRectCallout">
            <a:avLst>
              <a:gd name="adj1" fmla="val 33205"/>
              <a:gd name="adj2" fmla="val 49117"/>
            </a:avLst>
          </a:prstGeom>
          <a:solidFill>
            <a:schemeClr val="accent3">
              <a:lumMod val="20000"/>
              <a:lumOff val="80000"/>
            </a:schemeClr>
          </a:solidFill>
          <a:ln w="9525">
            <a:solidFill>
              <a:schemeClr val="accent3"/>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sz="1100"/>
              <a:t>The ICD-10 defined ‘mixed episode’, but was deemed to have low precision and reliability</a:t>
            </a:r>
            <a:r>
              <a:rPr lang="en-GB" sz="1100" baseline="30000"/>
              <a:t>1</a:t>
            </a:r>
            <a:endParaRPr lang="en-GB" sz="1100"/>
          </a:p>
        </p:txBody>
      </p:sp>
      <p:cxnSp>
        <p:nvCxnSpPr>
          <p:cNvPr id="41" name="Straight Connector 40">
            <a:extLst>
              <a:ext uri="{FF2B5EF4-FFF2-40B4-BE49-F238E27FC236}">
                <a16:creationId xmlns:a16="http://schemas.microsoft.com/office/drawing/2014/main" id="{D9C05F84-5FFE-AC43-E8DA-D2191B702D37}"/>
              </a:ext>
            </a:extLst>
          </p:cNvPr>
          <p:cNvCxnSpPr>
            <a:cxnSpLocks/>
          </p:cNvCxnSpPr>
          <p:nvPr/>
        </p:nvCxnSpPr>
        <p:spPr>
          <a:xfrm flipV="1">
            <a:off x="7221415" y="3680802"/>
            <a:ext cx="0" cy="1565275"/>
          </a:xfrm>
          <a:prstGeom prst="line">
            <a:avLst/>
          </a:prstGeom>
          <a:solidFill>
            <a:schemeClr val="tx2"/>
          </a:solidFill>
          <a:ln w="9525" cap="rnd">
            <a:solidFill>
              <a:schemeClr val="accent3"/>
            </a:solidFill>
            <a:prstDash val="solid"/>
          </a:ln>
        </p:spPr>
        <p:style>
          <a:lnRef idx="3">
            <a:schemeClr val="dk1"/>
          </a:lnRef>
          <a:fillRef idx="0">
            <a:schemeClr val="dk1"/>
          </a:fillRef>
          <a:effectRef idx="2">
            <a:schemeClr val="dk1"/>
          </a:effectRef>
          <a:fontRef idx="minor">
            <a:schemeClr val="tx1"/>
          </a:fontRef>
        </p:style>
      </p:cxnSp>
      <p:sp>
        <p:nvSpPr>
          <p:cNvPr id="42" name="Speech Bubble: Rectangle 100">
            <a:extLst>
              <a:ext uri="{FF2B5EF4-FFF2-40B4-BE49-F238E27FC236}">
                <a16:creationId xmlns:a16="http://schemas.microsoft.com/office/drawing/2014/main" id="{DC7D3516-A7C4-B703-49FE-3CEE6A9D974C}"/>
              </a:ext>
            </a:extLst>
          </p:cNvPr>
          <p:cNvSpPr/>
          <p:nvPr/>
        </p:nvSpPr>
        <p:spPr>
          <a:xfrm rot="10800000" flipV="1">
            <a:off x="5259315" y="4384976"/>
            <a:ext cx="2281134" cy="1183485"/>
          </a:xfrm>
          <a:prstGeom prst="wedgeRectCallout">
            <a:avLst>
              <a:gd name="adj1" fmla="val 33205"/>
              <a:gd name="adj2" fmla="val 49117"/>
            </a:avLst>
          </a:prstGeom>
          <a:solidFill>
            <a:schemeClr val="accent3">
              <a:lumMod val="20000"/>
              <a:lumOff val="80000"/>
            </a:schemeClr>
          </a:solidFill>
          <a:ln w="9525">
            <a:solidFill>
              <a:schemeClr val="accent3"/>
            </a:solidFill>
          </a:ln>
        </p:spPr>
        <p:style>
          <a:lnRef idx="2">
            <a:schemeClr val="dk1"/>
          </a:lnRef>
          <a:fillRef idx="1">
            <a:schemeClr val="lt1"/>
          </a:fillRef>
          <a:effectRef idx="0">
            <a:schemeClr val="dk1"/>
          </a:effectRef>
          <a:fontRef idx="minor">
            <a:schemeClr val="dk1"/>
          </a:fontRef>
        </p:style>
        <p:txBody>
          <a:bodyPr lIns="72000" tIns="36000" rIns="72000" bIns="36000" rtlCol="0" anchor="ctr"/>
          <a:lstStyle/>
          <a:p>
            <a:pPr algn="ctr"/>
            <a:r>
              <a:rPr lang="en-GB" sz="1100"/>
              <a:t>The DSM-IV-TR definition of </a:t>
            </a:r>
            <a:br>
              <a:rPr lang="en-GB" sz="1100"/>
            </a:br>
            <a:r>
              <a:rPr lang="en-GB" sz="1100"/>
              <a:t>mixed episodes was believed to be too restrictive due to requirement for concurrent full manic and depressive syndromes</a:t>
            </a:r>
            <a:r>
              <a:rPr lang="en-GB" sz="1100" baseline="30000"/>
              <a:t>2</a:t>
            </a:r>
            <a:endParaRPr lang="en-GB" sz="1100"/>
          </a:p>
        </p:txBody>
      </p:sp>
      <p:cxnSp>
        <p:nvCxnSpPr>
          <p:cNvPr id="45" name="Straight Connector 44">
            <a:extLst>
              <a:ext uri="{FF2B5EF4-FFF2-40B4-BE49-F238E27FC236}">
                <a16:creationId xmlns:a16="http://schemas.microsoft.com/office/drawing/2014/main" id="{AE34189C-306B-895A-7BA0-C6249D4E409A}"/>
              </a:ext>
            </a:extLst>
          </p:cNvPr>
          <p:cNvCxnSpPr>
            <a:cxnSpLocks/>
          </p:cNvCxnSpPr>
          <p:nvPr/>
        </p:nvCxnSpPr>
        <p:spPr>
          <a:xfrm>
            <a:off x="8685255" y="3677316"/>
            <a:ext cx="0" cy="1117088"/>
          </a:xfrm>
          <a:prstGeom prst="line">
            <a:avLst/>
          </a:prstGeom>
          <a:solidFill>
            <a:schemeClr val="tx2"/>
          </a:solidFill>
          <a:ln w="9525" cap="rnd">
            <a:solidFill>
              <a:schemeClr val="accent3"/>
            </a:solidFill>
            <a:prstDash val="solid"/>
          </a:ln>
        </p:spPr>
        <p:style>
          <a:lnRef idx="3">
            <a:schemeClr val="dk1"/>
          </a:lnRef>
          <a:fillRef idx="0">
            <a:schemeClr val="dk1"/>
          </a:fillRef>
          <a:effectRef idx="2">
            <a:schemeClr val="dk1"/>
          </a:effectRef>
          <a:fontRef idx="minor">
            <a:schemeClr val="tx1"/>
          </a:fontRef>
        </p:style>
      </p:cxnSp>
      <p:sp>
        <p:nvSpPr>
          <p:cNvPr id="46" name="Speech Bubble: Rectangle 100">
            <a:extLst>
              <a:ext uri="{FF2B5EF4-FFF2-40B4-BE49-F238E27FC236}">
                <a16:creationId xmlns:a16="http://schemas.microsoft.com/office/drawing/2014/main" id="{B999D8E8-E10D-FB1A-6642-2258EE774C36}"/>
              </a:ext>
            </a:extLst>
          </p:cNvPr>
          <p:cNvSpPr/>
          <p:nvPr/>
        </p:nvSpPr>
        <p:spPr>
          <a:xfrm flipH="1">
            <a:off x="7801914" y="4384976"/>
            <a:ext cx="2570807" cy="1496130"/>
          </a:xfrm>
          <a:prstGeom prst="wedgeRectCallout">
            <a:avLst>
              <a:gd name="adj1" fmla="val 33205"/>
              <a:gd name="adj2" fmla="val 49117"/>
            </a:avLst>
          </a:prstGeom>
          <a:solidFill>
            <a:schemeClr val="accent3">
              <a:lumMod val="20000"/>
              <a:lumOff val="80000"/>
            </a:schemeClr>
          </a:solidFill>
          <a:ln w="9525">
            <a:solidFill>
              <a:schemeClr val="accent3"/>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br>
              <a:rPr lang="en-GB" sz="1100" b="1"/>
            </a:br>
            <a:r>
              <a:rPr lang="en-GB" sz="1100"/>
              <a:t>The</a:t>
            </a:r>
            <a:r>
              <a:rPr lang="en-GB" sz="1100" b="1"/>
              <a:t> </a:t>
            </a:r>
            <a:r>
              <a:rPr lang="en-GB" sz="1100"/>
              <a:t>BRIDGE-II-Mix study found that mixed features were 4-times more likely in patients with MDE using the Research-Based Diagnostic Criteria compared with the DSM-5, and had greater associations with characteristics of BD</a:t>
            </a:r>
            <a:r>
              <a:rPr lang="en-GB" sz="1100" baseline="30000"/>
              <a:t>4</a:t>
            </a:r>
            <a:endParaRPr lang="en-GB" sz="1100"/>
          </a:p>
          <a:p>
            <a:pPr algn="ctr"/>
            <a:endParaRPr lang="en-GB" altLang="sv-SE" sz="1000" baseline="30000">
              <a:solidFill>
                <a:schemeClr val="tx2"/>
              </a:solidFill>
              <a:latin typeface="Arial" panose="020B0604020202020204"/>
            </a:endParaRPr>
          </a:p>
        </p:txBody>
      </p:sp>
      <p:cxnSp>
        <p:nvCxnSpPr>
          <p:cNvPr id="47" name="Straight Connector 46">
            <a:extLst>
              <a:ext uri="{FF2B5EF4-FFF2-40B4-BE49-F238E27FC236}">
                <a16:creationId xmlns:a16="http://schemas.microsoft.com/office/drawing/2014/main" id="{496C979E-3F0C-A2F2-166D-67154CBADAA7}"/>
              </a:ext>
            </a:extLst>
          </p:cNvPr>
          <p:cNvCxnSpPr>
            <a:cxnSpLocks/>
          </p:cNvCxnSpPr>
          <p:nvPr/>
        </p:nvCxnSpPr>
        <p:spPr>
          <a:xfrm>
            <a:off x="10060428" y="2579077"/>
            <a:ext cx="0" cy="1101725"/>
          </a:xfrm>
          <a:prstGeom prst="line">
            <a:avLst/>
          </a:prstGeom>
          <a:solidFill>
            <a:schemeClr val="tx2"/>
          </a:solidFill>
          <a:ln w="9525" cap="rnd">
            <a:solidFill>
              <a:schemeClr val="accent3"/>
            </a:solidFill>
            <a:prstDash val="solid"/>
          </a:ln>
        </p:spPr>
        <p:style>
          <a:lnRef idx="3">
            <a:schemeClr val="dk1"/>
          </a:lnRef>
          <a:fillRef idx="0">
            <a:schemeClr val="dk1"/>
          </a:fillRef>
          <a:effectRef idx="2">
            <a:schemeClr val="dk1"/>
          </a:effectRef>
          <a:fontRef idx="minor">
            <a:schemeClr val="tx1"/>
          </a:fontRef>
        </p:style>
      </p:cxnSp>
      <p:sp>
        <p:nvSpPr>
          <p:cNvPr id="48" name="Speech Bubble: Rectangle 100">
            <a:extLst>
              <a:ext uri="{FF2B5EF4-FFF2-40B4-BE49-F238E27FC236}">
                <a16:creationId xmlns:a16="http://schemas.microsoft.com/office/drawing/2014/main" id="{F424AFC2-1D72-42AE-641D-5F50E218EC6C}"/>
              </a:ext>
            </a:extLst>
          </p:cNvPr>
          <p:cNvSpPr/>
          <p:nvPr/>
        </p:nvSpPr>
        <p:spPr>
          <a:xfrm flipH="1">
            <a:off x="9435491" y="1854727"/>
            <a:ext cx="1565883" cy="838800"/>
          </a:xfrm>
          <a:prstGeom prst="wedgeRectCallout">
            <a:avLst>
              <a:gd name="adj1" fmla="val 33205"/>
              <a:gd name="adj2" fmla="val 49117"/>
            </a:avLst>
          </a:prstGeom>
          <a:solidFill>
            <a:schemeClr val="accent3">
              <a:lumMod val="20000"/>
              <a:lumOff val="80000"/>
            </a:schemeClr>
          </a:solidFill>
          <a:ln w="9525">
            <a:solidFill>
              <a:schemeClr val="accent3"/>
            </a:solidFill>
          </a:ln>
        </p:spPr>
        <p:style>
          <a:lnRef idx="2">
            <a:schemeClr val="dk1"/>
          </a:lnRef>
          <a:fillRef idx="1">
            <a:schemeClr val="lt1"/>
          </a:fillRef>
          <a:effectRef idx="0">
            <a:schemeClr val="dk1"/>
          </a:effectRef>
          <a:fontRef idx="minor">
            <a:schemeClr val="dk1"/>
          </a:fontRef>
        </p:style>
        <p:txBody>
          <a:bodyPr lIns="144000" tIns="36000" rIns="144000" bIns="36000" rtlCol="0" anchor="ctr"/>
          <a:lstStyle/>
          <a:p>
            <a:pPr algn="ctr"/>
            <a:r>
              <a:rPr lang="en-GB" sz="1100" dirty="0"/>
              <a:t>DSM-5 replaced</a:t>
            </a:r>
            <a:r>
              <a:rPr lang="en-GB" sz="1100" b="1" dirty="0"/>
              <a:t> ‘</a:t>
            </a:r>
            <a:r>
              <a:rPr lang="en-GB" sz="1100" dirty="0"/>
              <a:t>mixed episode’ with the ‘mixed features’ specifier</a:t>
            </a:r>
            <a:r>
              <a:rPr lang="en-GB" sz="1100" baseline="30000" dirty="0"/>
              <a:t>2</a:t>
            </a:r>
            <a:endParaRPr lang="en-GB" sz="1100" dirty="0"/>
          </a:p>
        </p:txBody>
      </p:sp>
      <p:cxnSp>
        <p:nvCxnSpPr>
          <p:cNvPr id="49" name="Straight Arrow Connector 48">
            <a:extLst>
              <a:ext uri="{FF2B5EF4-FFF2-40B4-BE49-F238E27FC236}">
                <a16:creationId xmlns:a16="http://schemas.microsoft.com/office/drawing/2014/main" id="{CA17CA94-7226-ACC8-BA4E-4B53C93FA5EC}"/>
              </a:ext>
            </a:extLst>
          </p:cNvPr>
          <p:cNvCxnSpPr>
            <a:cxnSpLocks/>
          </p:cNvCxnSpPr>
          <p:nvPr/>
        </p:nvCxnSpPr>
        <p:spPr>
          <a:xfrm>
            <a:off x="1920631" y="3680802"/>
            <a:ext cx="198269" cy="0"/>
          </a:xfrm>
          <a:prstGeom prst="straightConnector1">
            <a:avLst/>
          </a:prstGeom>
          <a:ln w="19050" cap="rnd">
            <a:solidFill>
              <a:schemeClr val="accent3"/>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50" name="Rounded Rectangle 6">
            <a:extLst>
              <a:ext uri="{FF2B5EF4-FFF2-40B4-BE49-F238E27FC236}">
                <a16:creationId xmlns:a16="http://schemas.microsoft.com/office/drawing/2014/main" id="{57D5DAFB-55CA-F750-C45C-80E6377AF5DC}"/>
              </a:ext>
            </a:extLst>
          </p:cNvPr>
          <p:cNvSpPr/>
          <p:nvPr/>
        </p:nvSpPr>
        <p:spPr>
          <a:xfrm>
            <a:off x="1938196" y="3262068"/>
            <a:ext cx="584064"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en-GB" sz="1000" b="1">
                <a:solidFill>
                  <a:schemeClr val="tx2"/>
                </a:solidFill>
              </a:rPr>
              <a:t>1896</a:t>
            </a:r>
            <a:endParaRPr lang="en-GB" sz="1000" b="1">
              <a:solidFill>
                <a:schemeClr val="tx2"/>
              </a:solidFill>
              <a:effectLst/>
            </a:endParaRPr>
          </a:p>
        </p:txBody>
      </p:sp>
      <p:sp>
        <p:nvSpPr>
          <p:cNvPr id="51" name="Rounded Rectangle 13">
            <a:extLst>
              <a:ext uri="{FF2B5EF4-FFF2-40B4-BE49-F238E27FC236}">
                <a16:creationId xmlns:a16="http://schemas.microsoft.com/office/drawing/2014/main" id="{D34B8849-9FBA-F000-8017-3E143054EB23}"/>
              </a:ext>
            </a:extLst>
          </p:cNvPr>
          <p:cNvSpPr/>
          <p:nvPr/>
        </p:nvSpPr>
        <p:spPr>
          <a:xfrm>
            <a:off x="5808752" y="3262068"/>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a:solidFill>
                  <a:schemeClr val="tx2"/>
                </a:solidFill>
              </a:rPr>
              <a:t>1992</a:t>
            </a:r>
            <a:endParaRPr lang="en-GB" sz="1000" b="1">
              <a:solidFill>
                <a:schemeClr val="tx2"/>
              </a:solidFill>
              <a:effectLst/>
            </a:endParaRPr>
          </a:p>
        </p:txBody>
      </p:sp>
      <p:sp>
        <p:nvSpPr>
          <p:cNvPr id="52" name="Rounded Rectangle 21">
            <a:extLst>
              <a:ext uri="{FF2B5EF4-FFF2-40B4-BE49-F238E27FC236}">
                <a16:creationId xmlns:a16="http://schemas.microsoft.com/office/drawing/2014/main" id="{E72210AC-1C99-B1AD-6B1B-F2386E1ACA4C}"/>
              </a:ext>
            </a:extLst>
          </p:cNvPr>
          <p:cNvSpPr/>
          <p:nvPr/>
        </p:nvSpPr>
        <p:spPr>
          <a:xfrm>
            <a:off x="3416011" y="3274528"/>
            <a:ext cx="1051214"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dirty="0">
                <a:solidFill>
                  <a:schemeClr val="tx2"/>
                </a:solidFill>
              </a:rPr>
              <a:t>1950s onwards</a:t>
            </a:r>
            <a:endParaRPr lang="en-GB" sz="1000" b="1" dirty="0">
              <a:solidFill>
                <a:schemeClr val="tx2"/>
              </a:solidFill>
              <a:effectLst/>
            </a:endParaRPr>
          </a:p>
        </p:txBody>
      </p:sp>
      <p:sp>
        <p:nvSpPr>
          <p:cNvPr id="53" name="Rounded Rectangle 22">
            <a:extLst>
              <a:ext uri="{FF2B5EF4-FFF2-40B4-BE49-F238E27FC236}">
                <a16:creationId xmlns:a16="http://schemas.microsoft.com/office/drawing/2014/main" id="{DA763A42-2B1D-F1E2-8BD1-BF9531BE501B}"/>
              </a:ext>
            </a:extLst>
          </p:cNvPr>
          <p:cNvSpPr/>
          <p:nvPr/>
        </p:nvSpPr>
        <p:spPr>
          <a:xfrm>
            <a:off x="6971896" y="3911147"/>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a:solidFill>
                  <a:schemeClr val="tx2"/>
                </a:solidFill>
                <a:effectLst/>
              </a:rPr>
              <a:t>2000</a:t>
            </a:r>
          </a:p>
        </p:txBody>
      </p:sp>
      <p:sp>
        <p:nvSpPr>
          <p:cNvPr id="58" name="Rounded Rectangle 51">
            <a:extLst>
              <a:ext uri="{FF2B5EF4-FFF2-40B4-BE49-F238E27FC236}">
                <a16:creationId xmlns:a16="http://schemas.microsoft.com/office/drawing/2014/main" id="{8389FAD4-6C22-55DA-354E-F0734F333DCB}"/>
              </a:ext>
            </a:extLst>
          </p:cNvPr>
          <p:cNvSpPr/>
          <p:nvPr/>
        </p:nvSpPr>
        <p:spPr>
          <a:xfrm>
            <a:off x="8272202" y="3911146"/>
            <a:ext cx="828000"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b="1">
                <a:solidFill>
                  <a:schemeClr val="tx2"/>
                </a:solidFill>
              </a:rPr>
              <a:t> 2009–2010</a:t>
            </a:r>
          </a:p>
        </p:txBody>
      </p:sp>
      <p:cxnSp>
        <p:nvCxnSpPr>
          <p:cNvPr id="59" name="Straight Arrow Connector 58">
            <a:extLst>
              <a:ext uri="{FF2B5EF4-FFF2-40B4-BE49-F238E27FC236}">
                <a16:creationId xmlns:a16="http://schemas.microsoft.com/office/drawing/2014/main" id="{A95FAAEC-160E-22DD-ABE4-C7FFCF987FED}"/>
              </a:ext>
            </a:extLst>
          </p:cNvPr>
          <p:cNvCxnSpPr>
            <a:cxnSpLocks/>
          </p:cNvCxnSpPr>
          <p:nvPr/>
        </p:nvCxnSpPr>
        <p:spPr>
          <a:xfrm>
            <a:off x="9306436" y="3682170"/>
            <a:ext cx="0" cy="0"/>
          </a:xfrm>
          <a:prstGeom prst="straightConnector1">
            <a:avLst/>
          </a:prstGeom>
          <a:ln w="19050" cap="rnd">
            <a:solidFill>
              <a:schemeClr val="accent3"/>
            </a:solidFill>
            <a:prstDash val="sysDot"/>
            <a:round/>
            <a:tailEnd type="oval" w="lg" len="lg"/>
          </a:ln>
        </p:spPr>
        <p:style>
          <a:lnRef idx="1">
            <a:schemeClr val="accent1"/>
          </a:lnRef>
          <a:fillRef idx="0">
            <a:schemeClr val="accent1"/>
          </a:fillRef>
          <a:effectRef idx="0">
            <a:schemeClr val="accent1"/>
          </a:effectRef>
          <a:fontRef idx="minor">
            <a:schemeClr val="tx1"/>
          </a:fontRef>
        </p:style>
      </p:cxnSp>
      <p:sp>
        <p:nvSpPr>
          <p:cNvPr id="63" name="Rounded Rectangle 62">
            <a:extLst>
              <a:ext uri="{FF2B5EF4-FFF2-40B4-BE49-F238E27FC236}">
                <a16:creationId xmlns:a16="http://schemas.microsoft.com/office/drawing/2014/main" id="{C3C567F9-FAA0-C061-2282-67A517CB68E7}"/>
              </a:ext>
            </a:extLst>
          </p:cNvPr>
          <p:cNvSpPr/>
          <p:nvPr/>
        </p:nvSpPr>
        <p:spPr>
          <a:xfrm>
            <a:off x="9795370" y="3260575"/>
            <a:ext cx="500400"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b="1">
                <a:solidFill>
                  <a:schemeClr val="tx2"/>
                </a:solidFill>
              </a:rPr>
              <a:t>2013</a:t>
            </a:r>
          </a:p>
        </p:txBody>
      </p:sp>
      <p:cxnSp>
        <p:nvCxnSpPr>
          <p:cNvPr id="64" name="Straight Arrow Connector 63">
            <a:extLst>
              <a:ext uri="{FF2B5EF4-FFF2-40B4-BE49-F238E27FC236}">
                <a16:creationId xmlns:a16="http://schemas.microsoft.com/office/drawing/2014/main" id="{27BE2C91-9570-D839-0BBF-D6681AA3ED04}"/>
              </a:ext>
            </a:extLst>
          </p:cNvPr>
          <p:cNvCxnSpPr>
            <a:cxnSpLocks/>
          </p:cNvCxnSpPr>
          <p:nvPr/>
        </p:nvCxnSpPr>
        <p:spPr>
          <a:xfrm>
            <a:off x="3941618" y="3682170"/>
            <a:ext cx="520315" cy="0"/>
          </a:xfrm>
          <a:prstGeom prst="straightConnector1">
            <a:avLst/>
          </a:prstGeom>
          <a:ln w="19050" cap="rnd">
            <a:solidFill>
              <a:schemeClr val="accent3"/>
            </a:solidFill>
            <a:prstDash val="sysDot"/>
            <a:round/>
            <a:tailEnd type="oval" w="lg" len="lg"/>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4DE69AD-BEB3-55E7-0C7D-444C9080432E}"/>
              </a:ext>
            </a:extLst>
          </p:cNvPr>
          <p:cNvCxnSpPr>
            <a:cxnSpLocks/>
          </p:cNvCxnSpPr>
          <p:nvPr/>
        </p:nvCxnSpPr>
        <p:spPr>
          <a:xfrm flipV="1">
            <a:off x="4461933" y="3656942"/>
            <a:ext cx="0" cy="1435509"/>
          </a:xfrm>
          <a:prstGeom prst="line">
            <a:avLst/>
          </a:prstGeom>
          <a:solidFill>
            <a:schemeClr val="tx2"/>
          </a:solidFill>
          <a:ln w="9525" cap="rnd">
            <a:solidFill>
              <a:schemeClr val="accent3"/>
            </a:solidFill>
            <a:prstDash val="solid"/>
          </a:ln>
        </p:spPr>
        <p:style>
          <a:lnRef idx="3">
            <a:schemeClr val="dk1"/>
          </a:lnRef>
          <a:fillRef idx="0">
            <a:schemeClr val="dk1"/>
          </a:fillRef>
          <a:effectRef idx="2">
            <a:schemeClr val="dk1"/>
          </a:effectRef>
          <a:fontRef idx="minor">
            <a:schemeClr val="tx1"/>
          </a:fontRef>
        </p:style>
      </p:cxnSp>
      <p:sp>
        <p:nvSpPr>
          <p:cNvPr id="66" name="Speech Bubble: Rectangle 100">
            <a:extLst>
              <a:ext uri="{FF2B5EF4-FFF2-40B4-BE49-F238E27FC236}">
                <a16:creationId xmlns:a16="http://schemas.microsoft.com/office/drawing/2014/main" id="{88EDCD84-0CCF-888C-2230-C72438B294A4}"/>
              </a:ext>
            </a:extLst>
          </p:cNvPr>
          <p:cNvSpPr/>
          <p:nvPr/>
        </p:nvSpPr>
        <p:spPr>
          <a:xfrm rot="10800000" flipH="1" flipV="1">
            <a:off x="2162075" y="4385745"/>
            <a:ext cx="2684187" cy="1064248"/>
          </a:xfrm>
          <a:prstGeom prst="wedgeRectCallout">
            <a:avLst>
              <a:gd name="adj1" fmla="val 33205"/>
              <a:gd name="adj2" fmla="val 49117"/>
            </a:avLst>
          </a:prstGeom>
          <a:solidFill>
            <a:schemeClr val="accent3">
              <a:lumMod val="20000"/>
              <a:lumOff val="80000"/>
            </a:schemeClr>
          </a:solidFill>
          <a:ln w="9525">
            <a:solidFill>
              <a:schemeClr val="accent3"/>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sz="1100" dirty="0"/>
              <a:t>The Vienna Criteria, developed following the studies of </a:t>
            </a:r>
            <a:r>
              <a:rPr lang="en-GB" sz="1100" dirty="0" err="1"/>
              <a:t>Mentzos</a:t>
            </a:r>
            <a:r>
              <a:rPr lang="en-GB" sz="1100" dirty="0"/>
              <a:t>, divided mixed states into two subtypes – stable and instable – and provided diagnostic criteria for each</a:t>
            </a:r>
            <a:r>
              <a:rPr lang="en-GB" sz="1100" baseline="30000" dirty="0"/>
              <a:t>1</a:t>
            </a:r>
            <a:endParaRPr lang="en-GB" altLang="sv-SE" sz="1100" dirty="0">
              <a:solidFill>
                <a:schemeClr val="tx2"/>
              </a:solidFill>
              <a:latin typeface="Arial" panose="020B0604020202020204"/>
            </a:endParaRPr>
          </a:p>
        </p:txBody>
      </p:sp>
      <p:sp>
        <p:nvSpPr>
          <p:cNvPr id="67" name="Rounded Rectangle 30">
            <a:extLst>
              <a:ext uri="{FF2B5EF4-FFF2-40B4-BE49-F238E27FC236}">
                <a16:creationId xmlns:a16="http://schemas.microsoft.com/office/drawing/2014/main" id="{0518DC09-25C7-5F4E-C996-1CF5DBC63EC8}"/>
              </a:ext>
            </a:extLst>
          </p:cNvPr>
          <p:cNvSpPr/>
          <p:nvPr/>
        </p:nvSpPr>
        <p:spPr>
          <a:xfrm>
            <a:off x="4212414" y="3914075"/>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b="1">
                <a:solidFill>
                  <a:schemeClr val="tx2"/>
                </a:solidFill>
              </a:rPr>
              <a:t>1980s</a:t>
            </a:r>
          </a:p>
        </p:txBody>
      </p:sp>
      <p:pic>
        <p:nvPicPr>
          <p:cNvPr id="72" name="Graphic 71" descr="Brain in head outline">
            <a:extLst>
              <a:ext uri="{FF2B5EF4-FFF2-40B4-BE49-F238E27FC236}">
                <a16:creationId xmlns:a16="http://schemas.microsoft.com/office/drawing/2014/main" id="{254840E3-7830-E3B9-6A47-19C72AF93C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3555" y="3224638"/>
            <a:ext cx="914400" cy="914400"/>
          </a:xfrm>
          <a:prstGeom prst="rect">
            <a:avLst/>
          </a:prstGeom>
        </p:spPr>
      </p:pic>
      <p:cxnSp>
        <p:nvCxnSpPr>
          <p:cNvPr id="17" name="Straight Connector 16">
            <a:extLst>
              <a:ext uri="{FF2B5EF4-FFF2-40B4-BE49-F238E27FC236}">
                <a16:creationId xmlns:a16="http://schemas.microsoft.com/office/drawing/2014/main" id="{026E9222-E7F6-95B5-DCB0-2D4D2DA1196C}"/>
              </a:ext>
            </a:extLst>
          </p:cNvPr>
          <p:cNvCxnSpPr>
            <a:cxnSpLocks/>
          </p:cNvCxnSpPr>
          <p:nvPr/>
        </p:nvCxnSpPr>
        <p:spPr>
          <a:xfrm>
            <a:off x="6020088" y="2587088"/>
            <a:ext cx="575404" cy="0"/>
          </a:xfrm>
          <a:prstGeom prst="line">
            <a:avLst/>
          </a:prstGeom>
          <a:ln>
            <a:solidFill>
              <a:schemeClr val="accent3"/>
            </a:solidFill>
          </a:ln>
        </p:spPr>
        <p:style>
          <a:lnRef idx="1">
            <a:schemeClr val="accent2"/>
          </a:lnRef>
          <a:fillRef idx="0">
            <a:schemeClr val="accent2"/>
          </a:fillRef>
          <a:effectRef idx="0">
            <a:schemeClr val="accent2"/>
          </a:effectRef>
          <a:fontRef idx="minor">
            <a:schemeClr val="tx1"/>
          </a:fontRef>
        </p:style>
      </p:cxnSp>
      <p:sp>
        <p:nvSpPr>
          <p:cNvPr id="12" name="Speech Bubble: Rectangle 100">
            <a:extLst>
              <a:ext uri="{FF2B5EF4-FFF2-40B4-BE49-F238E27FC236}">
                <a16:creationId xmlns:a16="http://schemas.microsoft.com/office/drawing/2014/main" id="{640D7FC8-8D77-7D57-9C1F-C893CC3E510C}"/>
              </a:ext>
            </a:extLst>
          </p:cNvPr>
          <p:cNvSpPr/>
          <p:nvPr/>
        </p:nvSpPr>
        <p:spPr>
          <a:xfrm rot="10800000" flipH="1" flipV="1">
            <a:off x="3291344" y="2381961"/>
            <a:ext cx="1878696" cy="743620"/>
          </a:xfrm>
          <a:prstGeom prst="wedgeRectCallout">
            <a:avLst>
              <a:gd name="adj1" fmla="val 33205"/>
              <a:gd name="adj2" fmla="val 49117"/>
            </a:avLst>
          </a:prstGeom>
          <a:solidFill>
            <a:schemeClr val="accent3">
              <a:lumMod val="20000"/>
              <a:lumOff val="80000"/>
            </a:schemeClr>
          </a:solidFill>
          <a:ln w="9525">
            <a:solidFill>
              <a:schemeClr val="accent3"/>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sz="1100"/>
              <a:t>The DSM classification for mixed episodes was deemed to be inadequate</a:t>
            </a:r>
            <a:r>
              <a:rPr lang="en-GB" sz="1100" baseline="30000"/>
              <a:t>1</a:t>
            </a:r>
            <a:endParaRPr lang="en-GB" sz="1100"/>
          </a:p>
        </p:txBody>
      </p:sp>
      <p:sp>
        <p:nvSpPr>
          <p:cNvPr id="68" name="Speech Bubble: Rectangle 100">
            <a:extLst>
              <a:ext uri="{FF2B5EF4-FFF2-40B4-BE49-F238E27FC236}">
                <a16:creationId xmlns:a16="http://schemas.microsoft.com/office/drawing/2014/main" id="{823E98BD-A730-D9EB-6810-2D565022D868}"/>
              </a:ext>
            </a:extLst>
          </p:cNvPr>
          <p:cNvSpPr/>
          <p:nvPr/>
        </p:nvSpPr>
        <p:spPr>
          <a:xfrm rot="10800000" flipH="1" flipV="1">
            <a:off x="6271759" y="1854444"/>
            <a:ext cx="1569195" cy="1128023"/>
          </a:xfrm>
          <a:prstGeom prst="wedgeRectCallout">
            <a:avLst>
              <a:gd name="adj1" fmla="val 33205"/>
              <a:gd name="adj2" fmla="val 49117"/>
            </a:avLst>
          </a:prstGeom>
          <a:solidFill>
            <a:schemeClr val="accent3">
              <a:lumMod val="20000"/>
              <a:lumOff val="80000"/>
            </a:schemeClr>
          </a:solidFill>
          <a:ln w="9525">
            <a:solidFill>
              <a:schemeClr val="accent3"/>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sz="1100" dirty="0" err="1"/>
              <a:t>Akiskal</a:t>
            </a:r>
            <a:r>
              <a:rPr lang="en-GB" sz="1100" dirty="0"/>
              <a:t> proposed three types of mixed states depending on the type of temperament–affective interaction</a:t>
            </a:r>
            <a:r>
              <a:rPr lang="en-GB" sz="1100" baseline="30000" dirty="0"/>
              <a:t>3</a:t>
            </a:r>
            <a:endParaRPr lang="en-GB" altLang="sv-SE" sz="1100" dirty="0">
              <a:solidFill>
                <a:schemeClr val="tx2"/>
              </a:solidFill>
              <a:latin typeface="Arial" panose="020B0604020202020204"/>
            </a:endParaRPr>
          </a:p>
        </p:txBody>
      </p:sp>
      <p:cxnSp>
        <p:nvCxnSpPr>
          <p:cNvPr id="11" name="Straight Connector 10">
            <a:extLst>
              <a:ext uri="{FF2B5EF4-FFF2-40B4-BE49-F238E27FC236}">
                <a16:creationId xmlns:a16="http://schemas.microsoft.com/office/drawing/2014/main" id="{A3B6536E-5580-988E-1C10-889B686C1662}"/>
              </a:ext>
            </a:extLst>
          </p:cNvPr>
          <p:cNvCxnSpPr>
            <a:cxnSpLocks/>
          </p:cNvCxnSpPr>
          <p:nvPr/>
        </p:nvCxnSpPr>
        <p:spPr>
          <a:xfrm>
            <a:off x="9308353" y="2668558"/>
            <a:ext cx="0" cy="1043006"/>
          </a:xfrm>
          <a:prstGeom prst="line">
            <a:avLst/>
          </a:prstGeom>
          <a:solidFill>
            <a:schemeClr val="tx2"/>
          </a:solidFill>
          <a:ln w="9525" cap="rnd">
            <a:solidFill>
              <a:schemeClr val="accent3"/>
            </a:solidFill>
            <a:prstDash val="solid"/>
          </a:ln>
        </p:spPr>
        <p:style>
          <a:lnRef idx="3">
            <a:schemeClr val="dk1"/>
          </a:lnRef>
          <a:fillRef idx="0">
            <a:schemeClr val="dk1"/>
          </a:fillRef>
          <a:effectRef idx="2">
            <a:schemeClr val="dk1"/>
          </a:effectRef>
          <a:fontRef idx="minor">
            <a:schemeClr val="tx1"/>
          </a:fontRef>
        </p:style>
      </p:cxnSp>
      <p:sp>
        <p:nvSpPr>
          <p:cNvPr id="14" name="Rounded Rectangle 13">
            <a:extLst>
              <a:ext uri="{FF2B5EF4-FFF2-40B4-BE49-F238E27FC236}">
                <a16:creationId xmlns:a16="http://schemas.microsoft.com/office/drawing/2014/main" id="{F17891AC-E309-C08A-1642-A83DC9F9BAF3}"/>
              </a:ext>
            </a:extLst>
          </p:cNvPr>
          <p:cNvSpPr/>
          <p:nvPr/>
        </p:nvSpPr>
        <p:spPr>
          <a:xfrm>
            <a:off x="9078985" y="3265616"/>
            <a:ext cx="499038" cy="230095"/>
          </a:xfrm>
          <a:prstGeom prst="roundRect">
            <a:avLst>
              <a:gd name="adj" fmla="val 5000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a:solidFill>
                  <a:schemeClr val="tx2"/>
                </a:solidFill>
              </a:rPr>
              <a:t>2012</a:t>
            </a:r>
            <a:endParaRPr lang="en-GB" sz="1000" b="1">
              <a:solidFill>
                <a:schemeClr val="tx2"/>
              </a:solidFill>
              <a:effectLst/>
            </a:endParaRPr>
          </a:p>
        </p:txBody>
      </p:sp>
      <p:sp>
        <p:nvSpPr>
          <p:cNvPr id="4" name="Oval 3">
            <a:extLst>
              <a:ext uri="{FF2B5EF4-FFF2-40B4-BE49-F238E27FC236}">
                <a16:creationId xmlns:a16="http://schemas.microsoft.com/office/drawing/2014/main" id="{06A1A98E-046E-97C3-5FB5-6ADD3AC967C7}"/>
              </a:ext>
            </a:extLst>
          </p:cNvPr>
          <p:cNvSpPr/>
          <p:nvPr/>
        </p:nvSpPr>
        <p:spPr>
          <a:xfrm>
            <a:off x="9996488" y="3616623"/>
            <a:ext cx="126000" cy="126000"/>
          </a:xfrm>
          <a:prstGeom prst="ellipse">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peech Bubble: Rectangle 100">
            <a:extLst>
              <a:ext uri="{FF2B5EF4-FFF2-40B4-BE49-F238E27FC236}">
                <a16:creationId xmlns:a16="http://schemas.microsoft.com/office/drawing/2014/main" id="{23F565FE-F268-1704-7E7B-6C141B8A6294}"/>
              </a:ext>
            </a:extLst>
          </p:cNvPr>
          <p:cNvSpPr/>
          <p:nvPr/>
        </p:nvSpPr>
        <p:spPr>
          <a:xfrm flipH="1">
            <a:off x="7943516" y="1854444"/>
            <a:ext cx="1365604" cy="839083"/>
          </a:xfrm>
          <a:prstGeom prst="wedgeRectCallout">
            <a:avLst>
              <a:gd name="adj1" fmla="val 33205"/>
              <a:gd name="adj2" fmla="val 49117"/>
            </a:avLst>
          </a:prstGeom>
          <a:solidFill>
            <a:schemeClr val="accent3">
              <a:lumMod val="20000"/>
              <a:lumOff val="80000"/>
            </a:schemeClr>
          </a:solidFill>
          <a:ln w="9525">
            <a:solidFill>
              <a:schemeClr val="accent3"/>
            </a:solidFill>
          </a:ln>
        </p:spPr>
        <p:style>
          <a:lnRef idx="2">
            <a:schemeClr val="dk1"/>
          </a:lnRef>
          <a:fillRef idx="1">
            <a:schemeClr val="lt1"/>
          </a:fillRef>
          <a:effectRef idx="0">
            <a:schemeClr val="dk1"/>
          </a:effectRef>
          <a:fontRef idx="minor">
            <a:schemeClr val="dk1"/>
          </a:fontRef>
        </p:style>
        <p:txBody>
          <a:bodyPr lIns="108000" tIns="36000" rIns="108000" bIns="36000" rtlCol="0" anchor="ctr"/>
          <a:lstStyle/>
          <a:p>
            <a:pPr algn="ctr"/>
            <a:r>
              <a:rPr lang="en-GB" sz="1100" dirty="0"/>
              <a:t>The ICD-11 retained </a:t>
            </a:r>
            <a:br>
              <a:rPr lang="en-GB" sz="1100" dirty="0"/>
            </a:br>
            <a:r>
              <a:rPr lang="en-GB" sz="1100" dirty="0"/>
              <a:t>the category of </a:t>
            </a:r>
            <a:br>
              <a:rPr lang="en-GB" sz="1100" dirty="0"/>
            </a:br>
            <a:r>
              <a:rPr lang="en-GB" sz="1100" dirty="0"/>
              <a:t>mixed episodes</a:t>
            </a:r>
            <a:r>
              <a:rPr lang="en-GB" sz="1100" baseline="30000" dirty="0"/>
              <a:t>5</a:t>
            </a:r>
            <a:endParaRPr lang="en-GB" altLang="sv-SE" sz="1100" dirty="0">
              <a:solidFill>
                <a:schemeClr val="tx2"/>
              </a:solidFill>
              <a:latin typeface="Arial" panose="020B0604020202020204"/>
            </a:endParaRPr>
          </a:p>
        </p:txBody>
      </p:sp>
    </p:spTree>
    <p:extLst>
      <p:ext uri="{BB962C8B-B14F-4D97-AF65-F5344CB8AC3E}">
        <p14:creationId xmlns:p14="http://schemas.microsoft.com/office/powerpoint/2010/main" val="1670619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D31438DA-99D2-7276-0D34-1298C62B2A2F}"/>
              </a:ext>
            </a:extLst>
          </p:cNvPr>
          <p:cNvGraphicFramePr/>
          <p:nvPr>
            <p:extLst>
              <p:ext uri="{D42A27DB-BD31-4B8C-83A1-F6EECF244321}">
                <p14:modId xmlns:p14="http://schemas.microsoft.com/office/powerpoint/2010/main" val="539689005"/>
              </p:ext>
            </p:extLst>
          </p:nvPr>
        </p:nvGraphicFramePr>
        <p:xfrm>
          <a:off x="5581650" y="1527859"/>
          <a:ext cx="6069012" cy="457414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A4FD38D9-3D35-B5B3-4EE6-D504A4541815}"/>
              </a:ext>
            </a:extLst>
          </p:cNvPr>
          <p:cNvSpPr txBox="1"/>
          <p:nvPr/>
        </p:nvSpPr>
        <p:spPr>
          <a:xfrm>
            <a:off x="4979466" y="2277890"/>
            <a:ext cx="1526380" cy="276999"/>
          </a:xfrm>
          <a:prstGeom prst="rect">
            <a:avLst/>
          </a:prstGeom>
          <a:noFill/>
        </p:spPr>
        <p:txBody>
          <a:bodyPr wrap="none" rtlCol="0">
            <a:spAutoFit/>
          </a:bodyPr>
          <a:lstStyle/>
          <a:p>
            <a:r>
              <a:rPr lang="en-GB" sz="1200" dirty="0">
                <a:solidFill>
                  <a:schemeClr val="tx2"/>
                </a:solidFill>
              </a:rPr>
              <a:t>With any symptoms</a:t>
            </a:r>
          </a:p>
        </p:txBody>
      </p:sp>
      <p:sp>
        <p:nvSpPr>
          <p:cNvPr id="10" name="TextBox 9">
            <a:extLst>
              <a:ext uri="{FF2B5EF4-FFF2-40B4-BE49-F238E27FC236}">
                <a16:creationId xmlns:a16="http://schemas.microsoft.com/office/drawing/2014/main" id="{3CDE1B41-DE9A-92CF-4E51-E21F7197C05F}"/>
              </a:ext>
            </a:extLst>
          </p:cNvPr>
          <p:cNvSpPr txBox="1"/>
          <p:nvPr/>
        </p:nvSpPr>
        <p:spPr>
          <a:xfrm>
            <a:off x="3230292" y="2824125"/>
            <a:ext cx="3275554" cy="461665"/>
          </a:xfrm>
          <a:prstGeom prst="rect">
            <a:avLst/>
          </a:prstGeom>
          <a:noFill/>
        </p:spPr>
        <p:txBody>
          <a:bodyPr wrap="square" rtlCol="0">
            <a:spAutoFit/>
          </a:bodyPr>
          <a:lstStyle/>
          <a:p>
            <a:pPr algn="r"/>
            <a:r>
              <a:rPr lang="en-US" sz="1200">
                <a:solidFill>
                  <a:schemeClr val="tx2"/>
                </a:solidFill>
              </a:rPr>
              <a:t>With subsyndromal symptoms of mania/</a:t>
            </a:r>
            <a:br>
              <a:rPr lang="en-US" sz="1200">
                <a:solidFill>
                  <a:schemeClr val="tx2"/>
                </a:solidFill>
              </a:rPr>
            </a:br>
            <a:r>
              <a:rPr lang="en-US" sz="1200">
                <a:solidFill>
                  <a:schemeClr val="tx2"/>
                </a:solidFill>
              </a:rPr>
              <a:t>hypomania, depression, or minor depression</a:t>
            </a:r>
          </a:p>
        </p:txBody>
      </p:sp>
      <p:sp>
        <p:nvSpPr>
          <p:cNvPr id="11" name="TextBox 10">
            <a:extLst>
              <a:ext uri="{FF2B5EF4-FFF2-40B4-BE49-F238E27FC236}">
                <a16:creationId xmlns:a16="http://schemas.microsoft.com/office/drawing/2014/main" id="{0F139CEB-427A-DB5B-F0A6-D8796A88D482}"/>
              </a:ext>
            </a:extLst>
          </p:cNvPr>
          <p:cNvSpPr txBox="1"/>
          <p:nvPr/>
        </p:nvSpPr>
        <p:spPr>
          <a:xfrm>
            <a:off x="3898952" y="3482424"/>
            <a:ext cx="2606894" cy="461665"/>
          </a:xfrm>
          <a:prstGeom prst="rect">
            <a:avLst/>
          </a:prstGeom>
          <a:noFill/>
        </p:spPr>
        <p:txBody>
          <a:bodyPr wrap="square" rtlCol="0">
            <a:spAutoFit/>
          </a:bodyPr>
          <a:lstStyle/>
          <a:p>
            <a:pPr algn="r"/>
            <a:r>
              <a:rPr lang="en-US" sz="1200">
                <a:solidFill>
                  <a:schemeClr val="tx2"/>
                </a:solidFill>
              </a:rPr>
              <a:t>With minor depression/dysthymia </a:t>
            </a:r>
            <a:br>
              <a:rPr lang="en-US" sz="1200">
                <a:solidFill>
                  <a:schemeClr val="tx2"/>
                </a:solidFill>
              </a:rPr>
            </a:br>
            <a:r>
              <a:rPr lang="en-US" sz="1200">
                <a:solidFill>
                  <a:schemeClr val="tx2"/>
                </a:solidFill>
              </a:rPr>
              <a:t>or hypomanic symptoms</a:t>
            </a:r>
          </a:p>
        </p:txBody>
      </p:sp>
      <p:sp>
        <p:nvSpPr>
          <p:cNvPr id="12" name="TextBox 11">
            <a:extLst>
              <a:ext uri="{FF2B5EF4-FFF2-40B4-BE49-F238E27FC236}">
                <a16:creationId xmlns:a16="http://schemas.microsoft.com/office/drawing/2014/main" id="{A9B7CA91-8BD7-5950-87E3-1FB5774FC7D3}"/>
              </a:ext>
            </a:extLst>
          </p:cNvPr>
          <p:cNvSpPr txBox="1"/>
          <p:nvPr/>
        </p:nvSpPr>
        <p:spPr>
          <a:xfrm>
            <a:off x="3898953" y="4136919"/>
            <a:ext cx="2606893" cy="461665"/>
          </a:xfrm>
          <a:prstGeom prst="rect">
            <a:avLst/>
          </a:prstGeom>
          <a:noFill/>
        </p:spPr>
        <p:txBody>
          <a:bodyPr wrap="square" rtlCol="0">
            <a:spAutoFit/>
          </a:bodyPr>
          <a:lstStyle/>
          <a:p>
            <a:pPr algn="r"/>
            <a:r>
              <a:rPr lang="en-US" sz="1200" dirty="0">
                <a:solidFill>
                  <a:schemeClr val="tx2"/>
                </a:solidFill>
              </a:rPr>
              <a:t>At the </a:t>
            </a:r>
            <a:r>
              <a:rPr lang="en-US" sz="1200" dirty="0" err="1">
                <a:solidFill>
                  <a:schemeClr val="tx2"/>
                </a:solidFill>
              </a:rPr>
              <a:t>syndromal</a:t>
            </a:r>
            <a:r>
              <a:rPr lang="en-US" sz="1200" dirty="0">
                <a:solidFill>
                  <a:schemeClr val="tx2"/>
                </a:solidFill>
              </a:rPr>
              <a:t> threshold level </a:t>
            </a:r>
            <a:br>
              <a:rPr lang="en-US" sz="1200" dirty="0">
                <a:solidFill>
                  <a:schemeClr val="tx2"/>
                </a:solidFill>
              </a:rPr>
            </a:br>
            <a:r>
              <a:rPr lang="en-US" sz="1200" dirty="0">
                <a:solidFill>
                  <a:schemeClr val="tx2"/>
                </a:solidFill>
              </a:rPr>
              <a:t>of mania and/or MDE</a:t>
            </a:r>
            <a:endParaRPr lang="en-GB" sz="1200" dirty="0">
              <a:solidFill>
                <a:schemeClr val="tx2"/>
              </a:solidFill>
            </a:endParaRPr>
          </a:p>
        </p:txBody>
      </p:sp>
      <p:sp>
        <p:nvSpPr>
          <p:cNvPr id="16" name="TextBox 15">
            <a:extLst>
              <a:ext uri="{FF2B5EF4-FFF2-40B4-BE49-F238E27FC236}">
                <a16:creationId xmlns:a16="http://schemas.microsoft.com/office/drawing/2014/main" id="{E9950D06-C83F-3BC5-2395-36F78A60311C}"/>
              </a:ext>
            </a:extLst>
          </p:cNvPr>
          <p:cNvSpPr txBox="1"/>
          <p:nvPr/>
        </p:nvSpPr>
        <p:spPr>
          <a:xfrm>
            <a:off x="4586731" y="4858134"/>
            <a:ext cx="1919115" cy="276999"/>
          </a:xfrm>
          <a:prstGeom prst="rect">
            <a:avLst/>
          </a:prstGeom>
          <a:noFill/>
        </p:spPr>
        <p:txBody>
          <a:bodyPr wrap="none" rtlCol="0">
            <a:spAutoFit/>
          </a:bodyPr>
          <a:lstStyle/>
          <a:p>
            <a:r>
              <a:rPr lang="en-GB" sz="1200" dirty="0">
                <a:solidFill>
                  <a:schemeClr val="tx2"/>
                </a:solidFill>
              </a:rPr>
              <a:t>With psychotic symptoms</a:t>
            </a:r>
          </a:p>
        </p:txBody>
      </p:sp>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Bipolar I and bipolar II disorder</a:t>
            </a:r>
          </a:p>
        </p:txBody>
      </p:sp>
      <p:sp>
        <p:nvSpPr>
          <p:cNvPr id="9" name="Content Placeholder 8">
            <a:extLst>
              <a:ext uri="{FF2B5EF4-FFF2-40B4-BE49-F238E27FC236}">
                <a16:creationId xmlns:a16="http://schemas.microsoft.com/office/drawing/2014/main" id="{6F9B4C4E-8109-B480-5940-DC1E133CF9FE}"/>
              </a:ext>
            </a:extLst>
          </p:cNvPr>
          <p:cNvSpPr>
            <a:spLocks noGrp="1"/>
          </p:cNvSpPr>
          <p:nvPr>
            <p:ph sz="half" idx="21"/>
          </p:nvPr>
        </p:nvSpPr>
        <p:spPr/>
        <p:txBody>
          <a:bodyPr/>
          <a:lstStyle/>
          <a:p>
            <a:r>
              <a:rPr lang="en-GB" dirty="0"/>
              <a:t>BD-I and BD-II </a:t>
            </a:r>
            <a:br>
              <a:rPr lang="en-GB" dirty="0"/>
            </a:br>
            <a:r>
              <a:rPr lang="en-GB" dirty="0"/>
              <a:t>differ in terms of symptom severity</a:t>
            </a:r>
            <a:r>
              <a:rPr lang="en-GB" baseline="30000" dirty="0"/>
              <a:t>1-3</a:t>
            </a:r>
            <a:endParaRPr lang="en-GB" dirty="0"/>
          </a:p>
          <a:p>
            <a:r>
              <a:rPr lang="en-GB" dirty="0"/>
              <a:t>Two prospective, longitudinal studies investigated the symptomatic status </a:t>
            </a:r>
            <a:br>
              <a:rPr lang="en-GB" dirty="0"/>
            </a:br>
            <a:r>
              <a:rPr lang="en-GB" dirty="0"/>
              <a:t>of patients with BD-I </a:t>
            </a:r>
            <a:br>
              <a:rPr lang="en-GB" dirty="0"/>
            </a:br>
            <a:r>
              <a:rPr lang="en-GB" dirty="0"/>
              <a:t>and BD-II</a:t>
            </a:r>
            <a:r>
              <a:rPr lang="en-GB" baseline="30000" dirty="0"/>
              <a:t>2,3</a:t>
            </a:r>
          </a:p>
          <a:p>
            <a:pPr lvl="1"/>
            <a:r>
              <a:rPr lang="en-US" dirty="0">
                <a:solidFill>
                  <a:schemeClr val="tx1"/>
                </a:solidFill>
              </a:rPr>
              <a:t>In these studies, the longitudinal course </a:t>
            </a:r>
            <a:br>
              <a:rPr lang="en-US" dirty="0">
                <a:solidFill>
                  <a:schemeClr val="tx1"/>
                </a:solidFill>
              </a:rPr>
            </a:br>
            <a:r>
              <a:rPr lang="en-US" dirty="0">
                <a:solidFill>
                  <a:schemeClr val="tx1"/>
                </a:solidFill>
              </a:rPr>
              <a:t>of BD-I and BD-II </a:t>
            </a:r>
            <a:br>
              <a:rPr lang="en-US" dirty="0">
                <a:solidFill>
                  <a:schemeClr val="tx1"/>
                </a:solidFill>
              </a:rPr>
            </a:br>
            <a:r>
              <a:rPr lang="en-US" dirty="0">
                <a:solidFill>
                  <a:schemeClr val="tx1"/>
                </a:solidFill>
              </a:rPr>
              <a:t>was </a:t>
            </a:r>
            <a:r>
              <a:rPr lang="en-US" b="1" dirty="0">
                <a:solidFill>
                  <a:schemeClr val="tx1"/>
                </a:solidFill>
              </a:rPr>
              <a:t>chronic</a:t>
            </a:r>
            <a:r>
              <a:rPr lang="en-US" dirty="0">
                <a:solidFill>
                  <a:schemeClr val="tx1"/>
                </a:solidFill>
              </a:rPr>
              <a:t>, and </a:t>
            </a:r>
            <a:r>
              <a:rPr lang="en-US" b="1" dirty="0">
                <a:solidFill>
                  <a:schemeClr val="tx1"/>
                </a:solidFill>
              </a:rPr>
              <a:t>dominated by </a:t>
            </a:r>
            <a:br>
              <a:rPr lang="en-US" b="1" dirty="0">
                <a:solidFill>
                  <a:schemeClr val="tx1"/>
                </a:solidFill>
              </a:rPr>
            </a:br>
            <a:r>
              <a:rPr lang="en-US" b="1" dirty="0">
                <a:solidFill>
                  <a:schemeClr val="tx1"/>
                </a:solidFill>
              </a:rPr>
              <a:t>depressive symptoms</a:t>
            </a:r>
            <a:r>
              <a:rPr lang="en-US" b="1" baseline="30000" dirty="0">
                <a:solidFill>
                  <a:schemeClr val="tx1"/>
                </a:solidFill>
              </a:rPr>
              <a:t>2,3</a:t>
            </a:r>
            <a:endParaRPr lang="en-US" baseline="30000" dirty="0">
              <a:solidFill>
                <a:schemeClr val="tx1"/>
              </a:solidFill>
            </a:endParaRP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sz="950" dirty="0"/>
              <a:t>BD=bipolar disorder; MDE=major depressive episode</a:t>
            </a:r>
            <a:br>
              <a:rPr lang="en-GB" sz="950" dirty="0"/>
            </a:br>
            <a:br>
              <a:rPr lang="en-GB" sz="950" dirty="0"/>
            </a:br>
            <a:r>
              <a:rPr lang="en-GB" sz="950" dirty="0"/>
              <a:t>1. Judd et al. </a:t>
            </a:r>
            <a:r>
              <a:rPr lang="pl-PL" sz="950" dirty="0"/>
              <a:t>J Affect Disord 2003;73(1</a:t>
            </a:r>
            <a:r>
              <a:rPr lang="en-GB" sz="950" dirty="0"/>
              <a:t>–</a:t>
            </a:r>
            <a:r>
              <a:rPr lang="pl-PL" sz="950" dirty="0"/>
              <a:t>2):19</a:t>
            </a:r>
            <a:r>
              <a:rPr lang="en-GB" sz="950" dirty="0"/>
              <a:t>–</a:t>
            </a:r>
            <a:r>
              <a:rPr lang="pl-PL" sz="950" dirty="0"/>
              <a:t>32</a:t>
            </a:r>
            <a:r>
              <a:rPr lang="en-GB" sz="950" dirty="0"/>
              <a:t>; 2. Judd et al. </a:t>
            </a:r>
            <a:r>
              <a:rPr lang="pl-PL" sz="950" dirty="0"/>
              <a:t>Arch Gen Psychiatry 2002;59(6):530</a:t>
            </a:r>
            <a:r>
              <a:rPr lang="en-GB" sz="950" dirty="0"/>
              <a:t>–537; 3. Judd et al. </a:t>
            </a:r>
            <a:r>
              <a:rPr lang="pl-PL" sz="950" dirty="0"/>
              <a:t>Arch Gen Psychiatry 2003;60(3):261</a:t>
            </a:r>
            <a:r>
              <a:rPr lang="en-GB" sz="950" dirty="0"/>
              <a:t>–26</a:t>
            </a:r>
            <a:r>
              <a:rPr lang="pl-PL" sz="950" dirty="0"/>
              <a:t>9</a:t>
            </a:r>
            <a:endParaRPr lang="en-GB" sz="950" dirty="0"/>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20</a:t>
            </a:fld>
            <a:endParaRPr lang="en-GB"/>
          </a:p>
        </p:txBody>
      </p:sp>
      <p:sp>
        <p:nvSpPr>
          <p:cNvPr id="19" name="TextBox 18">
            <a:extLst>
              <a:ext uri="{FF2B5EF4-FFF2-40B4-BE49-F238E27FC236}">
                <a16:creationId xmlns:a16="http://schemas.microsoft.com/office/drawing/2014/main" id="{0D98EA53-0AC5-92C6-3786-3774FB89A5B0}"/>
              </a:ext>
            </a:extLst>
          </p:cNvPr>
          <p:cNvSpPr txBox="1"/>
          <p:nvPr/>
        </p:nvSpPr>
        <p:spPr>
          <a:xfrm>
            <a:off x="3625056" y="1527859"/>
            <a:ext cx="7515225" cy="338554"/>
          </a:xfrm>
          <a:prstGeom prst="rect">
            <a:avLst/>
          </a:prstGeom>
          <a:noFill/>
        </p:spPr>
        <p:txBody>
          <a:bodyPr wrap="square">
            <a:spAutoFit/>
          </a:bodyPr>
          <a:lstStyle/>
          <a:p>
            <a:pPr algn="ctr" rtl="0">
              <a:defRPr sz="1862" b="0" i="0" u="none" strike="noStrike" kern="1200" spc="0" baseline="0">
                <a:solidFill>
                  <a:srgbClr val="1A1A17"/>
                </a:solidFill>
                <a:latin typeface="+mn-lt"/>
                <a:ea typeface="+mn-ea"/>
                <a:cs typeface="+mn-cs"/>
              </a:defRPr>
            </a:pPr>
            <a:r>
              <a:rPr lang="en-US" sz="1600" b="1" baseline="0" dirty="0">
                <a:solidFill>
                  <a:schemeClr val="accent2">
                    <a:lumMod val="50000"/>
                  </a:schemeClr>
                </a:solidFill>
              </a:rPr>
              <a:t>Percentage of time spent with symptoms at follow-up</a:t>
            </a:r>
            <a:r>
              <a:rPr lang="en-US" sz="1600" b="1" baseline="30000" dirty="0">
                <a:solidFill>
                  <a:schemeClr val="accent2">
                    <a:lumMod val="50000"/>
                  </a:schemeClr>
                </a:solidFill>
              </a:rPr>
              <a:t>2,3</a:t>
            </a:r>
            <a:endParaRPr lang="en-US" sz="1600" b="1" dirty="0">
              <a:solidFill>
                <a:schemeClr val="accent2">
                  <a:lumMod val="50000"/>
                </a:schemeClr>
              </a:solidFill>
            </a:endParaRPr>
          </a:p>
        </p:txBody>
      </p:sp>
    </p:spTree>
    <p:extLst>
      <p:ext uri="{BB962C8B-B14F-4D97-AF65-F5344CB8AC3E}">
        <p14:creationId xmlns:p14="http://schemas.microsoft.com/office/powerpoint/2010/main" val="388366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The subthreshold bipolar disorder</a:t>
            </a:r>
          </a:p>
        </p:txBody>
      </p:sp>
      <p:sp>
        <p:nvSpPr>
          <p:cNvPr id="7" name="Content Placeholder 6">
            <a:extLst>
              <a:ext uri="{FF2B5EF4-FFF2-40B4-BE49-F238E27FC236}">
                <a16:creationId xmlns:a16="http://schemas.microsoft.com/office/drawing/2014/main" id="{C40139E9-7382-B5F7-C2B2-2C2490575B91}"/>
              </a:ext>
            </a:extLst>
          </p:cNvPr>
          <p:cNvSpPr>
            <a:spLocks noGrp="1"/>
          </p:cNvSpPr>
          <p:nvPr>
            <p:ph idx="20"/>
          </p:nvPr>
        </p:nvSpPr>
        <p:spPr>
          <a:xfrm>
            <a:off x="539750" y="1416785"/>
            <a:ext cx="5182177" cy="4415215"/>
          </a:xfrm>
        </p:spPr>
        <p:txBody>
          <a:bodyPr/>
          <a:lstStyle/>
          <a:p>
            <a:r>
              <a:rPr lang="en-GB" dirty="0"/>
              <a:t>The DSM-5-TR acknowledges subthreshold bipolar conditions (cyclothymia, other specified bipolar and related disorder), reducing the number of individuals formerly categorized as ‘not otherwise specified’</a:t>
            </a:r>
            <a:r>
              <a:rPr lang="en-GB" baseline="30000" dirty="0"/>
              <a:t>1</a:t>
            </a:r>
          </a:p>
          <a:p>
            <a:r>
              <a:rPr lang="en-US" dirty="0"/>
              <a:t>The ‘other specified bipolar and related disorder’ category applies to individuals who experience symptoms characteristic of a bipolar or related </a:t>
            </a:r>
            <a:br>
              <a:rPr lang="en-US" dirty="0"/>
            </a:br>
            <a:r>
              <a:rPr lang="en-US" dirty="0"/>
              <a:t>disorder, causing significant distress or impairment </a:t>
            </a:r>
            <a:br>
              <a:rPr lang="en-US" dirty="0"/>
            </a:br>
            <a:r>
              <a:rPr lang="en-US" dirty="0"/>
              <a:t>in functioning, but do not meet the full criteria for any </a:t>
            </a:r>
            <a:br>
              <a:rPr lang="en-US" dirty="0"/>
            </a:br>
            <a:r>
              <a:rPr lang="en-US" dirty="0"/>
              <a:t>of the relevant disorders</a:t>
            </a:r>
            <a:r>
              <a:rPr lang="en-US" baseline="30000" dirty="0"/>
              <a:t>1</a:t>
            </a:r>
            <a:endParaRPr lang="en-GB" dirty="0"/>
          </a:p>
          <a:p>
            <a:r>
              <a:rPr lang="en-GB" dirty="0"/>
              <a:t>A diagnosis of cyclothymic disorder requires that hypomanic and depressive symptoms do not meet criteria for hypomanic episode, and depressive episode, respectively</a:t>
            </a:r>
            <a:r>
              <a:rPr lang="en-GB" baseline="30000" dirty="0"/>
              <a:t>1</a:t>
            </a:r>
            <a:endParaRPr lang="en-GB" dirty="0"/>
          </a:p>
          <a:p>
            <a:pPr marL="0" indent="0">
              <a:buNone/>
            </a:pPr>
            <a:endParaRPr lang="en-GB" dirty="0"/>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dirty="0"/>
              <a:t>DSM-5-TR=</a:t>
            </a:r>
            <a:r>
              <a:rPr lang="en-US" dirty="0"/>
              <a:t>Diagnostic and Statistical Manual of Mental Disorders, fifth edition, text revision</a:t>
            </a:r>
            <a:br>
              <a:rPr lang="en-US" dirty="0"/>
            </a:br>
            <a:br>
              <a:rPr lang="en-GB" dirty="0"/>
            </a:br>
            <a:r>
              <a:rPr lang="en-GB" dirty="0"/>
              <a:t>1. APA. DSM-5-TR 2022; </a:t>
            </a:r>
            <a:r>
              <a:rPr lang="it-IT" dirty="0"/>
              <a:t>2. Elanjithara et al. </a:t>
            </a:r>
            <a:r>
              <a:rPr lang="en-US" dirty="0"/>
              <a:t>Adv </a:t>
            </a:r>
            <a:r>
              <a:rPr lang="en-US" dirty="0" err="1"/>
              <a:t>Psychiatr</a:t>
            </a:r>
            <a:r>
              <a:rPr lang="en-US" dirty="0"/>
              <a:t> Treat 2011;17(4):283–291</a:t>
            </a:r>
            <a:r>
              <a:rPr lang="it-IT" dirty="0"/>
              <a:t>; </a:t>
            </a:r>
            <a:br>
              <a:rPr lang="it-IT" dirty="0"/>
            </a:br>
            <a:r>
              <a:rPr lang="it-IT" dirty="0"/>
              <a:t>3. </a:t>
            </a:r>
            <a:r>
              <a:rPr lang="en-US" dirty="0"/>
              <a:t>Vieta et al. Nat Rev Dis Primers 2018;4:18008; 4. Manning. Prim Care Companion J Clin Psychiatry 2010;12 (Suppl 1):17–22</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21</a:t>
            </a:fld>
            <a:endParaRPr lang="en-GB"/>
          </a:p>
        </p:txBody>
      </p:sp>
      <p:sp>
        <p:nvSpPr>
          <p:cNvPr id="11" name="TextBox 10">
            <a:extLst>
              <a:ext uri="{FF2B5EF4-FFF2-40B4-BE49-F238E27FC236}">
                <a16:creationId xmlns:a16="http://schemas.microsoft.com/office/drawing/2014/main" id="{47FE6C8B-7A35-D1EE-37D9-B01E6CB78450}"/>
              </a:ext>
            </a:extLst>
          </p:cNvPr>
          <p:cNvSpPr txBox="1"/>
          <p:nvPr/>
        </p:nvSpPr>
        <p:spPr>
          <a:xfrm>
            <a:off x="7081279" y="1082766"/>
            <a:ext cx="4233851" cy="584775"/>
          </a:xfrm>
          <a:prstGeom prst="rect">
            <a:avLst/>
          </a:prstGeom>
          <a:noFill/>
        </p:spPr>
        <p:txBody>
          <a:bodyPr wrap="square" rtlCol="0">
            <a:spAutoFit/>
          </a:bodyPr>
          <a:lstStyle/>
          <a:p>
            <a:pPr algn="ctr">
              <a:tabLst>
                <a:tab pos="3589338" algn="l"/>
              </a:tabLst>
            </a:pPr>
            <a:r>
              <a:rPr lang="en-GB" sz="1600" b="1" dirty="0">
                <a:solidFill>
                  <a:schemeClr val="accent2">
                    <a:lumMod val="50000"/>
                  </a:schemeClr>
                </a:solidFill>
              </a:rPr>
              <a:t>Subthreshold symptoms in the course </a:t>
            </a:r>
            <a:br>
              <a:rPr lang="en-GB" sz="1600" b="1" dirty="0">
                <a:solidFill>
                  <a:schemeClr val="accent2">
                    <a:lumMod val="50000"/>
                  </a:schemeClr>
                </a:solidFill>
              </a:rPr>
            </a:br>
            <a:r>
              <a:rPr lang="en-GB" sz="1600" b="1" dirty="0">
                <a:solidFill>
                  <a:schemeClr val="accent2">
                    <a:lumMod val="50000"/>
                  </a:schemeClr>
                </a:solidFill>
              </a:rPr>
              <a:t>of bipolar disorder</a:t>
            </a:r>
            <a:r>
              <a:rPr lang="en-GB" sz="1600" b="1" baseline="30000" dirty="0">
                <a:solidFill>
                  <a:schemeClr val="accent2">
                    <a:lumMod val="50000"/>
                  </a:schemeClr>
                </a:solidFill>
              </a:rPr>
              <a:t>2-4</a:t>
            </a:r>
            <a:endParaRPr lang="en-GB" sz="1600" b="1" dirty="0">
              <a:solidFill>
                <a:schemeClr val="accent2">
                  <a:lumMod val="50000"/>
                </a:schemeClr>
              </a:solidFill>
            </a:endParaRPr>
          </a:p>
        </p:txBody>
      </p:sp>
      <p:sp>
        <p:nvSpPr>
          <p:cNvPr id="17" name="TextBox 16">
            <a:extLst>
              <a:ext uri="{FF2B5EF4-FFF2-40B4-BE49-F238E27FC236}">
                <a16:creationId xmlns:a16="http://schemas.microsoft.com/office/drawing/2014/main" id="{0075923E-1E5F-78D9-CA0E-24004B6C0FD9}"/>
              </a:ext>
            </a:extLst>
          </p:cNvPr>
          <p:cNvSpPr txBox="1"/>
          <p:nvPr/>
        </p:nvSpPr>
        <p:spPr>
          <a:xfrm>
            <a:off x="6789372" y="1792769"/>
            <a:ext cx="583814" cy="261610"/>
          </a:xfrm>
          <a:prstGeom prst="rect">
            <a:avLst/>
          </a:prstGeom>
          <a:noFill/>
        </p:spPr>
        <p:txBody>
          <a:bodyPr wrap="none" rtlCol="0">
            <a:spAutoFit/>
          </a:bodyPr>
          <a:lstStyle/>
          <a:p>
            <a:r>
              <a:rPr lang="en-GB" sz="1100" b="1" dirty="0">
                <a:solidFill>
                  <a:schemeClr val="tx2"/>
                </a:solidFill>
              </a:rPr>
              <a:t>Mania</a:t>
            </a:r>
          </a:p>
        </p:txBody>
      </p:sp>
      <p:sp>
        <p:nvSpPr>
          <p:cNvPr id="20" name="TextBox 19">
            <a:extLst>
              <a:ext uri="{FF2B5EF4-FFF2-40B4-BE49-F238E27FC236}">
                <a16:creationId xmlns:a16="http://schemas.microsoft.com/office/drawing/2014/main" id="{899F2511-8758-260F-EC6F-9F61AE8E60A8}"/>
              </a:ext>
            </a:extLst>
          </p:cNvPr>
          <p:cNvSpPr txBox="1"/>
          <p:nvPr/>
        </p:nvSpPr>
        <p:spPr>
          <a:xfrm>
            <a:off x="6419079" y="4967381"/>
            <a:ext cx="954107" cy="261610"/>
          </a:xfrm>
          <a:prstGeom prst="rect">
            <a:avLst/>
          </a:prstGeom>
          <a:noFill/>
        </p:spPr>
        <p:txBody>
          <a:bodyPr wrap="none" rtlCol="0">
            <a:spAutoFit/>
          </a:bodyPr>
          <a:lstStyle/>
          <a:p>
            <a:r>
              <a:rPr lang="en-GB" sz="1100" b="1">
                <a:solidFill>
                  <a:schemeClr val="tx2"/>
                </a:solidFill>
              </a:rPr>
              <a:t>Depression</a:t>
            </a:r>
          </a:p>
        </p:txBody>
      </p:sp>
      <p:grpSp>
        <p:nvGrpSpPr>
          <p:cNvPr id="25" name="Group 24">
            <a:extLst>
              <a:ext uri="{FF2B5EF4-FFF2-40B4-BE49-F238E27FC236}">
                <a16:creationId xmlns:a16="http://schemas.microsoft.com/office/drawing/2014/main" id="{FDF235EE-DA9C-3EC0-1F8E-7A5A3516DB19}"/>
              </a:ext>
            </a:extLst>
          </p:cNvPr>
          <p:cNvGrpSpPr/>
          <p:nvPr/>
        </p:nvGrpSpPr>
        <p:grpSpPr>
          <a:xfrm>
            <a:off x="7330234" y="1879734"/>
            <a:ext cx="4152782" cy="3326130"/>
            <a:chOff x="6955064" y="1879734"/>
            <a:chExt cx="4527952" cy="3326130"/>
          </a:xfrm>
        </p:grpSpPr>
        <p:cxnSp>
          <p:nvCxnSpPr>
            <p:cNvPr id="22" name="Straight Connector 21">
              <a:extLst>
                <a:ext uri="{FF2B5EF4-FFF2-40B4-BE49-F238E27FC236}">
                  <a16:creationId xmlns:a16="http://schemas.microsoft.com/office/drawing/2014/main" id="{ECA73149-D905-64C9-96B4-7C4DA558E409}"/>
                </a:ext>
              </a:extLst>
            </p:cNvPr>
            <p:cNvCxnSpPr>
              <a:cxnSpLocks/>
            </p:cNvCxnSpPr>
            <p:nvPr/>
          </p:nvCxnSpPr>
          <p:spPr>
            <a:xfrm>
              <a:off x="6955064" y="4192171"/>
              <a:ext cx="4527946" cy="0"/>
            </a:xfrm>
            <a:prstGeom prst="line">
              <a:avLst/>
            </a:prstGeom>
            <a:ln w="12700">
              <a:solidFill>
                <a:schemeClr val="accent3">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CF9F9653-0D9C-9638-457F-9F84640D4AD8}"/>
                </a:ext>
              </a:extLst>
            </p:cNvPr>
            <p:cNvSpPr/>
            <p:nvPr/>
          </p:nvSpPr>
          <p:spPr>
            <a:xfrm>
              <a:off x="6955067" y="3063540"/>
              <a:ext cx="4527943" cy="11217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reeform: Shape 7">
              <a:extLst>
                <a:ext uri="{FF2B5EF4-FFF2-40B4-BE49-F238E27FC236}">
                  <a16:creationId xmlns:a16="http://schemas.microsoft.com/office/drawing/2014/main" id="{D0FF9A60-5B8E-1745-3D13-EFE52CC4075A}"/>
                </a:ext>
              </a:extLst>
            </p:cNvPr>
            <p:cNvSpPr/>
            <p:nvPr/>
          </p:nvSpPr>
          <p:spPr>
            <a:xfrm>
              <a:off x="7090526" y="2135004"/>
              <a:ext cx="4312700" cy="2724150"/>
            </a:xfrm>
            <a:custGeom>
              <a:avLst/>
              <a:gdLst>
                <a:gd name="connsiteX0" fmla="*/ 0 w 4499610"/>
                <a:gd name="connsiteY0" fmla="*/ 1520190 h 2922305"/>
                <a:gd name="connsiteX1" fmla="*/ 64770 w 4499610"/>
                <a:gd name="connsiteY1" fmla="*/ 1390650 h 2922305"/>
                <a:gd name="connsiteX2" fmla="*/ 171450 w 4499610"/>
                <a:gd name="connsiteY2" fmla="*/ 1657350 h 2922305"/>
                <a:gd name="connsiteX3" fmla="*/ 289560 w 4499610"/>
                <a:gd name="connsiteY3" fmla="*/ 1360170 h 2922305"/>
                <a:gd name="connsiteX4" fmla="*/ 384810 w 4499610"/>
                <a:gd name="connsiteY4" fmla="*/ 1657350 h 2922305"/>
                <a:gd name="connsiteX5" fmla="*/ 499110 w 4499610"/>
                <a:gd name="connsiteY5" fmla="*/ 1356360 h 2922305"/>
                <a:gd name="connsiteX6" fmla="*/ 640080 w 4499610"/>
                <a:gd name="connsiteY6" fmla="*/ 1649730 h 2922305"/>
                <a:gd name="connsiteX7" fmla="*/ 735330 w 4499610"/>
                <a:gd name="connsiteY7" fmla="*/ 1371600 h 2922305"/>
                <a:gd name="connsiteX8" fmla="*/ 941070 w 4499610"/>
                <a:gd name="connsiteY8" fmla="*/ 2724150 h 2922305"/>
                <a:gd name="connsiteX9" fmla="*/ 1173480 w 4499610"/>
                <a:gd name="connsiteY9" fmla="*/ 1325880 h 2922305"/>
                <a:gd name="connsiteX10" fmla="*/ 1314450 w 4499610"/>
                <a:gd name="connsiteY10" fmla="*/ 1737360 h 2922305"/>
                <a:gd name="connsiteX11" fmla="*/ 1402080 w 4499610"/>
                <a:gd name="connsiteY11" fmla="*/ 1299210 h 2922305"/>
                <a:gd name="connsiteX12" fmla="*/ 1504950 w 4499610"/>
                <a:gd name="connsiteY12" fmla="*/ 1718310 h 2922305"/>
                <a:gd name="connsiteX13" fmla="*/ 1596390 w 4499610"/>
                <a:gd name="connsiteY13" fmla="*/ 1314450 h 2922305"/>
                <a:gd name="connsiteX14" fmla="*/ 1943100 w 4499610"/>
                <a:gd name="connsiteY14" fmla="*/ 2922270 h 2922305"/>
                <a:gd name="connsiteX15" fmla="*/ 2293620 w 4499610"/>
                <a:gd name="connsiteY15" fmla="*/ 1264920 h 2922305"/>
                <a:gd name="connsiteX16" fmla="*/ 2461260 w 4499610"/>
                <a:gd name="connsiteY16" fmla="*/ 1684020 h 2922305"/>
                <a:gd name="connsiteX17" fmla="*/ 2636520 w 4499610"/>
                <a:gd name="connsiteY17" fmla="*/ 1162050 h 2922305"/>
                <a:gd name="connsiteX18" fmla="*/ 2857500 w 4499610"/>
                <a:gd name="connsiteY18" fmla="*/ 1767840 h 2922305"/>
                <a:gd name="connsiteX19" fmla="*/ 3223260 w 4499610"/>
                <a:gd name="connsiteY19" fmla="*/ 0 h 2922305"/>
                <a:gd name="connsiteX20" fmla="*/ 3619500 w 4499610"/>
                <a:gd name="connsiteY20" fmla="*/ 1775460 h 2922305"/>
                <a:gd name="connsiteX21" fmla="*/ 3783330 w 4499610"/>
                <a:gd name="connsiteY21" fmla="*/ 1394460 h 2922305"/>
                <a:gd name="connsiteX22" fmla="*/ 3947160 w 4499610"/>
                <a:gd name="connsiteY22" fmla="*/ 1684020 h 2922305"/>
                <a:gd name="connsiteX23" fmla="*/ 4152900 w 4499610"/>
                <a:gd name="connsiteY23" fmla="*/ 1413510 h 2922305"/>
                <a:gd name="connsiteX24" fmla="*/ 4267200 w 4499610"/>
                <a:gd name="connsiteY24" fmla="*/ 1664970 h 2922305"/>
                <a:gd name="connsiteX25" fmla="*/ 4499610 w 4499610"/>
                <a:gd name="connsiteY25" fmla="*/ 1535430 h 2922305"/>
                <a:gd name="connsiteX0" fmla="*/ 0 w 4499610"/>
                <a:gd name="connsiteY0" fmla="*/ 1520190 h 2724186"/>
                <a:gd name="connsiteX1" fmla="*/ 64770 w 4499610"/>
                <a:gd name="connsiteY1" fmla="*/ 1390650 h 2724186"/>
                <a:gd name="connsiteX2" fmla="*/ 171450 w 4499610"/>
                <a:gd name="connsiteY2" fmla="*/ 1657350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596390 w 4499610"/>
                <a:gd name="connsiteY13" fmla="*/ 1314450 h 2724186"/>
                <a:gd name="connsiteX14" fmla="*/ 1776846 w 4499610"/>
                <a:gd name="connsiteY14" fmla="*/ 1723851 h 2724186"/>
                <a:gd name="connsiteX15" fmla="*/ 2293620 w 4499610"/>
                <a:gd name="connsiteY15" fmla="*/ 1264920 h 2724186"/>
                <a:gd name="connsiteX16" fmla="*/ 2461260 w 4499610"/>
                <a:gd name="connsiteY16" fmla="*/ 1684020 h 2724186"/>
                <a:gd name="connsiteX17" fmla="*/ 2636520 w 4499610"/>
                <a:gd name="connsiteY17" fmla="*/ 1162050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390650 h 2724186"/>
                <a:gd name="connsiteX2" fmla="*/ 171450 w 4499610"/>
                <a:gd name="connsiteY2" fmla="*/ 1657350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596390 w 4499610"/>
                <a:gd name="connsiteY13" fmla="*/ 1314450 h 2724186"/>
                <a:gd name="connsiteX14" fmla="*/ 1776846 w 4499610"/>
                <a:gd name="connsiteY14" fmla="*/ 1723851 h 2724186"/>
                <a:gd name="connsiteX15" fmla="*/ 2162002 w 4499610"/>
                <a:gd name="connsiteY15" fmla="*/ 1285702 h 2724186"/>
                <a:gd name="connsiteX16" fmla="*/ 2461260 w 4499610"/>
                <a:gd name="connsiteY16" fmla="*/ 1684020 h 2724186"/>
                <a:gd name="connsiteX17" fmla="*/ 2636520 w 4499610"/>
                <a:gd name="connsiteY17" fmla="*/ 1162050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390650 h 2724186"/>
                <a:gd name="connsiteX2" fmla="*/ 171450 w 4499610"/>
                <a:gd name="connsiteY2" fmla="*/ 1657350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596390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162050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390650 h 2724186"/>
                <a:gd name="connsiteX2" fmla="*/ 171450 w 4499610"/>
                <a:gd name="connsiteY2" fmla="*/ 1657350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162050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390650 h 2724186"/>
                <a:gd name="connsiteX2" fmla="*/ 171450 w 4499610"/>
                <a:gd name="connsiteY2" fmla="*/ 1657350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390650 h 2724186"/>
                <a:gd name="connsiteX2" fmla="*/ 171449 w 4499610"/>
                <a:gd name="connsiteY2" fmla="*/ 1588078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446069 h 2724186"/>
                <a:gd name="connsiteX2" fmla="*/ 171449 w 4499610"/>
                <a:gd name="connsiteY2" fmla="*/ 1588078 h 2724186"/>
                <a:gd name="connsiteX3" fmla="*/ 289560 w 4499610"/>
                <a:gd name="connsiteY3" fmla="*/ 13601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446069 h 2724186"/>
                <a:gd name="connsiteX2" fmla="*/ 171449 w 4499610"/>
                <a:gd name="connsiteY2" fmla="*/ 1588078 h 2724186"/>
                <a:gd name="connsiteX3" fmla="*/ 289560 w 4499610"/>
                <a:gd name="connsiteY3" fmla="*/ 1436370 h 2724186"/>
                <a:gd name="connsiteX4" fmla="*/ 384810 w 4499610"/>
                <a:gd name="connsiteY4" fmla="*/ 1657350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446069 h 2724186"/>
                <a:gd name="connsiteX2" fmla="*/ 171449 w 4499610"/>
                <a:gd name="connsiteY2" fmla="*/ 1588078 h 2724186"/>
                <a:gd name="connsiteX3" fmla="*/ 289560 w 4499610"/>
                <a:gd name="connsiteY3" fmla="*/ 1436370 h 2724186"/>
                <a:gd name="connsiteX4" fmla="*/ 384810 w 4499610"/>
                <a:gd name="connsiteY4" fmla="*/ 1608859 h 2724186"/>
                <a:gd name="connsiteX5" fmla="*/ 499110 w 4499610"/>
                <a:gd name="connsiteY5" fmla="*/ 1356360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446069 h 2724186"/>
                <a:gd name="connsiteX2" fmla="*/ 171449 w 4499610"/>
                <a:gd name="connsiteY2" fmla="*/ 1588078 h 2724186"/>
                <a:gd name="connsiteX3" fmla="*/ 289560 w 4499610"/>
                <a:gd name="connsiteY3" fmla="*/ 1436370 h 2724186"/>
                <a:gd name="connsiteX4" fmla="*/ 384810 w 4499610"/>
                <a:gd name="connsiteY4" fmla="*/ 1608859 h 2724186"/>
                <a:gd name="connsiteX5" fmla="*/ 491230 w 4499610"/>
                <a:gd name="connsiteY5" fmla="*/ 1439487 h 2724186"/>
                <a:gd name="connsiteX6" fmla="*/ 640080 w 4499610"/>
                <a:gd name="connsiteY6" fmla="*/ 1649730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86"/>
                <a:gd name="connsiteX1" fmla="*/ 64770 w 4499610"/>
                <a:gd name="connsiteY1" fmla="*/ 1446069 h 2724186"/>
                <a:gd name="connsiteX2" fmla="*/ 171449 w 4499610"/>
                <a:gd name="connsiteY2" fmla="*/ 1588078 h 2724186"/>
                <a:gd name="connsiteX3" fmla="*/ 289560 w 4499610"/>
                <a:gd name="connsiteY3" fmla="*/ 1436370 h 2724186"/>
                <a:gd name="connsiteX4" fmla="*/ 384810 w 4499610"/>
                <a:gd name="connsiteY4" fmla="*/ 1608859 h 2724186"/>
                <a:gd name="connsiteX5" fmla="*/ 491230 w 4499610"/>
                <a:gd name="connsiteY5" fmla="*/ 1439487 h 2724186"/>
                <a:gd name="connsiteX6" fmla="*/ 640080 w 4499610"/>
                <a:gd name="connsiteY6" fmla="*/ 1601239 h 2724186"/>
                <a:gd name="connsiteX7" fmla="*/ 735330 w 4499610"/>
                <a:gd name="connsiteY7" fmla="*/ 1371600 h 2724186"/>
                <a:gd name="connsiteX8" fmla="*/ 941070 w 4499610"/>
                <a:gd name="connsiteY8" fmla="*/ 2724150 h 2724186"/>
                <a:gd name="connsiteX9" fmla="*/ 1173480 w 4499610"/>
                <a:gd name="connsiteY9" fmla="*/ 1325880 h 2724186"/>
                <a:gd name="connsiteX10" fmla="*/ 1314450 w 4499610"/>
                <a:gd name="connsiteY10" fmla="*/ 1737360 h 2724186"/>
                <a:gd name="connsiteX11" fmla="*/ 1402080 w 4499610"/>
                <a:gd name="connsiteY11" fmla="*/ 1299210 h 2724186"/>
                <a:gd name="connsiteX12" fmla="*/ 1504950 w 4499610"/>
                <a:gd name="connsiteY12" fmla="*/ 1718310 h 2724186"/>
                <a:gd name="connsiteX13" fmla="*/ 1679517 w 4499610"/>
                <a:gd name="connsiteY13" fmla="*/ 1314450 h 2724186"/>
                <a:gd name="connsiteX14" fmla="*/ 1859974 w 4499610"/>
                <a:gd name="connsiteY14" fmla="*/ 1696142 h 2724186"/>
                <a:gd name="connsiteX15" fmla="*/ 2162002 w 4499610"/>
                <a:gd name="connsiteY15" fmla="*/ 1285702 h 2724186"/>
                <a:gd name="connsiteX16" fmla="*/ 2461260 w 4499610"/>
                <a:gd name="connsiteY16" fmla="*/ 1684020 h 2724186"/>
                <a:gd name="connsiteX17" fmla="*/ 2636520 w 4499610"/>
                <a:gd name="connsiteY17" fmla="*/ 1252105 h 2724186"/>
                <a:gd name="connsiteX18" fmla="*/ 2857500 w 4499610"/>
                <a:gd name="connsiteY18" fmla="*/ 1767840 h 2724186"/>
                <a:gd name="connsiteX19" fmla="*/ 3223260 w 4499610"/>
                <a:gd name="connsiteY19" fmla="*/ 0 h 2724186"/>
                <a:gd name="connsiteX20" fmla="*/ 3619500 w 4499610"/>
                <a:gd name="connsiteY20" fmla="*/ 1775460 h 2724186"/>
                <a:gd name="connsiteX21" fmla="*/ 3783330 w 4499610"/>
                <a:gd name="connsiteY21" fmla="*/ 1394460 h 2724186"/>
                <a:gd name="connsiteX22" fmla="*/ 3947160 w 4499610"/>
                <a:gd name="connsiteY22" fmla="*/ 1684020 h 2724186"/>
                <a:gd name="connsiteX23" fmla="*/ 4152900 w 4499610"/>
                <a:gd name="connsiteY23" fmla="*/ 1413510 h 2724186"/>
                <a:gd name="connsiteX24" fmla="*/ 4267200 w 4499610"/>
                <a:gd name="connsiteY24" fmla="*/ 1664970 h 2724186"/>
                <a:gd name="connsiteX25" fmla="*/ 4499610 w 4499610"/>
                <a:gd name="connsiteY25" fmla="*/ 1535430 h 2724186"/>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14450 w 4499610"/>
                <a:gd name="connsiteY10" fmla="*/ 1737360 h 2724150"/>
                <a:gd name="connsiteX11" fmla="*/ 1402080 w 4499610"/>
                <a:gd name="connsiteY11" fmla="*/ 1299210 h 2724150"/>
                <a:gd name="connsiteX12" fmla="*/ 1504950 w 4499610"/>
                <a:gd name="connsiteY12" fmla="*/ 1718310 h 2724150"/>
                <a:gd name="connsiteX13" fmla="*/ 1679517 w 4499610"/>
                <a:gd name="connsiteY13" fmla="*/ 1314450 h 2724150"/>
                <a:gd name="connsiteX14" fmla="*/ 1859974 w 4499610"/>
                <a:gd name="connsiteY14" fmla="*/ 1696142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299210 h 2724150"/>
                <a:gd name="connsiteX12" fmla="*/ 1504950 w 4499610"/>
                <a:gd name="connsiteY12" fmla="*/ 1718310 h 2724150"/>
                <a:gd name="connsiteX13" fmla="*/ 1679517 w 4499610"/>
                <a:gd name="connsiteY13" fmla="*/ 1314450 h 2724150"/>
                <a:gd name="connsiteX14" fmla="*/ 1859974 w 4499610"/>
                <a:gd name="connsiteY14" fmla="*/ 1696142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04950 w 4499610"/>
                <a:gd name="connsiteY12" fmla="*/ 1718310 h 2724150"/>
                <a:gd name="connsiteX13" fmla="*/ 1679517 w 4499610"/>
                <a:gd name="connsiteY13" fmla="*/ 1314450 h 2724150"/>
                <a:gd name="connsiteX14" fmla="*/ 1859974 w 4499610"/>
                <a:gd name="connsiteY14" fmla="*/ 1696142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14450 h 2724150"/>
                <a:gd name="connsiteX14" fmla="*/ 1859974 w 4499610"/>
                <a:gd name="connsiteY14" fmla="*/ 1696142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59974 w 4499610"/>
                <a:gd name="connsiteY14" fmla="*/ 1696142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62002 w 4499610"/>
                <a:gd name="connsiteY15" fmla="*/ 1285702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61260 w 4499610"/>
                <a:gd name="connsiteY16" fmla="*/ 1684020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21858 w 4499610"/>
                <a:gd name="connsiteY16" fmla="*/ 1621675 h 2724150"/>
                <a:gd name="connsiteX17" fmla="*/ 2636520 w 4499610"/>
                <a:gd name="connsiteY17" fmla="*/ 1252105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21858 w 4499610"/>
                <a:gd name="connsiteY16" fmla="*/ 1621675 h 2724150"/>
                <a:gd name="connsiteX17" fmla="*/ 2620760 w 4499610"/>
                <a:gd name="connsiteY17" fmla="*/ 1196687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83330 w 4499610"/>
                <a:gd name="connsiteY21" fmla="*/ 1394460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21858 w 4499610"/>
                <a:gd name="connsiteY16" fmla="*/ 1621675 h 2724150"/>
                <a:gd name="connsiteX17" fmla="*/ 2620760 w 4499610"/>
                <a:gd name="connsiteY17" fmla="*/ 1196687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67570 w 4499610"/>
                <a:gd name="connsiteY21" fmla="*/ 1179714 h 2724150"/>
                <a:gd name="connsiteX22" fmla="*/ 3947160 w 4499610"/>
                <a:gd name="connsiteY22" fmla="*/ 1684020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21858 w 4499610"/>
                <a:gd name="connsiteY16" fmla="*/ 1621675 h 2724150"/>
                <a:gd name="connsiteX17" fmla="*/ 2620760 w 4499610"/>
                <a:gd name="connsiteY17" fmla="*/ 1196687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67570 w 4499610"/>
                <a:gd name="connsiteY21" fmla="*/ 1179714 h 2724150"/>
                <a:gd name="connsiteX22" fmla="*/ 4002323 w 4499610"/>
                <a:gd name="connsiteY22" fmla="*/ 1933402 h 2724150"/>
                <a:gd name="connsiteX23" fmla="*/ 4152900 w 4499610"/>
                <a:gd name="connsiteY23" fmla="*/ 1413510 h 2724150"/>
                <a:gd name="connsiteX24" fmla="*/ 4267200 w 4499610"/>
                <a:gd name="connsiteY24" fmla="*/ 1664970 h 2724150"/>
                <a:gd name="connsiteX25" fmla="*/ 4499610 w 4499610"/>
                <a:gd name="connsiteY25" fmla="*/ 1535430 h 2724150"/>
                <a:gd name="connsiteX0" fmla="*/ 0 w 4499610"/>
                <a:gd name="connsiteY0" fmla="*/ 1520190 h 2724150"/>
                <a:gd name="connsiteX1" fmla="*/ 64770 w 4499610"/>
                <a:gd name="connsiteY1" fmla="*/ 1446069 h 2724150"/>
                <a:gd name="connsiteX2" fmla="*/ 171449 w 4499610"/>
                <a:gd name="connsiteY2" fmla="*/ 1588078 h 2724150"/>
                <a:gd name="connsiteX3" fmla="*/ 289560 w 4499610"/>
                <a:gd name="connsiteY3" fmla="*/ 1436370 h 2724150"/>
                <a:gd name="connsiteX4" fmla="*/ 384810 w 4499610"/>
                <a:gd name="connsiteY4" fmla="*/ 1608859 h 2724150"/>
                <a:gd name="connsiteX5" fmla="*/ 491230 w 4499610"/>
                <a:gd name="connsiteY5" fmla="*/ 1439487 h 2724150"/>
                <a:gd name="connsiteX6" fmla="*/ 640080 w 4499610"/>
                <a:gd name="connsiteY6" fmla="*/ 1601239 h 2724150"/>
                <a:gd name="connsiteX7" fmla="*/ 735330 w 4499610"/>
                <a:gd name="connsiteY7" fmla="*/ 1371600 h 2724150"/>
                <a:gd name="connsiteX8" fmla="*/ 941070 w 4499610"/>
                <a:gd name="connsiteY8" fmla="*/ 2724150 h 2724150"/>
                <a:gd name="connsiteX9" fmla="*/ 1165600 w 4499610"/>
                <a:gd name="connsiteY9" fmla="*/ 1374371 h 2724150"/>
                <a:gd name="connsiteX10" fmla="*/ 1306568 w 4499610"/>
                <a:gd name="connsiteY10" fmla="*/ 1626524 h 2724150"/>
                <a:gd name="connsiteX11" fmla="*/ 1402080 w 4499610"/>
                <a:gd name="connsiteY11" fmla="*/ 1396192 h 2724150"/>
                <a:gd name="connsiteX12" fmla="*/ 1520711 w 4499610"/>
                <a:gd name="connsiteY12" fmla="*/ 1607474 h 2724150"/>
                <a:gd name="connsiteX13" fmla="*/ 1679517 w 4499610"/>
                <a:gd name="connsiteY13" fmla="*/ 1369868 h 2724150"/>
                <a:gd name="connsiteX14" fmla="*/ 1875734 w 4499610"/>
                <a:gd name="connsiteY14" fmla="*/ 1654578 h 2724150"/>
                <a:gd name="connsiteX15" fmla="*/ 2146241 w 4499610"/>
                <a:gd name="connsiteY15" fmla="*/ 1382684 h 2724150"/>
                <a:gd name="connsiteX16" fmla="*/ 2421858 w 4499610"/>
                <a:gd name="connsiteY16" fmla="*/ 1621675 h 2724150"/>
                <a:gd name="connsiteX17" fmla="*/ 2620760 w 4499610"/>
                <a:gd name="connsiteY17" fmla="*/ 1196687 h 2724150"/>
                <a:gd name="connsiteX18" fmla="*/ 2857500 w 4499610"/>
                <a:gd name="connsiteY18" fmla="*/ 1767840 h 2724150"/>
                <a:gd name="connsiteX19" fmla="*/ 3223260 w 4499610"/>
                <a:gd name="connsiteY19" fmla="*/ 0 h 2724150"/>
                <a:gd name="connsiteX20" fmla="*/ 3619500 w 4499610"/>
                <a:gd name="connsiteY20" fmla="*/ 1775460 h 2724150"/>
                <a:gd name="connsiteX21" fmla="*/ 3767570 w 4499610"/>
                <a:gd name="connsiteY21" fmla="*/ 1179714 h 2724150"/>
                <a:gd name="connsiteX22" fmla="*/ 4002323 w 4499610"/>
                <a:gd name="connsiteY22" fmla="*/ 1933402 h 2724150"/>
                <a:gd name="connsiteX23" fmla="*/ 4152900 w 4499610"/>
                <a:gd name="connsiteY23" fmla="*/ 1413510 h 2724150"/>
                <a:gd name="connsiteX24" fmla="*/ 4290842 w 4499610"/>
                <a:gd name="connsiteY24" fmla="*/ 1595697 h 2724150"/>
                <a:gd name="connsiteX25" fmla="*/ 4499610 w 4499610"/>
                <a:gd name="connsiteY25" fmla="*/ 1535430 h 272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9610" h="2724150">
                  <a:moveTo>
                    <a:pt x="0" y="1520190"/>
                  </a:moveTo>
                  <a:cubicBezTo>
                    <a:pt x="18097" y="1443990"/>
                    <a:pt x="36195" y="1434754"/>
                    <a:pt x="64770" y="1446069"/>
                  </a:cubicBezTo>
                  <a:cubicBezTo>
                    <a:pt x="93345" y="1457384"/>
                    <a:pt x="133984" y="1589694"/>
                    <a:pt x="171449" y="1588078"/>
                  </a:cubicBezTo>
                  <a:cubicBezTo>
                    <a:pt x="208914" y="1586462"/>
                    <a:pt x="254000" y="1432907"/>
                    <a:pt x="289560" y="1436370"/>
                  </a:cubicBezTo>
                  <a:cubicBezTo>
                    <a:pt x="325120" y="1439833"/>
                    <a:pt x="351198" y="1608340"/>
                    <a:pt x="384810" y="1608859"/>
                  </a:cubicBezTo>
                  <a:cubicBezTo>
                    <a:pt x="418422" y="1609379"/>
                    <a:pt x="448685" y="1440757"/>
                    <a:pt x="491230" y="1439487"/>
                  </a:cubicBezTo>
                  <a:cubicBezTo>
                    <a:pt x="533775" y="1438217"/>
                    <a:pt x="599397" y="1612553"/>
                    <a:pt x="640080" y="1601239"/>
                  </a:cubicBezTo>
                  <a:cubicBezTo>
                    <a:pt x="680763" y="1589925"/>
                    <a:pt x="685165" y="1184448"/>
                    <a:pt x="735330" y="1371600"/>
                  </a:cubicBezTo>
                  <a:cubicBezTo>
                    <a:pt x="785495" y="1558752"/>
                    <a:pt x="869358" y="2723688"/>
                    <a:pt x="941070" y="2724150"/>
                  </a:cubicBezTo>
                  <a:cubicBezTo>
                    <a:pt x="1012782" y="2724612"/>
                    <a:pt x="1104684" y="1557309"/>
                    <a:pt x="1165600" y="1374371"/>
                  </a:cubicBezTo>
                  <a:cubicBezTo>
                    <a:pt x="1226516" y="1191433"/>
                    <a:pt x="1267155" y="1622887"/>
                    <a:pt x="1306568" y="1626524"/>
                  </a:cubicBezTo>
                  <a:cubicBezTo>
                    <a:pt x="1345981" y="1630161"/>
                    <a:pt x="1366390" y="1399367"/>
                    <a:pt x="1402080" y="1396192"/>
                  </a:cubicBezTo>
                  <a:cubicBezTo>
                    <a:pt x="1437770" y="1393017"/>
                    <a:pt x="1474472" y="1611861"/>
                    <a:pt x="1520711" y="1607474"/>
                  </a:cubicBezTo>
                  <a:cubicBezTo>
                    <a:pt x="1566950" y="1603087"/>
                    <a:pt x="1620347" y="1362017"/>
                    <a:pt x="1679517" y="1369868"/>
                  </a:cubicBezTo>
                  <a:cubicBezTo>
                    <a:pt x="1738687" y="1377719"/>
                    <a:pt x="1797947" y="1652442"/>
                    <a:pt x="1875734" y="1654578"/>
                  </a:cubicBezTo>
                  <a:cubicBezTo>
                    <a:pt x="1953521" y="1656714"/>
                    <a:pt x="2055221" y="1388168"/>
                    <a:pt x="2146241" y="1382684"/>
                  </a:cubicBezTo>
                  <a:cubicBezTo>
                    <a:pt x="2237261" y="1377200"/>
                    <a:pt x="2342772" y="1652675"/>
                    <a:pt x="2421858" y="1621675"/>
                  </a:cubicBezTo>
                  <a:cubicBezTo>
                    <a:pt x="2500945" y="1590676"/>
                    <a:pt x="2548153" y="1172326"/>
                    <a:pt x="2620760" y="1196687"/>
                  </a:cubicBezTo>
                  <a:cubicBezTo>
                    <a:pt x="2693367" y="1221048"/>
                    <a:pt x="2757083" y="1967288"/>
                    <a:pt x="2857500" y="1767840"/>
                  </a:cubicBezTo>
                  <a:cubicBezTo>
                    <a:pt x="2957917" y="1568392"/>
                    <a:pt x="3096260" y="-1270"/>
                    <a:pt x="3223260" y="0"/>
                  </a:cubicBezTo>
                  <a:cubicBezTo>
                    <a:pt x="3350260" y="1270"/>
                    <a:pt x="3528782" y="1578841"/>
                    <a:pt x="3619500" y="1775460"/>
                  </a:cubicBezTo>
                  <a:cubicBezTo>
                    <a:pt x="3710218" y="1972079"/>
                    <a:pt x="3703766" y="1153390"/>
                    <a:pt x="3767570" y="1179714"/>
                  </a:cubicBezTo>
                  <a:cubicBezTo>
                    <a:pt x="3831374" y="1206038"/>
                    <a:pt x="3938101" y="1894436"/>
                    <a:pt x="4002323" y="1933402"/>
                  </a:cubicBezTo>
                  <a:cubicBezTo>
                    <a:pt x="4066545" y="1972368"/>
                    <a:pt x="4104814" y="1469794"/>
                    <a:pt x="4152900" y="1413510"/>
                  </a:cubicBezTo>
                  <a:cubicBezTo>
                    <a:pt x="4200987" y="1357226"/>
                    <a:pt x="4233057" y="1575377"/>
                    <a:pt x="4290842" y="1595697"/>
                  </a:cubicBezTo>
                  <a:cubicBezTo>
                    <a:pt x="4348627" y="1616017"/>
                    <a:pt x="4412297" y="1610360"/>
                    <a:pt x="4499610" y="1535430"/>
                  </a:cubicBezTo>
                </a:path>
              </a:pathLst>
            </a:cu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23998A77-9AAC-56E6-9634-FC99CEB29160}"/>
                </a:ext>
              </a:extLst>
            </p:cNvPr>
            <p:cNvCxnSpPr>
              <a:cxnSpLocks/>
            </p:cNvCxnSpPr>
            <p:nvPr/>
          </p:nvCxnSpPr>
          <p:spPr>
            <a:xfrm>
              <a:off x="6958534" y="1879734"/>
              <a:ext cx="0" cy="332613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C1DC940-9EFC-2A81-F045-4179AD961CF0}"/>
                </a:ext>
              </a:extLst>
            </p:cNvPr>
            <p:cNvCxnSpPr>
              <a:cxnSpLocks/>
            </p:cNvCxnSpPr>
            <p:nvPr/>
          </p:nvCxnSpPr>
          <p:spPr>
            <a:xfrm>
              <a:off x="6955070" y="3654857"/>
              <a:ext cx="452794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33F628D-66C9-E625-4E2D-654262E6307D}"/>
                </a:ext>
              </a:extLst>
            </p:cNvPr>
            <p:cNvCxnSpPr>
              <a:cxnSpLocks/>
            </p:cNvCxnSpPr>
            <p:nvPr/>
          </p:nvCxnSpPr>
          <p:spPr>
            <a:xfrm>
              <a:off x="6955064" y="3063540"/>
              <a:ext cx="4527946" cy="0"/>
            </a:xfrm>
            <a:prstGeom prst="line">
              <a:avLst/>
            </a:prstGeom>
            <a:ln w="12700">
              <a:solidFill>
                <a:schemeClr val="accent3">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E7ABB3EF-6A88-2DC7-314C-6D7E57094E2D}"/>
              </a:ext>
            </a:extLst>
          </p:cNvPr>
          <p:cNvSpPr txBox="1"/>
          <p:nvPr/>
        </p:nvSpPr>
        <p:spPr>
          <a:xfrm>
            <a:off x="5767652" y="3270136"/>
            <a:ext cx="1366200" cy="769441"/>
          </a:xfrm>
          <a:prstGeom prst="rect">
            <a:avLst/>
          </a:prstGeom>
          <a:noFill/>
        </p:spPr>
        <p:txBody>
          <a:bodyPr wrap="square" rtlCol="0">
            <a:spAutoFit/>
          </a:bodyPr>
          <a:lstStyle/>
          <a:p>
            <a:pPr algn="r"/>
            <a:r>
              <a:rPr lang="en-GB" sz="1100" b="1" dirty="0">
                <a:solidFill>
                  <a:schemeClr val="tx2"/>
                </a:solidFill>
              </a:rPr>
              <a:t>Subthreshold </a:t>
            </a:r>
            <a:br>
              <a:rPr lang="en-GB" sz="1100" b="1" dirty="0">
                <a:solidFill>
                  <a:schemeClr val="tx2"/>
                </a:solidFill>
              </a:rPr>
            </a:br>
            <a:r>
              <a:rPr lang="en-GB" sz="1100" b="1" dirty="0">
                <a:solidFill>
                  <a:schemeClr val="tx2"/>
                </a:solidFill>
              </a:rPr>
              <a:t>zone – </a:t>
            </a:r>
            <a:r>
              <a:rPr lang="en-GB" sz="1100" dirty="0">
                <a:solidFill>
                  <a:schemeClr val="tx2"/>
                </a:solidFill>
              </a:rPr>
              <a:t>symptoms do not meet diagnostic criteria</a:t>
            </a:r>
          </a:p>
        </p:txBody>
      </p:sp>
      <p:sp>
        <p:nvSpPr>
          <p:cNvPr id="26" name="Left Brace 25">
            <a:extLst>
              <a:ext uri="{FF2B5EF4-FFF2-40B4-BE49-F238E27FC236}">
                <a16:creationId xmlns:a16="http://schemas.microsoft.com/office/drawing/2014/main" id="{8598B2D9-FB62-D1AD-AEE8-D0838BC7FE13}"/>
              </a:ext>
            </a:extLst>
          </p:cNvPr>
          <p:cNvSpPr/>
          <p:nvPr/>
        </p:nvSpPr>
        <p:spPr>
          <a:xfrm>
            <a:off x="7133857" y="3063540"/>
            <a:ext cx="156608" cy="1128630"/>
          </a:xfrm>
          <a:prstGeom prst="leftBrac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8" name="Straight Arrow Connector 27">
            <a:extLst>
              <a:ext uri="{FF2B5EF4-FFF2-40B4-BE49-F238E27FC236}">
                <a16:creationId xmlns:a16="http://schemas.microsoft.com/office/drawing/2014/main" id="{0443E22F-F743-F8BB-F685-5F2B1C2FF9A5}"/>
              </a:ext>
            </a:extLst>
          </p:cNvPr>
          <p:cNvCxnSpPr/>
          <p:nvPr/>
        </p:nvCxnSpPr>
        <p:spPr>
          <a:xfrm>
            <a:off x="8575963" y="5382491"/>
            <a:ext cx="1932709"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5BC16C3C-55F4-5AD1-3465-86E891B9068D}"/>
              </a:ext>
            </a:extLst>
          </p:cNvPr>
          <p:cNvSpPr txBox="1"/>
          <p:nvPr/>
        </p:nvSpPr>
        <p:spPr>
          <a:xfrm>
            <a:off x="9285676" y="5382491"/>
            <a:ext cx="513282" cy="261610"/>
          </a:xfrm>
          <a:prstGeom prst="rect">
            <a:avLst/>
          </a:prstGeom>
          <a:noFill/>
        </p:spPr>
        <p:txBody>
          <a:bodyPr wrap="none" rtlCol="0">
            <a:spAutoFit/>
          </a:bodyPr>
          <a:lstStyle/>
          <a:p>
            <a:r>
              <a:rPr lang="en-GB" sz="1100" b="1" dirty="0">
                <a:solidFill>
                  <a:schemeClr val="tx2"/>
                </a:solidFill>
              </a:rPr>
              <a:t>Time</a:t>
            </a:r>
          </a:p>
        </p:txBody>
      </p:sp>
    </p:spTree>
    <p:extLst>
      <p:ext uri="{BB962C8B-B14F-4D97-AF65-F5344CB8AC3E}">
        <p14:creationId xmlns:p14="http://schemas.microsoft.com/office/powerpoint/2010/main" val="1438118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dirty="0"/>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The differences between ICD-11 and DSM-5-TR</a:t>
            </a:r>
          </a:p>
        </p:txBody>
      </p:sp>
      <p:sp>
        <p:nvSpPr>
          <p:cNvPr id="97" name="Content Placeholder 96">
            <a:extLst>
              <a:ext uri="{FF2B5EF4-FFF2-40B4-BE49-F238E27FC236}">
                <a16:creationId xmlns:a16="http://schemas.microsoft.com/office/drawing/2014/main" id="{0E7C4090-A510-4BDA-52A7-A0F032A3C85E}"/>
              </a:ext>
            </a:extLst>
          </p:cNvPr>
          <p:cNvSpPr>
            <a:spLocks noGrp="1"/>
          </p:cNvSpPr>
          <p:nvPr>
            <p:ph sz="half" idx="21"/>
          </p:nvPr>
        </p:nvSpPr>
        <p:spPr/>
        <p:txBody>
          <a:bodyPr/>
          <a:lstStyle/>
          <a:p>
            <a:r>
              <a:rPr lang="en-GB" dirty="0"/>
              <a:t>The structure of the ICD-11 is similar to </a:t>
            </a:r>
            <a:br>
              <a:rPr lang="en-GB" dirty="0"/>
            </a:br>
            <a:r>
              <a:rPr lang="en-GB" dirty="0"/>
              <a:t>the structure of the DSM-5</a:t>
            </a:r>
            <a:r>
              <a:rPr lang="en-GB" baseline="30000" dirty="0"/>
              <a:t>1</a:t>
            </a:r>
            <a:endParaRPr lang="en-GB" dirty="0"/>
          </a:p>
          <a:p>
            <a:r>
              <a:rPr lang="en-GB" dirty="0"/>
              <a:t>Similarities and differences between </a:t>
            </a:r>
            <a:br>
              <a:rPr lang="en-GB" dirty="0"/>
            </a:br>
            <a:r>
              <a:rPr lang="en-GB" dirty="0"/>
              <a:t>the DSM-5-TR and </a:t>
            </a:r>
            <a:br>
              <a:rPr lang="en-GB" dirty="0"/>
            </a:br>
            <a:r>
              <a:rPr lang="en-GB" dirty="0"/>
              <a:t>ICD-11 are summarized on this slide</a:t>
            </a:r>
            <a:r>
              <a:rPr lang="en-GB" baseline="30000" dirty="0"/>
              <a:t>2-4</a:t>
            </a:r>
            <a:endParaRPr lang="en-GB" dirty="0"/>
          </a:p>
          <a:p>
            <a:endParaRPr lang="en-GB" dirty="0"/>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sz="950" dirty="0"/>
              <a:t>ADT=antidepressant treatment; DSM=</a:t>
            </a:r>
            <a:r>
              <a:rPr lang="en-US" sz="950" dirty="0"/>
              <a:t>Diagnostic and Statistical Manual of Mental Disorders; </a:t>
            </a:r>
            <a:br>
              <a:rPr lang="en-US" sz="950" dirty="0"/>
            </a:br>
            <a:r>
              <a:rPr lang="en-US" sz="950" dirty="0"/>
              <a:t>ECT=electroconvulsive therapy; ICD=International Classification of Diseases; TR=text revision</a:t>
            </a:r>
            <a:br>
              <a:rPr lang="en-US" sz="950" dirty="0"/>
            </a:br>
            <a:br>
              <a:rPr lang="en-GB" sz="950" dirty="0"/>
            </a:br>
            <a:r>
              <a:rPr lang="en-GB" sz="950" dirty="0"/>
              <a:t>1. </a:t>
            </a:r>
            <a:r>
              <a:rPr lang="en-GB" sz="950" dirty="0" err="1"/>
              <a:t>Chakrabati</a:t>
            </a:r>
            <a:r>
              <a:rPr lang="en-GB" sz="950" dirty="0"/>
              <a:t>. </a:t>
            </a:r>
            <a:r>
              <a:rPr lang="pl-PL" sz="950" dirty="0"/>
              <a:t>World J Psychiatry 2022;12(12):1335</a:t>
            </a:r>
            <a:r>
              <a:rPr lang="en-GB" sz="950" dirty="0"/>
              <a:t>–</a:t>
            </a:r>
            <a:r>
              <a:rPr lang="pl-PL" sz="950" dirty="0"/>
              <a:t>1355</a:t>
            </a:r>
            <a:r>
              <a:rPr lang="en-GB" sz="950" dirty="0"/>
              <a:t>; 2. Angst et al. </a:t>
            </a:r>
            <a:r>
              <a:rPr lang="it-IT" sz="950" dirty="0"/>
              <a:t>Int J Bipolar Disord 2020;8(1):3; </a:t>
            </a:r>
            <a:r>
              <a:rPr lang="en-GB" sz="950" dirty="0"/>
              <a:t>3. WHO. ICD-11 2022; 4. APA. DSM-5-TR 2022 </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22</a:t>
            </a:fld>
            <a:endParaRPr lang="en-GB"/>
          </a:p>
        </p:txBody>
      </p:sp>
      <p:sp>
        <p:nvSpPr>
          <p:cNvPr id="82" name="Rectangle 81">
            <a:extLst>
              <a:ext uri="{FF2B5EF4-FFF2-40B4-BE49-F238E27FC236}">
                <a16:creationId xmlns:a16="http://schemas.microsoft.com/office/drawing/2014/main" id="{43CD85C3-54B3-D931-15F1-4CD08F68B405}"/>
              </a:ext>
            </a:extLst>
          </p:cNvPr>
          <p:cNvSpPr/>
          <p:nvPr/>
        </p:nvSpPr>
        <p:spPr>
          <a:xfrm>
            <a:off x="9441799" y="1541830"/>
            <a:ext cx="2185200" cy="39836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80" name="Rectangle 79">
            <a:extLst>
              <a:ext uri="{FF2B5EF4-FFF2-40B4-BE49-F238E27FC236}">
                <a16:creationId xmlns:a16="http://schemas.microsoft.com/office/drawing/2014/main" id="{71231218-D387-1709-808A-8BDB8762F37F}"/>
              </a:ext>
            </a:extLst>
          </p:cNvPr>
          <p:cNvSpPr/>
          <p:nvPr/>
        </p:nvSpPr>
        <p:spPr>
          <a:xfrm>
            <a:off x="7127703" y="1541830"/>
            <a:ext cx="2184911" cy="39836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 name="Rectangle: Rounded Corners 6">
            <a:extLst>
              <a:ext uri="{FF2B5EF4-FFF2-40B4-BE49-F238E27FC236}">
                <a16:creationId xmlns:a16="http://schemas.microsoft.com/office/drawing/2014/main" id="{CBB79BAF-0ED9-F475-B756-7DF5F246E1BA}"/>
              </a:ext>
            </a:extLst>
          </p:cNvPr>
          <p:cNvSpPr/>
          <p:nvPr/>
        </p:nvSpPr>
        <p:spPr>
          <a:xfrm>
            <a:off x="3457458" y="1668850"/>
            <a:ext cx="2560903" cy="39343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accent3">
                    <a:lumMod val="50000"/>
                  </a:schemeClr>
                </a:solidFill>
              </a:rPr>
              <a:t>Similarities</a:t>
            </a:r>
          </a:p>
        </p:txBody>
      </p:sp>
      <p:sp>
        <p:nvSpPr>
          <p:cNvPr id="26" name="Rectangle: Rounded Corners 25">
            <a:extLst>
              <a:ext uri="{FF2B5EF4-FFF2-40B4-BE49-F238E27FC236}">
                <a16:creationId xmlns:a16="http://schemas.microsoft.com/office/drawing/2014/main" id="{9D43ABA2-8734-BD68-FE7C-774272A257C1}"/>
              </a:ext>
            </a:extLst>
          </p:cNvPr>
          <p:cNvSpPr/>
          <p:nvPr/>
        </p:nvSpPr>
        <p:spPr>
          <a:xfrm>
            <a:off x="3457458" y="4032997"/>
            <a:ext cx="2560903" cy="39343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accent2">
                    <a:lumMod val="50000"/>
                  </a:schemeClr>
                </a:solidFill>
              </a:rPr>
              <a:t>Differences</a:t>
            </a:r>
          </a:p>
        </p:txBody>
      </p:sp>
      <p:sp>
        <p:nvSpPr>
          <p:cNvPr id="39" name="Rectangle: Rounded Corners 38">
            <a:extLst>
              <a:ext uri="{FF2B5EF4-FFF2-40B4-BE49-F238E27FC236}">
                <a16:creationId xmlns:a16="http://schemas.microsoft.com/office/drawing/2014/main" id="{F796CED7-70E3-A75B-3EB7-47B5DE74C38C}"/>
              </a:ext>
            </a:extLst>
          </p:cNvPr>
          <p:cNvSpPr/>
          <p:nvPr/>
        </p:nvSpPr>
        <p:spPr>
          <a:xfrm>
            <a:off x="3457458" y="4419325"/>
            <a:ext cx="3426517" cy="361434"/>
          </a:xfrm>
          <a:prstGeom prst="roundRect">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7" name="TextBox 26">
            <a:extLst>
              <a:ext uri="{FF2B5EF4-FFF2-40B4-BE49-F238E27FC236}">
                <a16:creationId xmlns:a16="http://schemas.microsoft.com/office/drawing/2014/main" id="{CD9FB104-D510-1AF9-B793-FB8806128C00}"/>
              </a:ext>
            </a:extLst>
          </p:cNvPr>
          <p:cNvSpPr txBox="1"/>
          <p:nvPr/>
        </p:nvSpPr>
        <p:spPr>
          <a:xfrm>
            <a:off x="3457458" y="4461543"/>
            <a:ext cx="1191352" cy="276999"/>
          </a:xfrm>
          <a:prstGeom prst="rect">
            <a:avLst/>
          </a:prstGeom>
          <a:noFill/>
        </p:spPr>
        <p:txBody>
          <a:bodyPr wrap="none" rtlCol="0">
            <a:spAutoFit/>
          </a:bodyPr>
          <a:lstStyle/>
          <a:p>
            <a:r>
              <a:rPr lang="en-GB" sz="1200" dirty="0">
                <a:solidFill>
                  <a:schemeClr val="tx2"/>
                </a:solidFill>
              </a:rPr>
              <a:t>Mixed features</a:t>
            </a:r>
          </a:p>
        </p:txBody>
      </p:sp>
      <p:cxnSp>
        <p:nvCxnSpPr>
          <p:cNvPr id="42" name="Straight Connector 41">
            <a:extLst>
              <a:ext uri="{FF2B5EF4-FFF2-40B4-BE49-F238E27FC236}">
                <a16:creationId xmlns:a16="http://schemas.microsoft.com/office/drawing/2014/main" id="{D69ABD8D-11AF-727B-DA08-45331D481893}"/>
              </a:ext>
            </a:extLst>
          </p:cNvPr>
          <p:cNvCxnSpPr>
            <a:cxnSpLocks/>
          </p:cNvCxnSpPr>
          <p:nvPr/>
        </p:nvCxnSpPr>
        <p:spPr>
          <a:xfrm>
            <a:off x="6888300" y="4599181"/>
            <a:ext cx="4646602" cy="1723"/>
          </a:xfrm>
          <a:prstGeom prst="line">
            <a:avLst/>
          </a:prstGeom>
          <a:ln>
            <a:solidFill>
              <a:schemeClr val="accent4">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65" name="Rectangle: Rounded Corners 64">
            <a:extLst>
              <a:ext uri="{FF2B5EF4-FFF2-40B4-BE49-F238E27FC236}">
                <a16:creationId xmlns:a16="http://schemas.microsoft.com/office/drawing/2014/main" id="{3AAC5D6E-E8B8-E244-9737-9354C117DB52}"/>
              </a:ext>
            </a:extLst>
          </p:cNvPr>
          <p:cNvSpPr/>
          <p:nvPr/>
        </p:nvSpPr>
        <p:spPr>
          <a:xfrm>
            <a:off x="7228235" y="4419325"/>
            <a:ext cx="2001006" cy="361435"/>
          </a:xfrm>
          <a:prstGeom prst="round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8" name="Rectangle: Rounded Corners 67">
            <a:extLst>
              <a:ext uri="{FF2B5EF4-FFF2-40B4-BE49-F238E27FC236}">
                <a16:creationId xmlns:a16="http://schemas.microsoft.com/office/drawing/2014/main" id="{AB3A6E82-D6D5-3E7C-218F-6882F73AB9F5}"/>
              </a:ext>
            </a:extLst>
          </p:cNvPr>
          <p:cNvSpPr/>
          <p:nvPr/>
        </p:nvSpPr>
        <p:spPr>
          <a:xfrm>
            <a:off x="9533896" y="4419325"/>
            <a:ext cx="2001006" cy="361435"/>
          </a:xfrm>
          <a:prstGeom prst="round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1" name="TextBox 70">
            <a:extLst>
              <a:ext uri="{FF2B5EF4-FFF2-40B4-BE49-F238E27FC236}">
                <a16:creationId xmlns:a16="http://schemas.microsoft.com/office/drawing/2014/main" id="{D5DF68C1-EEE0-F9C6-AB20-E3EEA57EDAB2}"/>
              </a:ext>
            </a:extLst>
          </p:cNvPr>
          <p:cNvSpPr txBox="1"/>
          <p:nvPr/>
        </p:nvSpPr>
        <p:spPr>
          <a:xfrm>
            <a:off x="7377978" y="4461543"/>
            <a:ext cx="1701520" cy="276999"/>
          </a:xfrm>
          <a:prstGeom prst="rect">
            <a:avLst/>
          </a:prstGeom>
          <a:noFill/>
        </p:spPr>
        <p:txBody>
          <a:bodyPr wrap="none" rtlCol="0">
            <a:spAutoFit/>
          </a:bodyPr>
          <a:lstStyle/>
          <a:p>
            <a:pPr algn="ctr"/>
            <a:r>
              <a:rPr lang="en-GB" sz="1200" dirty="0">
                <a:solidFill>
                  <a:schemeClr val="tx2"/>
                </a:solidFill>
              </a:rPr>
              <a:t>Included as a specifier</a:t>
            </a:r>
          </a:p>
        </p:txBody>
      </p:sp>
      <p:sp>
        <p:nvSpPr>
          <p:cNvPr id="74" name="TextBox 73">
            <a:extLst>
              <a:ext uri="{FF2B5EF4-FFF2-40B4-BE49-F238E27FC236}">
                <a16:creationId xmlns:a16="http://schemas.microsoft.com/office/drawing/2014/main" id="{088365F0-FDE5-3B21-B38D-EB2EA15385B3}"/>
              </a:ext>
            </a:extLst>
          </p:cNvPr>
          <p:cNvSpPr txBox="1"/>
          <p:nvPr/>
        </p:nvSpPr>
        <p:spPr>
          <a:xfrm>
            <a:off x="10154778" y="4461543"/>
            <a:ext cx="759243" cy="276999"/>
          </a:xfrm>
          <a:prstGeom prst="rect">
            <a:avLst/>
          </a:prstGeom>
          <a:noFill/>
        </p:spPr>
        <p:txBody>
          <a:bodyPr wrap="none" rtlCol="0">
            <a:spAutoFit/>
          </a:bodyPr>
          <a:lstStyle/>
          <a:p>
            <a:pPr algn="ctr"/>
            <a:r>
              <a:rPr lang="en-GB" sz="1200" dirty="0">
                <a:solidFill>
                  <a:schemeClr val="tx2"/>
                </a:solidFill>
              </a:rPr>
              <a:t>Included</a:t>
            </a:r>
          </a:p>
        </p:txBody>
      </p:sp>
      <p:sp>
        <p:nvSpPr>
          <p:cNvPr id="40" name="Rectangle: Rounded Corners 39">
            <a:extLst>
              <a:ext uri="{FF2B5EF4-FFF2-40B4-BE49-F238E27FC236}">
                <a16:creationId xmlns:a16="http://schemas.microsoft.com/office/drawing/2014/main" id="{D643E32C-6163-4A26-A2B2-AE3AFFC808FE}"/>
              </a:ext>
            </a:extLst>
          </p:cNvPr>
          <p:cNvSpPr/>
          <p:nvPr/>
        </p:nvSpPr>
        <p:spPr>
          <a:xfrm>
            <a:off x="3457458" y="4901576"/>
            <a:ext cx="3426517" cy="360000"/>
          </a:xfrm>
          <a:prstGeom prst="roundRect">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8" name="TextBox 27">
            <a:extLst>
              <a:ext uri="{FF2B5EF4-FFF2-40B4-BE49-F238E27FC236}">
                <a16:creationId xmlns:a16="http://schemas.microsoft.com/office/drawing/2014/main" id="{177D6E02-B12A-003C-1FFE-03668685B4A9}"/>
              </a:ext>
            </a:extLst>
          </p:cNvPr>
          <p:cNvSpPr txBox="1"/>
          <p:nvPr/>
        </p:nvSpPr>
        <p:spPr>
          <a:xfrm>
            <a:off x="3457458" y="4943077"/>
            <a:ext cx="1328435" cy="276999"/>
          </a:xfrm>
          <a:prstGeom prst="rect">
            <a:avLst/>
          </a:prstGeom>
          <a:noFill/>
        </p:spPr>
        <p:txBody>
          <a:bodyPr wrap="none" rtlCol="0">
            <a:spAutoFit/>
          </a:bodyPr>
          <a:lstStyle/>
          <a:p>
            <a:r>
              <a:rPr lang="en-GB" sz="1200" dirty="0">
                <a:solidFill>
                  <a:schemeClr val="tx2"/>
                </a:solidFill>
              </a:rPr>
              <a:t>Bipolar spectrum</a:t>
            </a:r>
          </a:p>
        </p:txBody>
      </p:sp>
      <p:cxnSp>
        <p:nvCxnSpPr>
          <p:cNvPr id="43" name="Straight Connector 42">
            <a:extLst>
              <a:ext uri="{FF2B5EF4-FFF2-40B4-BE49-F238E27FC236}">
                <a16:creationId xmlns:a16="http://schemas.microsoft.com/office/drawing/2014/main" id="{153BC13F-1F39-9B7B-D3C2-1C2D042651E4}"/>
              </a:ext>
            </a:extLst>
          </p:cNvPr>
          <p:cNvCxnSpPr>
            <a:cxnSpLocks/>
          </p:cNvCxnSpPr>
          <p:nvPr/>
        </p:nvCxnSpPr>
        <p:spPr>
          <a:xfrm>
            <a:off x="6888300" y="5068118"/>
            <a:ext cx="4646602" cy="26917"/>
          </a:xfrm>
          <a:prstGeom prst="line">
            <a:avLst/>
          </a:prstGeom>
          <a:ln>
            <a:solidFill>
              <a:schemeClr val="accent4">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66" name="Rectangle: Rounded Corners 65">
            <a:extLst>
              <a:ext uri="{FF2B5EF4-FFF2-40B4-BE49-F238E27FC236}">
                <a16:creationId xmlns:a16="http://schemas.microsoft.com/office/drawing/2014/main" id="{762A2F53-150B-428D-1A79-FF108A05C15C}"/>
              </a:ext>
            </a:extLst>
          </p:cNvPr>
          <p:cNvSpPr/>
          <p:nvPr/>
        </p:nvSpPr>
        <p:spPr>
          <a:xfrm>
            <a:off x="7228235" y="4841279"/>
            <a:ext cx="2001006" cy="480594"/>
          </a:xfrm>
          <a:prstGeom prst="round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9" name="Rectangle: Rounded Corners 68">
            <a:extLst>
              <a:ext uri="{FF2B5EF4-FFF2-40B4-BE49-F238E27FC236}">
                <a16:creationId xmlns:a16="http://schemas.microsoft.com/office/drawing/2014/main" id="{186BF904-F59E-D267-270C-39A38BB8647E}"/>
              </a:ext>
            </a:extLst>
          </p:cNvPr>
          <p:cNvSpPr/>
          <p:nvPr/>
        </p:nvSpPr>
        <p:spPr>
          <a:xfrm>
            <a:off x="9533896" y="4840896"/>
            <a:ext cx="2001006" cy="481360"/>
          </a:xfrm>
          <a:prstGeom prst="round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2" name="TextBox 71">
            <a:extLst>
              <a:ext uri="{FF2B5EF4-FFF2-40B4-BE49-F238E27FC236}">
                <a16:creationId xmlns:a16="http://schemas.microsoft.com/office/drawing/2014/main" id="{9795AB6E-95A0-1C9C-52C8-267DD6D5BB6A}"/>
              </a:ext>
            </a:extLst>
          </p:cNvPr>
          <p:cNvSpPr txBox="1"/>
          <p:nvPr/>
        </p:nvSpPr>
        <p:spPr>
          <a:xfrm>
            <a:off x="7288694" y="4850744"/>
            <a:ext cx="1880089" cy="461665"/>
          </a:xfrm>
          <a:prstGeom prst="rect">
            <a:avLst/>
          </a:prstGeom>
          <a:noFill/>
        </p:spPr>
        <p:txBody>
          <a:bodyPr wrap="none" rtlCol="0">
            <a:spAutoFit/>
          </a:bodyPr>
          <a:lstStyle/>
          <a:p>
            <a:pPr algn="ctr"/>
            <a:r>
              <a:rPr lang="en-GB" sz="1200" dirty="0">
                <a:solidFill>
                  <a:schemeClr val="tx2"/>
                </a:solidFill>
              </a:rPr>
              <a:t>‘Other bipolar disorders’ </a:t>
            </a:r>
            <a:br>
              <a:rPr lang="en-GB" sz="1200" dirty="0">
                <a:solidFill>
                  <a:schemeClr val="tx2"/>
                </a:solidFill>
              </a:rPr>
            </a:br>
            <a:r>
              <a:rPr lang="en-GB" sz="1200" dirty="0">
                <a:solidFill>
                  <a:schemeClr val="tx2"/>
                </a:solidFill>
              </a:rPr>
              <a:t>criteria included</a:t>
            </a:r>
          </a:p>
        </p:txBody>
      </p:sp>
      <p:sp>
        <p:nvSpPr>
          <p:cNvPr id="75" name="TextBox 74">
            <a:extLst>
              <a:ext uri="{FF2B5EF4-FFF2-40B4-BE49-F238E27FC236}">
                <a16:creationId xmlns:a16="http://schemas.microsoft.com/office/drawing/2014/main" id="{A7B13D58-8BDA-9360-B66E-460FD3E7F9D2}"/>
              </a:ext>
            </a:extLst>
          </p:cNvPr>
          <p:cNvSpPr txBox="1"/>
          <p:nvPr/>
        </p:nvSpPr>
        <p:spPr>
          <a:xfrm>
            <a:off x="9929971" y="4943077"/>
            <a:ext cx="1208857" cy="276999"/>
          </a:xfrm>
          <a:prstGeom prst="rect">
            <a:avLst/>
          </a:prstGeom>
          <a:noFill/>
        </p:spPr>
        <p:txBody>
          <a:bodyPr wrap="none" rtlCol="0">
            <a:spAutoFit/>
          </a:bodyPr>
          <a:lstStyle/>
          <a:p>
            <a:pPr algn="ctr"/>
            <a:r>
              <a:rPr lang="en-GB" sz="1200">
                <a:solidFill>
                  <a:schemeClr val="tx2"/>
                </a:solidFill>
              </a:rPr>
              <a:t>Not considered</a:t>
            </a:r>
          </a:p>
        </p:txBody>
      </p:sp>
      <p:sp>
        <p:nvSpPr>
          <p:cNvPr id="81" name="TextBox 80">
            <a:extLst>
              <a:ext uri="{FF2B5EF4-FFF2-40B4-BE49-F238E27FC236}">
                <a16:creationId xmlns:a16="http://schemas.microsoft.com/office/drawing/2014/main" id="{18C1F7A1-02EB-C0B5-1C99-A7AAADBD6C03}"/>
              </a:ext>
            </a:extLst>
          </p:cNvPr>
          <p:cNvSpPr txBox="1"/>
          <p:nvPr/>
        </p:nvSpPr>
        <p:spPr>
          <a:xfrm>
            <a:off x="7771790" y="1656995"/>
            <a:ext cx="913897" cy="276999"/>
          </a:xfrm>
          <a:prstGeom prst="rect">
            <a:avLst/>
          </a:prstGeom>
          <a:noFill/>
        </p:spPr>
        <p:txBody>
          <a:bodyPr wrap="none" rtlCol="0">
            <a:spAutoFit/>
          </a:bodyPr>
          <a:lstStyle/>
          <a:p>
            <a:pPr algn="ctr"/>
            <a:r>
              <a:rPr lang="en-GB" sz="1200" b="1" dirty="0">
                <a:solidFill>
                  <a:schemeClr val="tx2"/>
                </a:solidFill>
              </a:rPr>
              <a:t>DSM-5-TR</a:t>
            </a:r>
          </a:p>
        </p:txBody>
      </p:sp>
      <p:sp>
        <p:nvSpPr>
          <p:cNvPr id="83" name="TextBox 82">
            <a:extLst>
              <a:ext uri="{FF2B5EF4-FFF2-40B4-BE49-F238E27FC236}">
                <a16:creationId xmlns:a16="http://schemas.microsoft.com/office/drawing/2014/main" id="{7731CD90-250A-CECA-4FDC-EC24964DD391}"/>
              </a:ext>
            </a:extLst>
          </p:cNvPr>
          <p:cNvSpPr txBox="1"/>
          <p:nvPr/>
        </p:nvSpPr>
        <p:spPr>
          <a:xfrm>
            <a:off x="10205224" y="1656995"/>
            <a:ext cx="658350" cy="276999"/>
          </a:xfrm>
          <a:prstGeom prst="rect">
            <a:avLst/>
          </a:prstGeom>
          <a:noFill/>
        </p:spPr>
        <p:txBody>
          <a:bodyPr wrap="none" rtlCol="0">
            <a:spAutoFit/>
          </a:bodyPr>
          <a:lstStyle/>
          <a:p>
            <a:pPr algn="ctr"/>
            <a:r>
              <a:rPr lang="en-GB" sz="1200" b="1" dirty="0">
                <a:solidFill>
                  <a:schemeClr val="tx2"/>
                </a:solidFill>
              </a:rPr>
              <a:t>ICD-11</a:t>
            </a:r>
          </a:p>
        </p:txBody>
      </p:sp>
      <p:cxnSp>
        <p:nvCxnSpPr>
          <p:cNvPr id="31" name="Straight Connector 30">
            <a:extLst>
              <a:ext uri="{FF2B5EF4-FFF2-40B4-BE49-F238E27FC236}">
                <a16:creationId xmlns:a16="http://schemas.microsoft.com/office/drawing/2014/main" id="{BEBBFA84-F23F-5797-50A6-5EC5FC77A30A}"/>
              </a:ext>
            </a:extLst>
          </p:cNvPr>
          <p:cNvCxnSpPr>
            <a:cxnSpLocks/>
            <a:endCxn id="53" idx="3"/>
          </p:cNvCxnSpPr>
          <p:nvPr/>
        </p:nvCxnSpPr>
        <p:spPr>
          <a:xfrm>
            <a:off x="6874305" y="2327756"/>
            <a:ext cx="4660597" cy="3456"/>
          </a:xfrm>
          <a:prstGeom prst="line">
            <a:avLst/>
          </a:prstGeom>
          <a:ln>
            <a:solidFill>
              <a:schemeClr val="accent3">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45" name="Rectangle: Rounded Corners 44">
            <a:extLst>
              <a:ext uri="{FF2B5EF4-FFF2-40B4-BE49-F238E27FC236}">
                <a16:creationId xmlns:a16="http://schemas.microsoft.com/office/drawing/2014/main" id="{A22AD8DB-C961-8083-F60B-1C63A865BAA0}"/>
              </a:ext>
            </a:extLst>
          </p:cNvPr>
          <p:cNvSpPr/>
          <p:nvPr/>
        </p:nvSpPr>
        <p:spPr>
          <a:xfrm>
            <a:off x="7228235" y="2071109"/>
            <a:ext cx="2001006" cy="520206"/>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46" name="TextBox 45">
            <a:extLst>
              <a:ext uri="{FF2B5EF4-FFF2-40B4-BE49-F238E27FC236}">
                <a16:creationId xmlns:a16="http://schemas.microsoft.com/office/drawing/2014/main" id="{A7D0A6C2-10BA-CB24-B656-FFAB5130BA34}"/>
              </a:ext>
            </a:extLst>
          </p:cNvPr>
          <p:cNvSpPr txBox="1"/>
          <p:nvPr/>
        </p:nvSpPr>
        <p:spPr>
          <a:xfrm>
            <a:off x="7373993" y="2200386"/>
            <a:ext cx="1709491" cy="276999"/>
          </a:xfrm>
          <a:prstGeom prst="rect">
            <a:avLst/>
          </a:prstGeom>
          <a:noFill/>
        </p:spPr>
        <p:txBody>
          <a:bodyPr wrap="none" rtlCol="0">
            <a:spAutoFit/>
          </a:bodyPr>
          <a:lstStyle/>
          <a:p>
            <a:pPr algn="ctr"/>
            <a:r>
              <a:rPr lang="en-GB" sz="1200" dirty="0">
                <a:solidFill>
                  <a:schemeClr val="tx2"/>
                </a:solidFill>
              </a:rPr>
              <a:t>Included as a requisite</a:t>
            </a:r>
          </a:p>
        </p:txBody>
      </p:sp>
      <p:sp>
        <p:nvSpPr>
          <p:cNvPr id="53" name="Rectangle: Rounded Corners 52">
            <a:extLst>
              <a:ext uri="{FF2B5EF4-FFF2-40B4-BE49-F238E27FC236}">
                <a16:creationId xmlns:a16="http://schemas.microsoft.com/office/drawing/2014/main" id="{20C5A9C3-6928-CA47-69C1-9D962FA9891E}"/>
              </a:ext>
            </a:extLst>
          </p:cNvPr>
          <p:cNvSpPr/>
          <p:nvPr/>
        </p:nvSpPr>
        <p:spPr>
          <a:xfrm>
            <a:off x="9533896" y="2071109"/>
            <a:ext cx="2001006" cy="520206"/>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4" name="TextBox 53">
            <a:extLst>
              <a:ext uri="{FF2B5EF4-FFF2-40B4-BE49-F238E27FC236}">
                <a16:creationId xmlns:a16="http://schemas.microsoft.com/office/drawing/2014/main" id="{584C4FCB-7CDB-2644-2EAE-FCB9F8C54C9B}"/>
              </a:ext>
            </a:extLst>
          </p:cNvPr>
          <p:cNvSpPr txBox="1"/>
          <p:nvPr/>
        </p:nvSpPr>
        <p:spPr>
          <a:xfrm>
            <a:off x="9679654" y="2200386"/>
            <a:ext cx="1709491" cy="276999"/>
          </a:xfrm>
          <a:prstGeom prst="rect">
            <a:avLst/>
          </a:prstGeom>
          <a:noFill/>
        </p:spPr>
        <p:txBody>
          <a:bodyPr wrap="none" rtlCol="0">
            <a:spAutoFit/>
          </a:bodyPr>
          <a:lstStyle/>
          <a:p>
            <a:pPr algn="ctr"/>
            <a:r>
              <a:rPr lang="en-GB" sz="1200">
                <a:solidFill>
                  <a:schemeClr val="tx2"/>
                </a:solidFill>
              </a:rPr>
              <a:t>Included as a requisite</a:t>
            </a:r>
          </a:p>
        </p:txBody>
      </p:sp>
      <p:sp>
        <p:nvSpPr>
          <p:cNvPr id="35" name="Rectangle: Rounded Corners 34">
            <a:extLst>
              <a:ext uri="{FF2B5EF4-FFF2-40B4-BE49-F238E27FC236}">
                <a16:creationId xmlns:a16="http://schemas.microsoft.com/office/drawing/2014/main" id="{DAE60324-6B76-6D96-2AA0-6625E3A7F548}"/>
              </a:ext>
            </a:extLst>
          </p:cNvPr>
          <p:cNvSpPr/>
          <p:nvPr/>
        </p:nvSpPr>
        <p:spPr>
          <a:xfrm>
            <a:off x="3457458" y="2060687"/>
            <a:ext cx="3426516" cy="522000"/>
          </a:xfrm>
          <a:prstGeom prst="round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0" name="TextBox 19">
            <a:extLst>
              <a:ext uri="{FF2B5EF4-FFF2-40B4-BE49-F238E27FC236}">
                <a16:creationId xmlns:a16="http://schemas.microsoft.com/office/drawing/2014/main" id="{23C1FA94-449A-B5C0-1651-C2138B1B5DCD}"/>
              </a:ext>
            </a:extLst>
          </p:cNvPr>
          <p:cNvSpPr txBox="1"/>
          <p:nvPr/>
        </p:nvSpPr>
        <p:spPr>
          <a:xfrm>
            <a:off x="3457458" y="2089003"/>
            <a:ext cx="2860631" cy="461665"/>
          </a:xfrm>
          <a:prstGeom prst="rect">
            <a:avLst/>
          </a:prstGeom>
          <a:noFill/>
        </p:spPr>
        <p:txBody>
          <a:bodyPr wrap="none" rtlCol="0">
            <a:spAutoFit/>
          </a:bodyPr>
          <a:lstStyle/>
          <a:p>
            <a:r>
              <a:rPr lang="en-GB" sz="1200" dirty="0">
                <a:solidFill>
                  <a:schemeClr val="tx2"/>
                </a:solidFill>
              </a:rPr>
              <a:t>Increase in activity or energy as a </a:t>
            </a:r>
            <a:br>
              <a:rPr lang="en-GB" sz="1200" dirty="0">
                <a:solidFill>
                  <a:schemeClr val="tx2"/>
                </a:solidFill>
              </a:rPr>
            </a:br>
            <a:r>
              <a:rPr lang="en-GB" sz="1200" dirty="0">
                <a:solidFill>
                  <a:schemeClr val="tx2"/>
                </a:solidFill>
              </a:rPr>
              <a:t>diagnostic criterion in hypomania/mania</a:t>
            </a:r>
          </a:p>
        </p:txBody>
      </p:sp>
      <p:cxnSp>
        <p:nvCxnSpPr>
          <p:cNvPr id="32" name="Straight Connector 31">
            <a:extLst>
              <a:ext uri="{FF2B5EF4-FFF2-40B4-BE49-F238E27FC236}">
                <a16:creationId xmlns:a16="http://schemas.microsoft.com/office/drawing/2014/main" id="{CCC8B271-76A1-420F-39C0-0602AC31F23F}"/>
              </a:ext>
            </a:extLst>
          </p:cNvPr>
          <p:cNvCxnSpPr>
            <a:cxnSpLocks/>
          </p:cNvCxnSpPr>
          <p:nvPr/>
        </p:nvCxnSpPr>
        <p:spPr>
          <a:xfrm>
            <a:off x="6888299" y="2836368"/>
            <a:ext cx="4646603" cy="10640"/>
          </a:xfrm>
          <a:prstGeom prst="line">
            <a:avLst/>
          </a:prstGeom>
          <a:ln>
            <a:solidFill>
              <a:schemeClr val="accent3">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47" name="Rectangle: Rounded Corners 46">
            <a:extLst>
              <a:ext uri="{FF2B5EF4-FFF2-40B4-BE49-F238E27FC236}">
                <a16:creationId xmlns:a16="http://schemas.microsoft.com/office/drawing/2014/main" id="{7911E34C-CB81-7971-D6A3-7B6635776EFB}"/>
              </a:ext>
            </a:extLst>
          </p:cNvPr>
          <p:cNvSpPr/>
          <p:nvPr/>
        </p:nvSpPr>
        <p:spPr>
          <a:xfrm>
            <a:off x="7228235" y="2660971"/>
            <a:ext cx="2001006" cy="361435"/>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0" name="TextBox 49">
            <a:extLst>
              <a:ext uri="{FF2B5EF4-FFF2-40B4-BE49-F238E27FC236}">
                <a16:creationId xmlns:a16="http://schemas.microsoft.com/office/drawing/2014/main" id="{DD7D61F2-98B1-A174-71D6-896D4DE66F16}"/>
              </a:ext>
            </a:extLst>
          </p:cNvPr>
          <p:cNvSpPr txBox="1"/>
          <p:nvPr/>
        </p:nvSpPr>
        <p:spPr>
          <a:xfrm>
            <a:off x="7849117" y="2703189"/>
            <a:ext cx="759243" cy="276999"/>
          </a:xfrm>
          <a:prstGeom prst="rect">
            <a:avLst/>
          </a:prstGeom>
          <a:noFill/>
        </p:spPr>
        <p:txBody>
          <a:bodyPr wrap="none" rtlCol="0">
            <a:spAutoFit/>
          </a:bodyPr>
          <a:lstStyle/>
          <a:p>
            <a:pPr algn="ctr"/>
            <a:r>
              <a:rPr lang="en-GB" sz="1200" dirty="0">
                <a:solidFill>
                  <a:schemeClr val="tx2"/>
                </a:solidFill>
              </a:rPr>
              <a:t>Included</a:t>
            </a:r>
          </a:p>
        </p:txBody>
      </p:sp>
      <p:sp>
        <p:nvSpPr>
          <p:cNvPr id="55" name="Rectangle: Rounded Corners 54">
            <a:extLst>
              <a:ext uri="{FF2B5EF4-FFF2-40B4-BE49-F238E27FC236}">
                <a16:creationId xmlns:a16="http://schemas.microsoft.com/office/drawing/2014/main" id="{123966A9-712F-8230-754E-20C29FBED366}"/>
              </a:ext>
            </a:extLst>
          </p:cNvPr>
          <p:cNvSpPr/>
          <p:nvPr/>
        </p:nvSpPr>
        <p:spPr>
          <a:xfrm>
            <a:off x="9533896" y="2660971"/>
            <a:ext cx="2001006" cy="361435"/>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8" name="TextBox 57">
            <a:extLst>
              <a:ext uri="{FF2B5EF4-FFF2-40B4-BE49-F238E27FC236}">
                <a16:creationId xmlns:a16="http://schemas.microsoft.com/office/drawing/2014/main" id="{B14D454D-BAB2-E2CE-E733-B333231CAFE6}"/>
              </a:ext>
            </a:extLst>
          </p:cNvPr>
          <p:cNvSpPr txBox="1"/>
          <p:nvPr/>
        </p:nvSpPr>
        <p:spPr>
          <a:xfrm>
            <a:off x="10152724" y="2703189"/>
            <a:ext cx="763349" cy="276999"/>
          </a:xfrm>
          <a:prstGeom prst="rect">
            <a:avLst/>
          </a:prstGeom>
          <a:noFill/>
        </p:spPr>
        <p:txBody>
          <a:bodyPr wrap="none" rtlCol="0">
            <a:spAutoFit/>
          </a:bodyPr>
          <a:lstStyle/>
          <a:p>
            <a:pPr algn="ctr"/>
            <a:r>
              <a:rPr lang="en-GB" sz="1200" dirty="0">
                <a:solidFill>
                  <a:schemeClr val="tx2"/>
                </a:solidFill>
              </a:rPr>
              <a:t>Included</a:t>
            </a:r>
          </a:p>
        </p:txBody>
      </p:sp>
      <p:sp>
        <p:nvSpPr>
          <p:cNvPr id="36" name="Rectangle: Rounded Corners 35">
            <a:extLst>
              <a:ext uri="{FF2B5EF4-FFF2-40B4-BE49-F238E27FC236}">
                <a16:creationId xmlns:a16="http://schemas.microsoft.com/office/drawing/2014/main" id="{B9AA7266-B812-AB70-BBF1-043FAEAD7AF2}"/>
              </a:ext>
            </a:extLst>
          </p:cNvPr>
          <p:cNvSpPr/>
          <p:nvPr/>
        </p:nvSpPr>
        <p:spPr>
          <a:xfrm>
            <a:off x="3457458" y="2660971"/>
            <a:ext cx="3426516" cy="361434"/>
          </a:xfrm>
          <a:prstGeom prst="round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1" name="TextBox 20">
            <a:extLst>
              <a:ext uri="{FF2B5EF4-FFF2-40B4-BE49-F238E27FC236}">
                <a16:creationId xmlns:a16="http://schemas.microsoft.com/office/drawing/2014/main" id="{20C57C8F-6D17-4AAD-4E88-77AED0FEA225}"/>
              </a:ext>
            </a:extLst>
          </p:cNvPr>
          <p:cNvSpPr txBox="1"/>
          <p:nvPr/>
        </p:nvSpPr>
        <p:spPr>
          <a:xfrm>
            <a:off x="3457458" y="2703189"/>
            <a:ext cx="1343638" cy="276999"/>
          </a:xfrm>
          <a:prstGeom prst="rect">
            <a:avLst/>
          </a:prstGeom>
          <a:noFill/>
        </p:spPr>
        <p:txBody>
          <a:bodyPr wrap="none" rtlCol="0">
            <a:spAutoFit/>
          </a:bodyPr>
          <a:lstStyle/>
          <a:p>
            <a:r>
              <a:rPr lang="en-GB" sz="1200" dirty="0">
                <a:solidFill>
                  <a:schemeClr val="tx2"/>
                </a:solidFill>
              </a:rPr>
              <a:t>Bipolar I disorder</a:t>
            </a:r>
          </a:p>
        </p:txBody>
      </p:sp>
      <p:cxnSp>
        <p:nvCxnSpPr>
          <p:cNvPr id="84" name="Straight Connector 83">
            <a:extLst>
              <a:ext uri="{FF2B5EF4-FFF2-40B4-BE49-F238E27FC236}">
                <a16:creationId xmlns:a16="http://schemas.microsoft.com/office/drawing/2014/main" id="{82B88591-C1D5-AFFD-4814-38064FA20E01}"/>
              </a:ext>
            </a:extLst>
          </p:cNvPr>
          <p:cNvCxnSpPr>
            <a:cxnSpLocks/>
            <a:endCxn id="56" idx="3"/>
          </p:cNvCxnSpPr>
          <p:nvPr/>
        </p:nvCxnSpPr>
        <p:spPr>
          <a:xfrm>
            <a:off x="6863564" y="3269219"/>
            <a:ext cx="4671338" cy="12188"/>
          </a:xfrm>
          <a:prstGeom prst="line">
            <a:avLst/>
          </a:prstGeom>
          <a:ln>
            <a:solidFill>
              <a:schemeClr val="accent3">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48" name="Rectangle: Rounded Corners 47">
            <a:extLst>
              <a:ext uri="{FF2B5EF4-FFF2-40B4-BE49-F238E27FC236}">
                <a16:creationId xmlns:a16="http://schemas.microsoft.com/office/drawing/2014/main" id="{55ED0A21-383D-8B05-F934-2D49418B1BE9}"/>
              </a:ext>
            </a:extLst>
          </p:cNvPr>
          <p:cNvSpPr/>
          <p:nvPr/>
        </p:nvSpPr>
        <p:spPr>
          <a:xfrm>
            <a:off x="7228235" y="3100689"/>
            <a:ext cx="2001006" cy="361435"/>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1" name="TextBox 50">
            <a:extLst>
              <a:ext uri="{FF2B5EF4-FFF2-40B4-BE49-F238E27FC236}">
                <a16:creationId xmlns:a16="http://schemas.microsoft.com/office/drawing/2014/main" id="{080705A9-8C9B-2526-B873-9FCBF14D5182}"/>
              </a:ext>
            </a:extLst>
          </p:cNvPr>
          <p:cNvSpPr txBox="1"/>
          <p:nvPr/>
        </p:nvSpPr>
        <p:spPr>
          <a:xfrm>
            <a:off x="7849117" y="3135212"/>
            <a:ext cx="759243" cy="276999"/>
          </a:xfrm>
          <a:prstGeom prst="rect">
            <a:avLst/>
          </a:prstGeom>
          <a:noFill/>
        </p:spPr>
        <p:txBody>
          <a:bodyPr wrap="none" rtlCol="0">
            <a:spAutoFit/>
          </a:bodyPr>
          <a:lstStyle/>
          <a:p>
            <a:pPr algn="ctr"/>
            <a:r>
              <a:rPr lang="en-GB" sz="1200">
                <a:solidFill>
                  <a:schemeClr val="tx2"/>
                </a:solidFill>
              </a:rPr>
              <a:t>Included</a:t>
            </a:r>
          </a:p>
        </p:txBody>
      </p:sp>
      <p:sp>
        <p:nvSpPr>
          <p:cNvPr id="56" name="Rectangle: Rounded Corners 55">
            <a:extLst>
              <a:ext uri="{FF2B5EF4-FFF2-40B4-BE49-F238E27FC236}">
                <a16:creationId xmlns:a16="http://schemas.microsoft.com/office/drawing/2014/main" id="{A2087C5D-A1E7-8CF3-E4C7-12493D99A879}"/>
              </a:ext>
            </a:extLst>
          </p:cNvPr>
          <p:cNvSpPr/>
          <p:nvPr/>
        </p:nvSpPr>
        <p:spPr>
          <a:xfrm>
            <a:off x="9533896" y="3100689"/>
            <a:ext cx="2001006" cy="361435"/>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9" name="TextBox 58">
            <a:extLst>
              <a:ext uri="{FF2B5EF4-FFF2-40B4-BE49-F238E27FC236}">
                <a16:creationId xmlns:a16="http://schemas.microsoft.com/office/drawing/2014/main" id="{C7DF67E3-6718-B000-2A79-FD1FA8495380}"/>
              </a:ext>
            </a:extLst>
          </p:cNvPr>
          <p:cNvSpPr txBox="1"/>
          <p:nvPr/>
        </p:nvSpPr>
        <p:spPr>
          <a:xfrm>
            <a:off x="10152725" y="3135212"/>
            <a:ext cx="763351" cy="276999"/>
          </a:xfrm>
          <a:prstGeom prst="rect">
            <a:avLst/>
          </a:prstGeom>
          <a:noFill/>
        </p:spPr>
        <p:txBody>
          <a:bodyPr wrap="none" rtlCol="0">
            <a:spAutoFit/>
          </a:bodyPr>
          <a:lstStyle/>
          <a:p>
            <a:pPr algn="ctr"/>
            <a:r>
              <a:rPr lang="en-GB" sz="1200" dirty="0">
                <a:solidFill>
                  <a:schemeClr val="tx2"/>
                </a:solidFill>
              </a:rPr>
              <a:t>Included</a:t>
            </a:r>
          </a:p>
        </p:txBody>
      </p:sp>
      <p:sp>
        <p:nvSpPr>
          <p:cNvPr id="37" name="Rectangle: Rounded Corners 36">
            <a:extLst>
              <a:ext uri="{FF2B5EF4-FFF2-40B4-BE49-F238E27FC236}">
                <a16:creationId xmlns:a16="http://schemas.microsoft.com/office/drawing/2014/main" id="{F90FC834-DA90-8654-F110-80723BC26D90}"/>
              </a:ext>
            </a:extLst>
          </p:cNvPr>
          <p:cNvSpPr/>
          <p:nvPr/>
        </p:nvSpPr>
        <p:spPr>
          <a:xfrm>
            <a:off x="3457458" y="3091164"/>
            <a:ext cx="3426516" cy="361434"/>
          </a:xfrm>
          <a:prstGeom prst="round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2" name="TextBox 21">
            <a:extLst>
              <a:ext uri="{FF2B5EF4-FFF2-40B4-BE49-F238E27FC236}">
                <a16:creationId xmlns:a16="http://schemas.microsoft.com/office/drawing/2014/main" id="{1F1E8A64-2FA3-10A7-5D7A-2335F2109C13}"/>
              </a:ext>
            </a:extLst>
          </p:cNvPr>
          <p:cNvSpPr txBox="1"/>
          <p:nvPr/>
        </p:nvSpPr>
        <p:spPr>
          <a:xfrm>
            <a:off x="3457458" y="3125687"/>
            <a:ext cx="1379455" cy="276999"/>
          </a:xfrm>
          <a:prstGeom prst="rect">
            <a:avLst/>
          </a:prstGeom>
          <a:noFill/>
        </p:spPr>
        <p:txBody>
          <a:bodyPr wrap="none" rtlCol="0">
            <a:spAutoFit/>
          </a:bodyPr>
          <a:lstStyle/>
          <a:p>
            <a:r>
              <a:rPr lang="en-GB" sz="1200" dirty="0">
                <a:solidFill>
                  <a:schemeClr val="tx2"/>
                </a:solidFill>
              </a:rPr>
              <a:t>Bipolar II disorder</a:t>
            </a:r>
          </a:p>
        </p:txBody>
      </p:sp>
      <p:cxnSp>
        <p:nvCxnSpPr>
          <p:cNvPr id="34" name="Straight Connector 33">
            <a:extLst>
              <a:ext uri="{FF2B5EF4-FFF2-40B4-BE49-F238E27FC236}">
                <a16:creationId xmlns:a16="http://schemas.microsoft.com/office/drawing/2014/main" id="{5F1340BB-33A7-1B1D-FC70-B6516C7437CC}"/>
              </a:ext>
            </a:extLst>
          </p:cNvPr>
          <p:cNvCxnSpPr>
            <a:cxnSpLocks/>
            <a:endCxn id="57" idx="3"/>
          </p:cNvCxnSpPr>
          <p:nvPr/>
        </p:nvCxnSpPr>
        <p:spPr>
          <a:xfrm>
            <a:off x="6857461" y="3704708"/>
            <a:ext cx="4677441" cy="11655"/>
          </a:xfrm>
          <a:prstGeom prst="line">
            <a:avLst/>
          </a:prstGeom>
          <a:ln>
            <a:solidFill>
              <a:schemeClr val="accent3">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35CA2F9D-BB51-6C13-C03C-63EDC8546294}"/>
              </a:ext>
            </a:extLst>
          </p:cNvPr>
          <p:cNvSpPr/>
          <p:nvPr/>
        </p:nvSpPr>
        <p:spPr>
          <a:xfrm>
            <a:off x="7228235" y="3535645"/>
            <a:ext cx="2001006" cy="361435"/>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2" name="TextBox 51">
            <a:extLst>
              <a:ext uri="{FF2B5EF4-FFF2-40B4-BE49-F238E27FC236}">
                <a16:creationId xmlns:a16="http://schemas.microsoft.com/office/drawing/2014/main" id="{26C52739-8322-C76E-E9ED-C2E565ECD5C2}"/>
              </a:ext>
            </a:extLst>
          </p:cNvPr>
          <p:cNvSpPr txBox="1"/>
          <p:nvPr/>
        </p:nvSpPr>
        <p:spPr>
          <a:xfrm>
            <a:off x="7849117" y="3575253"/>
            <a:ext cx="759243" cy="276999"/>
          </a:xfrm>
          <a:prstGeom prst="rect">
            <a:avLst/>
          </a:prstGeom>
          <a:noFill/>
        </p:spPr>
        <p:txBody>
          <a:bodyPr wrap="none" rtlCol="0">
            <a:spAutoFit/>
          </a:bodyPr>
          <a:lstStyle/>
          <a:p>
            <a:pPr algn="ctr"/>
            <a:r>
              <a:rPr lang="en-GB" sz="1200">
                <a:solidFill>
                  <a:schemeClr val="tx2"/>
                </a:solidFill>
              </a:rPr>
              <a:t>Included</a:t>
            </a:r>
          </a:p>
        </p:txBody>
      </p:sp>
      <p:sp>
        <p:nvSpPr>
          <p:cNvPr id="57" name="Rectangle: Rounded Corners 56">
            <a:extLst>
              <a:ext uri="{FF2B5EF4-FFF2-40B4-BE49-F238E27FC236}">
                <a16:creationId xmlns:a16="http://schemas.microsoft.com/office/drawing/2014/main" id="{B76110F3-9571-CF94-1C89-6CC6F8FBD07B}"/>
              </a:ext>
            </a:extLst>
          </p:cNvPr>
          <p:cNvSpPr/>
          <p:nvPr/>
        </p:nvSpPr>
        <p:spPr>
          <a:xfrm>
            <a:off x="9533896" y="3535645"/>
            <a:ext cx="2001006" cy="361435"/>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0" name="TextBox 59">
            <a:extLst>
              <a:ext uri="{FF2B5EF4-FFF2-40B4-BE49-F238E27FC236}">
                <a16:creationId xmlns:a16="http://schemas.microsoft.com/office/drawing/2014/main" id="{CC564DB1-115A-17DC-8F6F-749761709E14}"/>
              </a:ext>
            </a:extLst>
          </p:cNvPr>
          <p:cNvSpPr txBox="1"/>
          <p:nvPr/>
        </p:nvSpPr>
        <p:spPr>
          <a:xfrm>
            <a:off x="10154778" y="3575253"/>
            <a:ext cx="759243" cy="276999"/>
          </a:xfrm>
          <a:prstGeom prst="rect">
            <a:avLst/>
          </a:prstGeom>
          <a:noFill/>
        </p:spPr>
        <p:txBody>
          <a:bodyPr wrap="none" rtlCol="0">
            <a:spAutoFit/>
          </a:bodyPr>
          <a:lstStyle/>
          <a:p>
            <a:pPr algn="ctr"/>
            <a:r>
              <a:rPr lang="en-GB" sz="1200">
                <a:solidFill>
                  <a:schemeClr val="tx2"/>
                </a:solidFill>
              </a:rPr>
              <a:t>Included</a:t>
            </a:r>
          </a:p>
        </p:txBody>
      </p:sp>
      <p:sp>
        <p:nvSpPr>
          <p:cNvPr id="38" name="Rectangle: Rounded Corners 37">
            <a:extLst>
              <a:ext uri="{FF2B5EF4-FFF2-40B4-BE49-F238E27FC236}">
                <a16:creationId xmlns:a16="http://schemas.microsoft.com/office/drawing/2014/main" id="{228B813B-0471-6679-9616-9F724ABB74D0}"/>
              </a:ext>
            </a:extLst>
          </p:cNvPr>
          <p:cNvSpPr/>
          <p:nvPr/>
        </p:nvSpPr>
        <p:spPr>
          <a:xfrm>
            <a:off x="3457458" y="3526120"/>
            <a:ext cx="3426516" cy="361434"/>
          </a:xfrm>
          <a:prstGeom prst="round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5" name="TextBox 24">
            <a:extLst>
              <a:ext uri="{FF2B5EF4-FFF2-40B4-BE49-F238E27FC236}">
                <a16:creationId xmlns:a16="http://schemas.microsoft.com/office/drawing/2014/main" id="{10814A8A-7CC0-3F4F-EB86-D82E4F9E0A20}"/>
              </a:ext>
            </a:extLst>
          </p:cNvPr>
          <p:cNvSpPr txBox="1"/>
          <p:nvPr/>
        </p:nvSpPr>
        <p:spPr>
          <a:xfrm>
            <a:off x="3457458" y="3575253"/>
            <a:ext cx="3307679" cy="276999"/>
          </a:xfrm>
          <a:prstGeom prst="rect">
            <a:avLst/>
          </a:prstGeom>
          <a:noFill/>
        </p:spPr>
        <p:txBody>
          <a:bodyPr wrap="square" rtlCol="0">
            <a:spAutoFit/>
          </a:bodyPr>
          <a:lstStyle/>
          <a:p>
            <a:r>
              <a:rPr lang="en-GB" sz="1200" dirty="0">
                <a:solidFill>
                  <a:schemeClr val="tx2"/>
                </a:solidFill>
              </a:rPr>
              <a:t>Mania induced by treatments (e.g., ADT, ECT)</a:t>
            </a:r>
          </a:p>
        </p:txBody>
      </p:sp>
    </p:spTree>
    <p:extLst>
      <p:ext uri="{BB962C8B-B14F-4D97-AF65-F5344CB8AC3E}">
        <p14:creationId xmlns:p14="http://schemas.microsoft.com/office/powerpoint/2010/main" val="1114490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6B112-8C31-F3C0-C3FA-A4FCC953936E}"/>
              </a:ext>
            </a:extLst>
          </p:cNvPr>
          <p:cNvSpPr>
            <a:spLocks noGrp="1"/>
          </p:cNvSpPr>
          <p:nvPr>
            <p:ph type="title"/>
          </p:nvPr>
        </p:nvSpPr>
        <p:spPr>
          <a:xfrm>
            <a:off x="1219200" y="546100"/>
            <a:ext cx="6642100" cy="2105818"/>
          </a:xfrm>
        </p:spPr>
        <p:txBody>
          <a:bodyPr/>
          <a:lstStyle/>
          <a:p>
            <a:r>
              <a:rPr lang="en-GB"/>
              <a:t>Differential diagnosis</a:t>
            </a:r>
          </a:p>
        </p:txBody>
      </p:sp>
      <p:sp>
        <p:nvSpPr>
          <p:cNvPr id="4" name="Text Placeholder 3">
            <a:extLst>
              <a:ext uri="{FF2B5EF4-FFF2-40B4-BE49-F238E27FC236}">
                <a16:creationId xmlns:a16="http://schemas.microsoft.com/office/drawing/2014/main" id="{C0954916-DD65-7410-CC35-BE03BB245F7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50427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Delays in diagnosis</a:t>
            </a:r>
          </a:p>
        </p:txBody>
      </p:sp>
      <p:sp>
        <p:nvSpPr>
          <p:cNvPr id="4" name="Content Placeholder 3">
            <a:extLst>
              <a:ext uri="{FF2B5EF4-FFF2-40B4-BE49-F238E27FC236}">
                <a16:creationId xmlns:a16="http://schemas.microsoft.com/office/drawing/2014/main" id="{AD5EBA98-1A90-B62D-A777-E16BDD04EE1D}"/>
              </a:ext>
            </a:extLst>
          </p:cNvPr>
          <p:cNvSpPr>
            <a:spLocks noGrp="1"/>
          </p:cNvSpPr>
          <p:nvPr>
            <p:ph idx="20"/>
          </p:nvPr>
        </p:nvSpPr>
        <p:spPr/>
        <p:txBody>
          <a:bodyPr/>
          <a:lstStyle/>
          <a:p>
            <a:r>
              <a:rPr lang="en-GB" dirty="0"/>
              <a:t>For mental health professionals, it can be difficult to distinguish bipolar disorder from other mental disorders</a:t>
            </a:r>
            <a:r>
              <a:rPr lang="en-GB" baseline="30000" dirty="0"/>
              <a:t>1</a:t>
            </a:r>
          </a:p>
          <a:p>
            <a:r>
              <a:rPr lang="en-GB" dirty="0"/>
              <a:t>Often, patients with BD are misdiagnosed at the initial presentation, and receive diagnoses such as MDD, schizophrenia, or substance-induced psychotic disorder</a:t>
            </a:r>
            <a:r>
              <a:rPr lang="en-GB" baseline="30000" dirty="0"/>
              <a:t>1</a:t>
            </a:r>
          </a:p>
          <a:p>
            <a:r>
              <a:rPr lang="en-GB" dirty="0"/>
              <a:t>Factors associated with delays in diagnosis include: </a:t>
            </a:r>
          </a:p>
          <a:p>
            <a:pPr lvl="1">
              <a:buClr>
                <a:schemeClr val="tx1"/>
              </a:buClr>
            </a:pPr>
            <a:r>
              <a:rPr lang="en-GB" b="1" dirty="0">
                <a:solidFill>
                  <a:schemeClr val="accent5">
                    <a:lumMod val="50000"/>
                  </a:schemeClr>
                </a:solidFill>
              </a:rPr>
              <a:t>Sex</a:t>
            </a:r>
            <a:r>
              <a:rPr lang="en-GB" baseline="30000" dirty="0">
                <a:solidFill>
                  <a:schemeClr val="tx1"/>
                </a:solidFill>
              </a:rPr>
              <a:t>1,2</a:t>
            </a:r>
            <a:endParaRPr lang="en-GB" dirty="0">
              <a:solidFill>
                <a:schemeClr val="tx1"/>
              </a:solidFill>
            </a:endParaRPr>
          </a:p>
          <a:p>
            <a:pPr lvl="1">
              <a:buClr>
                <a:schemeClr val="tx1"/>
              </a:buClr>
            </a:pPr>
            <a:r>
              <a:rPr lang="en-GB" b="1" dirty="0">
                <a:solidFill>
                  <a:schemeClr val="accent5">
                    <a:lumMod val="50000"/>
                  </a:schemeClr>
                </a:solidFill>
              </a:rPr>
              <a:t>Younger age of onset</a:t>
            </a:r>
            <a:r>
              <a:rPr lang="en-GB" baseline="30000" dirty="0">
                <a:solidFill>
                  <a:schemeClr val="tx1"/>
                </a:solidFill>
              </a:rPr>
              <a:t>2</a:t>
            </a:r>
            <a:endParaRPr lang="en-GB" dirty="0">
              <a:solidFill>
                <a:schemeClr val="tx1"/>
              </a:solidFill>
            </a:endParaRPr>
          </a:p>
          <a:p>
            <a:pPr lvl="1">
              <a:buClr>
                <a:schemeClr val="tx1"/>
              </a:buClr>
            </a:pPr>
            <a:r>
              <a:rPr lang="en-GB" dirty="0">
                <a:solidFill>
                  <a:schemeClr val="tx1"/>
                </a:solidFill>
              </a:rPr>
              <a:t>Lifetime </a:t>
            </a:r>
            <a:r>
              <a:rPr lang="en-GB" b="1" dirty="0">
                <a:solidFill>
                  <a:schemeClr val="accent5">
                    <a:lumMod val="50000"/>
                  </a:schemeClr>
                </a:solidFill>
              </a:rPr>
              <a:t>suicide attempts</a:t>
            </a:r>
            <a:r>
              <a:rPr lang="en-GB" baseline="30000" dirty="0">
                <a:solidFill>
                  <a:schemeClr val="tx1"/>
                </a:solidFill>
              </a:rPr>
              <a:t>2</a:t>
            </a:r>
            <a:endParaRPr lang="en-GB" dirty="0">
              <a:solidFill>
                <a:schemeClr val="tx1"/>
              </a:solidFill>
            </a:endParaRPr>
          </a:p>
          <a:p>
            <a:pPr lvl="1">
              <a:buClr>
                <a:schemeClr val="tx1"/>
              </a:buClr>
            </a:pPr>
            <a:r>
              <a:rPr lang="en-GB" dirty="0">
                <a:solidFill>
                  <a:schemeClr val="tx1"/>
                </a:solidFill>
              </a:rPr>
              <a:t>Comorbid </a:t>
            </a:r>
            <a:r>
              <a:rPr lang="en-GB" b="1" dirty="0">
                <a:solidFill>
                  <a:schemeClr val="accent5">
                    <a:lumMod val="50000"/>
                  </a:schemeClr>
                </a:solidFill>
              </a:rPr>
              <a:t>anxiety disorders</a:t>
            </a:r>
            <a:r>
              <a:rPr lang="en-GB" baseline="30000" dirty="0">
                <a:solidFill>
                  <a:schemeClr val="tx1"/>
                </a:solidFill>
              </a:rPr>
              <a:t>2</a:t>
            </a:r>
            <a:endParaRPr lang="en-GB" dirty="0">
              <a:solidFill>
                <a:schemeClr val="tx1"/>
              </a:solidFill>
            </a:endParaRPr>
          </a:p>
          <a:p>
            <a:pPr lvl="1">
              <a:buClr>
                <a:schemeClr val="tx1"/>
              </a:buClr>
            </a:pPr>
            <a:r>
              <a:rPr lang="en-GB" b="1" dirty="0">
                <a:solidFill>
                  <a:schemeClr val="accent5">
                    <a:lumMod val="50000"/>
                  </a:schemeClr>
                </a:solidFill>
              </a:rPr>
              <a:t>Prior misdiagnosis</a:t>
            </a:r>
            <a:r>
              <a:rPr lang="en-GB" baseline="30000" dirty="0">
                <a:solidFill>
                  <a:schemeClr val="tx1"/>
                </a:solidFill>
              </a:rPr>
              <a:t>1</a:t>
            </a:r>
            <a:r>
              <a:rPr lang="en-GB" b="1" dirty="0">
                <a:solidFill>
                  <a:schemeClr val="accent5">
                    <a:lumMod val="50000"/>
                  </a:schemeClr>
                </a:solidFill>
              </a:rPr>
              <a:t> </a:t>
            </a:r>
          </a:p>
          <a:p>
            <a:pPr lvl="1">
              <a:buClr>
                <a:schemeClr val="tx1"/>
              </a:buClr>
            </a:pPr>
            <a:r>
              <a:rPr lang="en-GB" b="1" dirty="0">
                <a:solidFill>
                  <a:schemeClr val="accent5">
                    <a:lumMod val="50000"/>
                  </a:schemeClr>
                </a:solidFill>
              </a:rPr>
              <a:t>Care of the patient </a:t>
            </a:r>
            <a:r>
              <a:rPr lang="en-GB" dirty="0">
                <a:solidFill>
                  <a:schemeClr val="tx1"/>
                </a:solidFill>
              </a:rPr>
              <a:t>shared between inpatient and </a:t>
            </a:r>
            <a:br>
              <a:rPr lang="en-GB" dirty="0">
                <a:solidFill>
                  <a:schemeClr val="tx1"/>
                </a:solidFill>
              </a:rPr>
            </a:br>
            <a:r>
              <a:rPr lang="en-GB" dirty="0">
                <a:solidFill>
                  <a:schemeClr val="tx1"/>
                </a:solidFill>
              </a:rPr>
              <a:t>outpatient providers</a:t>
            </a:r>
            <a:r>
              <a:rPr lang="en-GB" baseline="30000" dirty="0">
                <a:solidFill>
                  <a:schemeClr val="tx1"/>
                </a:solidFill>
              </a:rPr>
              <a:t>1</a:t>
            </a:r>
            <a:endParaRPr lang="en-GB" dirty="0">
              <a:solidFill>
                <a:schemeClr val="tx1"/>
              </a:solidFill>
            </a:endParaRPr>
          </a:p>
          <a:p>
            <a:endParaRPr lang="en-GB" dirty="0"/>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dirty="0"/>
              <a:t>BD=bipolar disorder; MDD=major depressive disorder</a:t>
            </a:r>
            <a:br>
              <a:rPr lang="en-GB" dirty="0"/>
            </a:br>
            <a:br>
              <a:rPr lang="en-GB" dirty="0"/>
            </a:br>
            <a:r>
              <a:rPr lang="en-GB" dirty="0"/>
              <a:t>1. </a:t>
            </a:r>
            <a:r>
              <a:rPr lang="en-GB" dirty="0" err="1"/>
              <a:t>Lublóy</a:t>
            </a:r>
            <a:r>
              <a:rPr lang="en-GB" dirty="0"/>
              <a:t> et al. </a:t>
            </a:r>
            <a:r>
              <a:rPr lang="pl-PL" dirty="0"/>
              <a:t>BMC Psychiatry 2020;20(1):75</a:t>
            </a:r>
            <a:r>
              <a:rPr lang="en-GB" dirty="0"/>
              <a:t>; 2. </a:t>
            </a:r>
            <a:r>
              <a:rPr lang="en-GB" dirty="0" err="1"/>
              <a:t>Keramatian</a:t>
            </a:r>
            <a:r>
              <a:rPr lang="en-GB" dirty="0"/>
              <a:t> et al. J Affect </a:t>
            </a:r>
            <a:r>
              <a:rPr lang="en-GB" dirty="0" err="1"/>
              <a:t>Disord</a:t>
            </a:r>
            <a:r>
              <a:rPr lang="en-GB" dirty="0"/>
              <a:t> 2022;296:506–513 </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24</a:t>
            </a:fld>
            <a:endParaRPr lang="en-GB"/>
          </a:p>
        </p:txBody>
      </p:sp>
      <p:graphicFrame>
        <p:nvGraphicFramePr>
          <p:cNvPr id="9" name="Chart 8">
            <a:extLst>
              <a:ext uri="{FF2B5EF4-FFF2-40B4-BE49-F238E27FC236}">
                <a16:creationId xmlns:a16="http://schemas.microsoft.com/office/drawing/2014/main" id="{C895957D-5F12-DA1F-05CA-BE60109455C9}"/>
              </a:ext>
            </a:extLst>
          </p:cNvPr>
          <p:cNvGraphicFramePr/>
          <p:nvPr>
            <p:extLst>
              <p:ext uri="{D42A27DB-BD31-4B8C-83A1-F6EECF244321}">
                <p14:modId xmlns:p14="http://schemas.microsoft.com/office/powerpoint/2010/main" val="1701091962"/>
              </p:ext>
            </p:extLst>
          </p:nvPr>
        </p:nvGraphicFramePr>
        <p:xfrm>
          <a:off x="5431536" y="1748600"/>
          <a:ext cx="5895154" cy="479926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E47F618B-227A-3DA9-DE71-E71FCB333A59}"/>
              </a:ext>
            </a:extLst>
          </p:cNvPr>
          <p:cNvSpPr txBox="1"/>
          <p:nvPr/>
        </p:nvSpPr>
        <p:spPr>
          <a:xfrm>
            <a:off x="7349099" y="1764038"/>
            <a:ext cx="457177" cy="276999"/>
          </a:xfrm>
          <a:prstGeom prst="rect">
            <a:avLst/>
          </a:prstGeom>
          <a:noFill/>
        </p:spPr>
        <p:txBody>
          <a:bodyPr wrap="none" rtlCol="0">
            <a:spAutoFit/>
          </a:bodyPr>
          <a:lstStyle/>
          <a:p>
            <a:r>
              <a:rPr lang="en-GB" sz="1200" b="1">
                <a:solidFill>
                  <a:schemeClr val="tx2"/>
                </a:solidFill>
              </a:rPr>
              <a:t>Sex</a:t>
            </a:r>
          </a:p>
        </p:txBody>
      </p:sp>
      <p:sp>
        <p:nvSpPr>
          <p:cNvPr id="12" name="TextBox 11">
            <a:extLst>
              <a:ext uri="{FF2B5EF4-FFF2-40B4-BE49-F238E27FC236}">
                <a16:creationId xmlns:a16="http://schemas.microsoft.com/office/drawing/2014/main" id="{FB47A949-2A0C-2B79-777A-44F0C77C126A}"/>
              </a:ext>
            </a:extLst>
          </p:cNvPr>
          <p:cNvSpPr txBox="1"/>
          <p:nvPr/>
        </p:nvSpPr>
        <p:spPr>
          <a:xfrm>
            <a:off x="7349099" y="2681709"/>
            <a:ext cx="1107996" cy="276999"/>
          </a:xfrm>
          <a:prstGeom prst="rect">
            <a:avLst/>
          </a:prstGeom>
          <a:noFill/>
        </p:spPr>
        <p:txBody>
          <a:bodyPr wrap="none" rtlCol="0">
            <a:spAutoFit/>
          </a:bodyPr>
          <a:lstStyle/>
          <a:p>
            <a:r>
              <a:rPr lang="en-GB" sz="1200" b="1">
                <a:solidFill>
                  <a:schemeClr val="tx2"/>
                </a:solidFill>
              </a:rPr>
              <a:t>Age at onset</a:t>
            </a:r>
          </a:p>
        </p:txBody>
      </p:sp>
      <p:sp>
        <p:nvSpPr>
          <p:cNvPr id="13" name="TextBox 12">
            <a:extLst>
              <a:ext uri="{FF2B5EF4-FFF2-40B4-BE49-F238E27FC236}">
                <a16:creationId xmlns:a16="http://schemas.microsoft.com/office/drawing/2014/main" id="{4DE89E1C-AC62-CEFC-D8CB-7F2C166EC12E}"/>
              </a:ext>
            </a:extLst>
          </p:cNvPr>
          <p:cNvSpPr txBox="1"/>
          <p:nvPr/>
        </p:nvSpPr>
        <p:spPr>
          <a:xfrm>
            <a:off x="7349099" y="3627486"/>
            <a:ext cx="2100323" cy="276999"/>
          </a:xfrm>
          <a:prstGeom prst="rect">
            <a:avLst/>
          </a:prstGeom>
          <a:noFill/>
        </p:spPr>
        <p:txBody>
          <a:bodyPr wrap="square" rtlCol="0">
            <a:spAutoFit/>
          </a:bodyPr>
          <a:lstStyle/>
          <a:p>
            <a:r>
              <a:rPr lang="en-GB" sz="1200" b="1">
                <a:solidFill>
                  <a:schemeClr val="tx2"/>
                </a:solidFill>
              </a:rPr>
              <a:t>Lifetime suicide attempts</a:t>
            </a:r>
          </a:p>
        </p:txBody>
      </p:sp>
      <p:sp>
        <p:nvSpPr>
          <p:cNvPr id="14" name="TextBox 13">
            <a:extLst>
              <a:ext uri="{FF2B5EF4-FFF2-40B4-BE49-F238E27FC236}">
                <a16:creationId xmlns:a16="http://schemas.microsoft.com/office/drawing/2014/main" id="{293F87A5-A60D-087C-84C2-E1863926EB41}"/>
              </a:ext>
            </a:extLst>
          </p:cNvPr>
          <p:cNvSpPr txBox="1"/>
          <p:nvPr/>
        </p:nvSpPr>
        <p:spPr>
          <a:xfrm>
            <a:off x="7349099" y="4557617"/>
            <a:ext cx="2284226" cy="276999"/>
          </a:xfrm>
          <a:prstGeom prst="rect">
            <a:avLst/>
          </a:prstGeom>
          <a:noFill/>
        </p:spPr>
        <p:txBody>
          <a:bodyPr wrap="square" rtlCol="0">
            <a:spAutoFit/>
          </a:bodyPr>
          <a:lstStyle/>
          <a:p>
            <a:r>
              <a:rPr lang="en-GB" sz="1200" b="1">
                <a:solidFill>
                  <a:schemeClr val="tx2"/>
                </a:solidFill>
              </a:rPr>
              <a:t>Comorbid anxiety disorders</a:t>
            </a:r>
          </a:p>
        </p:txBody>
      </p:sp>
      <p:sp>
        <p:nvSpPr>
          <p:cNvPr id="16" name="TextBox 15">
            <a:extLst>
              <a:ext uri="{FF2B5EF4-FFF2-40B4-BE49-F238E27FC236}">
                <a16:creationId xmlns:a16="http://schemas.microsoft.com/office/drawing/2014/main" id="{58A29B55-661A-26DB-DA87-14CC4110BE3E}"/>
              </a:ext>
            </a:extLst>
          </p:cNvPr>
          <p:cNvSpPr txBox="1"/>
          <p:nvPr/>
        </p:nvSpPr>
        <p:spPr>
          <a:xfrm>
            <a:off x="6526924" y="1287695"/>
            <a:ext cx="5125325" cy="338554"/>
          </a:xfrm>
          <a:prstGeom prst="rect">
            <a:avLst/>
          </a:prstGeom>
          <a:noFill/>
        </p:spPr>
        <p:txBody>
          <a:bodyPr wrap="square" rtlCol="0">
            <a:spAutoFit/>
          </a:bodyPr>
          <a:lstStyle/>
          <a:p>
            <a:pPr algn="ctr">
              <a:tabLst>
                <a:tab pos="3589338" algn="l"/>
              </a:tabLst>
            </a:pPr>
            <a:r>
              <a:rPr lang="en-GB" sz="1600" b="1">
                <a:solidFill>
                  <a:schemeClr val="accent2">
                    <a:lumMod val="50000"/>
                  </a:schemeClr>
                </a:solidFill>
              </a:rPr>
              <a:t>Factors associated with delays in diagnosis</a:t>
            </a:r>
            <a:r>
              <a:rPr lang="en-GB" sz="1600" b="1" baseline="30000">
                <a:solidFill>
                  <a:schemeClr val="accent2">
                    <a:lumMod val="50000"/>
                  </a:schemeClr>
                </a:solidFill>
              </a:rPr>
              <a:t>2</a:t>
            </a:r>
            <a:endParaRPr lang="en-GB" sz="1600" b="1">
              <a:solidFill>
                <a:schemeClr val="accent2">
                  <a:lumMod val="50000"/>
                </a:schemeClr>
              </a:solidFill>
            </a:endParaRPr>
          </a:p>
        </p:txBody>
      </p:sp>
      <p:sp>
        <p:nvSpPr>
          <p:cNvPr id="17" name="TextBox 16">
            <a:extLst>
              <a:ext uri="{FF2B5EF4-FFF2-40B4-BE49-F238E27FC236}">
                <a16:creationId xmlns:a16="http://schemas.microsoft.com/office/drawing/2014/main" id="{D7F6BF79-FEFC-39C6-FE15-F13D236A30D1}"/>
              </a:ext>
            </a:extLst>
          </p:cNvPr>
          <p:cNvSpPr txBox="1"/>
          <p:nvPr/>
        </p:nvSpPr>
        <p:spPr>
          <a:xfrm>
            <a:off x="6635442" y="2302411"/>
            <a:ext cx="713657" cy="276999"/>
          </a:xfrm>
          <a:prstGeom prst="rect">
            <a:avLst/>
          </a:prstGeom>
          <a:noFill/>
        </p:spPr>
        <p:txBody>
          <a:bodyPr wrap="none" rtlCol="0">
            <a:spAutoFit/>
          </a:bodyPr>
          <a:lstStyle/>
          <a:p>
            <a:pPr algn="r"/>
            <a:r>
              <a:rPr lang="en-GB" sz="1200">
                <a:solidFill>
                  <a:schemeClr val="tx2"/>
                </a:solidFill>
              </a:rPr>
              <a:t>Female</a:t>
            </a:r>
          </a:p>
        </p:txBody>
      </p:sp>
      <p:sp>
        <p:nvSpPr>
          <p:cNvPr id="18" name="TextBox 17">
            <a:extLst>
              <a:ext uri="{FF2B5EF4-FFF2-40B4-BE49-F238E27FC236}">
                <a16:creationId xmlns:a16="http://schemas.microsoft.com/office/drawing/2014/main" id="{B59B1BA0-812E-38CD-E04F-C48A890C7CB1}"/>
              </a:ext>
            </a:extLst>
          </p:cNvPr>
          <p:cNvSpPr txBox="1"/>
          <p:nvPr/>
        </p:nvSpPr>
        <p:spPr>
          <a:xfrm>
            <a:off x="6822993" y="2001412"/>
            <a:ext cx="526106" cy="276999"/>
          </a:xfrm>
          <a:prstGeom prst="rect">
            <a:avLst/>
          </a:prstGeom>
          <a:noFill/>
        </p:spPr>
        <p:txBody>
          <a:bodyPr wrap="none" rtlCol="0">
            <a:spAutoFit/>
          </a:bodyPr>
          <a:lstStyle/>
          <a:p>
            <a:pPr algn="r"/>
            <a:r>
              <a:rPr lang="en-GB" sz="1200">
                <a:solidFill>
                  <a:schemeClr val="tx2"/>
                </a:solidFill>
              </a:rPr>
              <a:t>Male</a:t>
            </a:r>
          </a:p>
        </p:txBody>
      </p:sp>
      <p:sp>
        <p:nvSpPr>
          <p:cNvPr id="19" name="TextBox 18">
            <a:extLst>
              <a:ext uri="{FF2B5EF4-FFF2-40B4-BE49-F238E27FC236}">
                <a16:creationId xmlns:a16="http://schemas.microsoft.com/office/drawing/2014/main" id="{C35F8B8C-3621-3BD1-59DF-B0920271FD46}"/>
              </a:ext>
            </a:extLst>
          </p:cNvPr>
          <p:cNvSpPr txBox="1"/>
          <p:nvPr/>
        </p:nvSpPr>
        <p:spPr>
          <a:xfrm>
            <a:off x="6462318" y="3246514"/>
            <a:ext cx="886781" cy="276999"/>
          </a:xfrm>
          <a:prstGeom prst="rect">
            <a:avLst/>
          </a:prstGeom>
          <a:noFill/>
        </p:spPr>
        <p:txBody>
          <a:bodyPr wrap="none" rtlCol="0">
            <a:spAutoFit/>
          </a:bodyPr>
          <a:lstStyle/>
          <a:p>
            <a:pPr algn="r"/>
            <a:r>
              <a:rPr lang="en-GB" sz="1200">
                <a:solidFill>
                  <a:schemeClr val="tx2"/>
                </a:solidFill>
              </a:rPr>
              <a:t>&lt;18 years</a:t>
            </a:r>
          </a:p>
        </p:txBody>
      </p:sp>
      <p:sp>
        <p:nvSpPr>
          <p:cNvPr id="20" name="TextBox 19">
            <a:extLst>
              <a:ext uri="{FF2B5EF4-FFF2-40B4-BE49-F238E27FC236}">
                <a16:creationId xmlns:a16="http://schemas.microsoft.com/office/drawing/2014/main" id="{B8B9E6D9-6F68-861D-02A6-D31C89DB30AB}"/>
              </a:ext>
            </a:extLst>
          </p:cNvPr>
          <p:cNvSpPr txBox="1"/>
          <p:nvPr/>
        </p:nvSpPr>
        <p:spPr>
          <a:xfrm>
            <a:off x="6467126" y="2969515"/>
            <a:ext cx="881973" cy="276999"/>
          </a:xfrm>
          <a:prstGeom prst="rect">
            <a:avLst/>
          </a:prstGeom>
          <a:noFill/>
        </p:spPr>
        <p:txBody>
          <a:bodyPr wrap="none" rtlCol="0">
            <a:spAutoFit/>
          </a:bodyPr>
          <a:lstStyle/>
          <a:p>
            <a:pPr algn="r"/>
            <a:r>
              <a:rPr lang="en-GB" sz="1200">
                <a:solidFill>
                  <a:schemeClr val="tx2"/>
                </a:solidFill>
              </a:rPr>
              <a:t>≥18 years</a:t>
            </a:r>
          </a:p>
        </p:txBody>
      </p:sp>
      <p:sp>
        <p:nvSpPr>
          <p:cNvPr id="21" name="TextBox 20">
            <a:extLst>
              <a:ext uri="{FF2B5EF4-FFF2-40B4-BE49-F238E27FC236}">
                <a16:creationId xmlns:a16="http://schemas.microsoft.com/office/drawing/2014/main" id="{EFDA7B0E-5389-BAF1-4458-A09AD929671F}"/>
              </a:ext>
            </a:extLst>
          </p:cNvPr>
          <p:cNvSpPr txBox="1"/>
          <p:nvPr/>
        </p:nvSpPr>
        <p:spPr>
          <a:xfrm>
            <a:off x="6900386" y="4172093"/>
            <a:ext cx="448713" cy="276999"/>
          </a:xfrm>
          <a:prstGeom prst="rect">
            <a:avLst/>
          </a:prstGeom>
          <a:noFill/>
        </p:spPr>
        <p:txBody>
          <a:bodyPr wrap="none" rtlCol="0">
            <a:spAutoFit/>
          </a:bodyPr>
          <a:lstStyle/>
          <a:p>
            <a:pPr algn="r"/>
            <a:r>
              <a:rPr lang="en-GB" sz="1200">
                <a:solidFill>
                  <a:schemeClr val="tx2"/>
                </a:solidFill>
              </a:rPr>
              <a:t>Yes</a:t>
            </a:r>
          </a:p>
        </p:txBody>
      </p:sp>
      <p:sp>
        <p:nvSpPr>
          <p:cNvPr id="22" name="TextBox 21">
            <a:extLst>
              <a:ext uri="{FF2B5EF4-FFF2-40B4-BE49-F238E27FC236}">
                <a16:creationId xmlns:a16="http://schemas.microsoft.com/office/drawing/2014/main" id="{123C6B5A-466B-2A68-95BF-9F3B569CA9AE}"/>
              </a:ext>
            </a:extLst>
          </p:cNvPr>
          <p:cNvSpPr txBox="1"/>
          <p:nvPr/>
        </p:nvSpPr>
        <p:spPr>
          <a:xfrm>
            <a:off x="6959249" y="3905158"/>
            <a:ext cx="389850" cy="276999"/>
          </a:xfrm>
          <a:prstGeom prst="rect">
            <a:avLst/>
          </a:prstGeom>
          <a:noFill/>
        </p:spPr>
        <p:txBody>
          <a:bodyPr wrap="none" rtlCol="0">
            <a:spAutoFit/>
          </a:bodyPr>
          <a:lstStyle/>
          <a:p>
            <a:pPr algn="r"/>
            <a:r>
              <a:rPr lang="en-GB" sz="1200">
                <a:solidFill>
                  <a:schemeClr val="tx2"/>
                </a:solidFill>
              </a:rPr>
              <a:t>No</a:t>
            </a:r>
          </a:p>
        </p:txBody>
      </p:sp>
      <p:sp>
        <p:nvSpPr>
          <p:cNvPr id="23" name="TextBox 22">
            <a:extLst>
              <a:ext uri="{FF2B5EF4-FFF2-40B4-BE49-F238E27FC236}">
                <a16:creationId xmlns:a16="http://schemas.microsoft.com/office/drawing/2014/main" id="{B31647C3-5CCF-81CE-14E3-9AFF67ADC791}"/>
              </a:ext>
            </a:extLst>
          </p:cNvPr>
          <p:cNvSpPr txBox="1"/>
          <p:nvPr/>
        </p:nvSpPr>
        <p:spPr>
          <a:xfrm>
            <a:off x="6900386" y="5118018"/>
            <a:ext cx="448713" cy="276999"/>
          </a:xfrm>
          <a:prstGeom prst="rect">
            <a:avLst/>
          </a:prstGeom>
          <a:noFill/>
        </p:spPr>
        <p:txBody>
          <a:bodyPr wrap="none" rtlCol="0">
            <a:spAutoFit/>
          </a:bodyPr>
          <a:lstStyle/>
          <a:p>
            <a:pPr algn="r"/>
            <a:r>
              <a:rPr lang="en-GB" sz="1200">
                <a:solidFill>
                  <a:schemeClr val="tx2"/>
                </a:solidFill>
              </a:rPr>
              <a:t>Yes</a:t>
            </a:r>
          </a:p>
        </p:txBody>
      </p:sp>
      <p:sp>
        <p:nvSpPr>
          <p:cNvPr id="24" name="TextBox 23">
            <a:extLst>
              <a:ext uri="{FF2B5EF4-FFF2-40B4-BE49-F238E27FC236}">
                <a16:creationId xmlns:a16="http://schemas.microsoft.com/office/drawing/2014/main" id="{FC37E22E-821F-5E4F-8310-49CE5EDE75B6}"/>
              </a:ext>
            </a:extLst>
          </p:cNvPr>
          <p:cNvSpPr txBox="1"/>
          <p:nvPr/>
        </p:nvSpPr>
        <p:spPr>
          <a:xfrm>
            <a:off x="6959249" y="4843951"/>
            <a:ext cx="389850" cy="276999"/>
          </a:xfrm>
          <a:prstGeom prst="rect">
            <a:avLst/>
          </a:prstGeom>
          <a:noFill/>
        </p:spPr>
        <p:txBody>
          <a:bodyPr wrap="none" rtlCol="0">
            <a:spAutoFit/>
          </a:bodyPr>
          <a:lstStyle/>
          <a:p>
            <a:pPr algn="r"/>
            <a:r>
              <a:rPr lang="en-GB" sz="1200">
                <a:solidFill>
                  <a:schemeClr val="tx2"/>
                </a:solidFill>
              </a:rPr>
              <a:t>No</a:t>
            </a:r>
          </a:p>
        </p:txBody>
      </p:sp>
    </p:spTree>
    <p:extLst>
      <p:ext uri="{BB962C8B-B14F-4D97-AF65-F5344CB8AC3E}">
        <p14:creationId xmlns:p14="http://schemas.microsoft.com/office/powerpoint/2010/main" val="1241566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Consequences of delayed diagnosis</a:t>
            </a:r>
          </a:p>
        </p:txBody>
      </p:sp>
      <p:sp>
        <p:nvSpPr>
          <p:cNvPr id="45" name="Content Placeholder 44">
            <a:extLst>
              <a:ext uri="{FF2B5EF4-FFF2-40B4-BE49-F238E27FC236}">
                <a16:creationId xmlns:a16="http://schemas.microsoft.com/office/drawing/2014/main" id="{0AB11AAA-F219-183C-93BD-A8BA5F7C2460}"/>
              </a:ext>
            </a:extLst>
          </p:cNvPr>
          <p:cNvSpPr>
            <a:spLocks noGrp="1"/>
          </p:cNvSpPr>
          <p:nvPr>
            <p:ph sz="half" idx="20"/>
          </p:nvPr>
        </p:nvSpPr>
        <p:spPr>
          <a:solidFill>
            <a:srgbClr val="D9D1CC"/>
          </a:solidFill>
        </p:spPr>
        <p:txBody>
          <a:bodyPr/>
          <a:lstStyle/>
          <a:p>
            <a:r>
              <a:rPr lang="en-GB" sz="1600" dirty="0"/>
              <a:t>Compared with shorter duration, </a:t>
            </a:r>
            <a:r>
              <a:rPr lang="en-GB" sz="1600" b="1" dirty="0"/>
              <a:t>longer duration </a:t>
            </a:r>
            <a:br>
              <a:rPr lang="en-GB" sz="1600" b="1" dirty="0"/>
            </a:br>
            <a:r>
              <a:rPr lang="en-GB" sz="1600" dirty="0"/>
              <a:t>of </a:t>
            </a:r>
            <a:r>
              <a:rPr lang="en-GB" sz="1600" b="1" dirty="0"/>
              <a:t>untreated BD </a:t>
            </a:r>
            <a:br>
              <a:rPr lang="en-GB" sz="1600" b="1" dirty="0"/>
            </a:br>
            <a:r>
              <a:rPr lang="en-GB" sz="1600" dirty="0"/>
              <a:t>is associated </a:t>
            </a:r>
            <a:br>
              <a:rPr lang="en-GB" sz="1600" dirty="0"/>
            </a:br>
            <a:r>
              <a:rPr lang="en-GB" sz="1600" dirty="0"/>
              <a:t>with increased:</a:t>
            </a:r>
            <a:r>
              <a:rPr lang="en-GB" sz="1600" baseline="30000" dirty="0"/>
              <a:t>5</a:t>
            </a:r>
            <a:r>
              <a:rPr lang="en-GB" sz="1600" dirty="0"/>
              <a:t> </a:t>
            </a:r>
          </a:p>
          <a:p>
            <a:pPr lvl="1"/>
            <a:r>
              <a:rPr lang="en-GB" sz="1400" dirty="0"/>
              <a:t>Duration of illness</a:t>
            </a:r>
          </a:p>
          <a:p>
            <a:pPr lvl="1"/>
            <a:r>
              <a:rPr lang="en-GB" sz="1400" dirty="0"/>
              <a:t>Frequency of episodes</a:t>
            </a:r>
          </a:p>
          <a:p>
            <a:pPr lvl="1"/>
            <a:r>
              <a:rPr lang="en-GB" sz="1400" dirty="0"/>
              <a:t>Suicide attempts</a:t>
            </a:r>
          </a:p>
          <a:p>
            <a:pPr lvl="1"/>
            <a:r>
              <a:rPr lang="en-GB" sz="1400" dirty="0"/>
              <a:t>Hospitalization </a:t>
            </a:r>
          </a:p>
          <a:p>
            <a:endParaRPr lang="en-GB" sz="1600" dirty="0"/>
          </a:p>
        </p:txBody>
      </p:sp>
      <p:sp>
        <p:nvSpPr>
          <p:cNvPr id="46" name="Content Placeholder 45">
            <a:extLst>
              <a:ext uri="{FF2B5EF4-FFF2-40B4-BE49-F238E27FC236}">
                <a16:creationId xmlns:a16="http://schemas.microsoft.com/office/drawing/2014/main" id="{721E3A8B-93C8-C317-ED3E-4144952387C7}"/>
              </a:ext>
            </a:extLst>
          </p:cNvPr>
          <p:cNvSpPr>
            <a:spLocks noGrp="1"/>
          </p:cNvSpPr>
          <p:nvPr>
            <p:ph sz="half" idx="21"/>
          </p:nvPr>
        </p:nvSpPr>
        <p:spPr>
          <a:solidFill>
            <a:srgbClr val="D9D1CC"/>
          </a:solidFill>
        </p:spPr>
        <p:txBody>
          <a:bodyPr/>
          <a:lstStyle/>
          <a:p>
            <a:r>
              <a:rPr lang="en-GB" sz="1600" b="1" dirty="0"/>
              <a:t>Untreated</a:t>
            </a:r>
            <a:r>
              <a:rPr lang="en-GB" sz="1600" dirty="0"/>
              <a:t> </a:t>
            </a:r>
            <a:r>
              <a:rPr lang="en-GB" sz="1600" b="1" dirty="0"/>
              <a:t>BD</a:t>
            </a:r>
            <a:r>
              <a:rPr lang="en-GB" sz="1600" dirty="0"/>
              <a:t> </a:t>
            </a:r>
            <a:br>
              <a:rPr lang="en-GB" sz="1600" dirty="0"/>
            </a:br>
            <a:r>
              <a:rPr lang="en-GB" sz="1600" dirty="0"/>
              <a:t>may lead to:</a:t>
            </a:r>
            <a:r>
              <a:rPr lang="en-GB" sz="1600" baseline="30000" dirty="0"/>
              <a:t>4</a:t>
            </a:r>
            <a:endParaRPr lang="en-GB" sz="1600" dirty="0"/>
          </a:p>
          <a:p>
            <a:pPr lvl="1"/>
            <a:r>
              <a:rPr lang="en-GB" sz="1400" dirty="0"/>
              <a:t>Impaired daily</a:t>
            </a:r>
            <a:br>
              <a:rPr lang="en-GB" sz="1400" dirty="0"/>
            </a:br>
            <a:r>
              <a:rPr lang="en-GB" sz="1400" dirty="0"/>
              <a:t>functioning</a:t>
            </a:r>
          </a:p>
          <a:p>
            <a:pPr lvl="1"/>
            <a:r>
              <a:rPr lang="en-GB" sz="1400" dirty="0"/>
              <a:t>Impaired occupational functioning</a:t>
            </a:r>
          </a:p>
          <a:p>
            <a:pPr lvl="1"/>
            <a:r>
              <a:rPr lang="en-GB" sz="1400" dirty="0"/>
              <a:t>Difficulty with personal relationships</a:t>
            </a:r>
          </a:p>
          <a:p>
            <a:endParaRPr lang="en-GB" sz="1600" dirty="0"/>
          </a:p>
        </p:txBody>
      </p:sp>
      <p:sp>
        <p:nvSpPr>
          <p:cNvPr id="47" name="Content Placeholder 46">
            <a:extLst>
              <a:ext uri="{FF2B5EF4-FFF2-40B4-BE49-F238E27FC236}">
                <a16:creationId xmlns:a16="http://schemas.microsoft.com/office/drawing/2014/main" id="{FAD894DA-AC22-85D7-A6EE-2D48D4D6BEE5}"/>
              </a:ext>
            </a:extLst>
          </p:cNvPr>
          <p:cNvSpPr>
            <a:spLocks noGrp="1"/>
          </p:cNvSpPr>
          <p:nvPr>
            <p:ph sz="half" idx="22"/>
          </p:nvPr>
        </p:nvSpPr>
        <p:spPr>
          <a:solidFill>
            <a:srgbClr val="D9D1CC"/>
          </a:solidFill>
        </p:spPr>
        <p:txBody>
          <a:bodyPr/>
          <a:lstStyle/>
          <a:p>
            <a:r>
              <a:rPr lang="en-GB" sz="1600" b="1"/>
              <a:t>Antidepressant treatment </a:t>
            </a:r>
            <a:r>
              <a:rPr lang="en-GB" sz="1600"/>
              <a:t>in BD</a:t>
            </a:r>
            <a:br>
              <a:rPr lang="en-GB" sz="1600"/>
            </a:br>
            <a:r>
              <a:rPr lang="en-GB" sz="1600"/>
              <a:t>is associated with:</a:t>
            </a:r>
            <a:r>
              <a:rPr lang="en-GB" sz="1600" baseline="30000"/>
              <a:t>2</a:t>
            </a:r>
            <a:endParaRPr lang="en-GB" sz="1600"/>
          </a:p>
          <a:p>
            <a:pPr lvl="1"/>
            <a:r>
              <a:rPr lang="en-GB" sz="1400"/>
              <a:t>Weak efficacy </a:t>
            </a:r>
          </a:p>
          <a:p>
            <a:pPr lvl="1"/>
            <a:r>
              <a:rPr lang="en-GB" sz="1400"/>
              <a:t>Potential risk of mood switching</a:t>
            </a:r>
            <a:r>
              <a:rPr lang="en-GB" sz="1400" baseline="30000"/>
              <a:t>4</a:t>
            </a:r>
            <a:endParaRPr lang="en-GB" sz="1400"/>
          </a:p>
          <a:p>
            <a:pPr lvl="1"/>
            <a:r>
              <a:rPr lang="en-GB" sz="1400"/>
              <a:t>Worsening of mania</a:t>
            </a:r>
            <a:r>
              <a:rPr lang="en-GB" sz="1400" baseline="30000"/>
              <a:t>4</a:t>
            </a:r>
            <a:endParaRPr lang="en-GB" sz="1400"/>
          </a:p>
          <a:p>
            <a:pPr lvl="1"/>
            <a:r>
              <a:rPr lang="en-GB" sz="1400"/>
              <a:t>Inducing or prolonging rapid cycling in patients that were initially depressed </a:t>
            </a:r>
          </a:p>
          <a:p>
            <a:pPr lvl="1"/>
            <a:r>
              <a:rPr lang="en-GB" sz="1400"/>
              <a:t>Worsening of irritability or agitation</a:t>
            </a:r>
          </a:p>
          <a:p>
            <a:pPr marL="180000" lvl="1" indent="0">
              <a:buNone/>
            </a:pPr>
            <a:endParaRPr lang="en-GB" sz="1400" dirty="0"/>
          </a:p>
        </p:txBody>
      </p:sp>
      <p:sp>
        <p:nvSpPr>
          <p:cNvPr id="48" name="Content Placeholder 47">
            <a:extLst>
              <a:ext uri="{FF2B5EF4-FFF2-40B4-BE49-F238E27FC236}">
                <a16:creationId xmlns:a16="http://schemas.microsoft.com/office/drawing/2014/main" id="{8DA15A2F-33AA-5D27-7D0E-2B105A939593}"/>
              </a:ext>
            </a:extLst>
          </p:cNvPr>
          <p:cNvSpPr>
            <a:spLocks noGrp="1"/>
          </p:cNvSpPr>
          <p:nvPr>
            <p:ph sz="half" idx="23"/>
          </p:nvPr>
        </p:nvSpPr>
        <p:spPr>
          <a:solidFill>
            <a:srgbClr val="D9D1CC"/>
          </a:solidFill>
        </p:spPr>
        <p:txBody>
          <a:bodyPr/>
          <a:lstStyle/>
          <a:p>
            <a:r>
              <a:rPr lang="en-GB" sz="1600" dirty="0"/>
              <a:t>The consequences of a late diagnosis of BD can be severe</a:t>
            </a:r>
            <a:r>
              <a:rPr lang="en-GB" sz="1600" baseline="30000" dirty="0"/>
              <a:t>1</a:t>
            </a:r>
          </a:p>
          <a:p>
            <a:r>
              <a:rPr lang="en-GB" sz="1600" b="1" dirty="0"/>
              <a:t>Misdiagnosis</a:t>
            </a:r>
            <a:r>
              <a:rPr lang="en-GB" sz="1600" dirty="0"/>
              <a:t> can result in:</a:t>
            </a:r>
            <a:r>
              <a:rPr lang="en-GB" sz="1600" baseline="30000" dirty="0"/>
              <a:t>2-4</a:t>
            </a:r>
            <a:endParaRPr lang="en-GB" sz="1600" dirty="0"/>
          </a:p>
          <a:p>
            <a:pPr lvl="1"/>
            <a:r>
              <a:rPr lang="en-GB" sz="1400" dirty="0"/>
              <a:t>The administration </a:t>
            </a:r>
            <a:br>
              <a:rPr lang="en-GB" sz="1400" dirty="0"/>
            </a:br>
            <a:r>
              <a:rPr lang="en-GB" sz="1400" dirty="0"/>
              <a:t>of inappropriate treatment</a:t>
            </a:r>
            <a:endParaRPr lang="en-GB" sz="1400" baseline="30000" dirty="0"/>
          </a:p>
          <a:p>
            <a:pPr lvl="1"/>
            <a:r>
              <a:rPr lang="en-GB" sz="1400" dirty="0"/>
              <a:t>Increased hospitalization</a:t>
            </a:r>
          </a:p>
          <a:p>
            <a:pPr lvl="1"/>
            <a:r>
              <a:rPr lang="en-GB" sz="1400" dirty="0"/>
              <a:t>Increased emergency room visits</a:t>
            </a:r>
          </a:p>
          <a:p>
            <a:endParaRPr lang="en-GB" sz="1600" dirty="0"/>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dirty="0"/>
              <a:t>BD=bipolar disorder</a:t>
            </a:r>
            <a:br>
              <a:rPr lang="en-GB" dirty="0"/>
            </a:br>
            <a:br>
              <a:rPr lang="en-GB" dirty="0"/>
            </a:br>
            <a:r>
              <a:rPr lang="en-GB" dirty="0"/>
              <a:t>1. </a:t>
            </a:r>
            <a:r>
              <a:rPr lang="en-GB" dirty="0" err="1"/>
              <a:t>Lublóy</a:t>
            </a:r>
            <a:r>
              <a:rPr lang="en-GB" dirty="0"/>
              <a:t> et al. </a:t>
            </a:r>
            <a:r>
              <a:rPr lang="pl-PL" dirty="0"/>
              <a:t>BMC Psychiatry 2020;20(1):75</a:t>
            </a:r>
            <a:r>
              <a:rPr lang="en-GB" dirty="0"/>
              <a:t>; 2. </a:t>
            </a:r>
            <a:r>
              <a:rPr lang="en-GB" dirty="0" err="1"/>
              <a:t>Pacchiarotti</a:t>
            </a:r>
            <a:r>
              <a:rPr lang="en-GB" dirty="0"/>
              <a:t> et al. </a:t>
            </a:r>
            <a:r>
              <a:rPr lang="pl-PL" dirty="0"/>
              <a:t>Am J Psychiatry 2013;170(11):1249</a:t>
            </a:r>
            <a:r>
              <a:rPr lang="en-GB" dirty="0"/>
              <a:t>–12</a:t>
            </a:r>
            <a:r>
              <a:rPr lang="pl-PL" dirty="0"/>
              <a:t>62</a:t>
            </a:r>
            <a:r>
              <a:rPr lang="en-GB" dirty="0"/>
              <a:t>; 3. Hirschfield et al. </a:t>
            </a:r>
            <a:r>
              <a:rPr lang="pl-PL" dirty="0"/>
              <a:t>J Clin Psychiatry 2001;62(Suppl 14):5–9</a:t>
            </a:r>
            <a:r>
              <a:rPr lang="en-GB" dirty="0"/>
              <a:t>; </a:t>
            </a:r>
            <a:br>
              <a:rPr lang="en-GB" dirty="0"/>
            </a:br>
            <a:r>
              <a:rPr lang="en-GB" dirty="0"/>
              <a:t>4. Keck et al. J </a:t>
            </a:r>
            <a:r>
              <a:rPr lang="en-GB" dirty="0" err="1"/>
              <a:t>Psychiatr</a:t>
            </a:r>
            <a:r>
              <a:rPr lang="en-GB" dirty="0"/>
              <a:t> </a:t>
            </a:r>
            <a:r>
              <a:rPr lang="en-GB" dirty="0" err="1"/>
              <a:t>Pract</a:t>
            </a:r>
            <a:r>
              <a:rPr lang="en-GB" dirty="0"/>
              <a:t> 2008;14(</a:t>
            </a:r>
            <a:r>
              <a:rPr lang="en-GB" dirty="0" err="1"/>
              <a:t>Suppl</a:t>
            </a:r>
            <a:r>
              <a:rPr lang="en-GB" dirty="0"/>
              <a:t> 2):31–38; 5. Altamura et al. </a:t>
            </a:r>
            <a:r>
              <a:rPr lang="en-GB" dirty="0" err="1"/>
              <a:t>Eur</a:t>
            </a:r>
            <a:r>
              <a:rPr lang="en-GB" dirty="0"/>
              <a:t> Arch Psychiatry Clin </a:t>
            </a:r>
            <a:r>
              <a:rPr lang="en-GB" dirty="0" err="1"/>
              <a:t>Neurosci</a:t>
            </a:r>
            <a:r>
              <a:rPr lang="en-GB" dirty="0"/>
              <a:t> 2010;260(5):385–391</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25</a:t>
            </a:fld>
            <a:endParaRPr lang="en-GB"/>
          </a:p>
        </p:txBody>
      </p:sp>
      <p:pic>
        <p:nvPicPr>
          <p:cNvPr id="7" name="Graphic 6" descr="Briefcase outline">
            <a:extLst>
              <a:ext uri="{FF2B5EF4-FFF2-40B4-BE49-F238E27FC236}">
                <a16:creationId xmlns:a16="http://schemas.microsoft.com/office/drawing/2014/main" id="{EDE28165-94CE-20E8-C60A-842E684E07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55249" y="5156311"/>
            <a:ext cx="1047376" cy="1047376"/>
          </a:xfrm>
          <a:prstGeom prst="rect">
            <a:avLst/>
          </a:prstGeom>
        </p:spPr>
      </p:pic>
      <p:pic>
        <p:nvPicPr>
          <p:cNvPr id="9" name="Graphic 8" descr="Downward trend graph outline">
            <a:extLst>
              <a:ext uri="{FF2B5EF4-FFF2-40B4-BE49-F238E27FC236}">
                <a16:creationId xmlns:a16="http://schemas.microsoft.com/office/drawing/2014/main" id="{F3B51458-E3FF-43B8-F37B-7C8B89D45B5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32611" y="5156311"/>
            <a:ext cx="1047376" cy="1047376"/>
          </a:xfrm>
          <a:prstGeom prst="rect">
            <a:avLst/>
          </a:prstGeom>
        </p:spPr>
      </p:pic>
      <p:pic>
        <p:nvPicPr>
          <p:cNvPr id="11" name="Graphic 10" descr="Hospital outline">
            <a:extLst>
              <a:ext uri="{FF2B5EF4-FFF2-40B4-BE49-F238E27FC236}">
                <a16:creationId xmlns:a16="http://schemas.microsoft.com/office/drawing/2014/main" id="{7DF266CD-3E15-4D18-1D1C-74855BAB5D3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59173" y="5156311"/>
            <a:ext cx="1047376" cy="1047376"/>
          </a:xfrm>
          <a:prstGeom prst="rect">
            <a:avLst/>
          </a:prstGeom>
        </p:spPr>
      </p:pic>
      <p:pic>
        <p:nvPicPr>
          <p:cNvPr id="13" name="Graphic 12" descr="Inpatient outline">
            <a:extLst>
              <a:ext uri="{FF2B5EF4-FFF2-40B4-BE49-F238E27FC236}">
                <a16:creationId xmlns:a16="http://schemas.microsoft.com/office/drawing/2014/main" id="{39439538-F8CD-170E-075B-8DC521E0082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576969" y="5156311"/>
            <a:ext cx="1047376" cy="1047376"/>
          </a:xfrm>
          <a:prstGeom prst="rect">
            <a:avLst/>
          </a:prstGeom>
        </p:spPr>
      </p:pic>
    </p:spTree>
    <p:extLst>
      <p:ext uri="{BB962C8B-B14F-4D97-AF65-F5344CB8AC3E}">
        <p14:creationId xmlns:p14="http://schemas.microsoft.com/office/powerpoint/2010/main" val="1874885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639B73E6-17FB-CFAC-D07B-7B4661C6101D}"/>
              </a:ext>
            </a:extLst>
          </p:cNvPr>
          <p:cNvCxnSpPr>
            <a:cxnSpLocks/>
          </p:cNvCxnSpPr>
          <p:nvPr/>
        </p:nvCxnSpPr>
        <p:spPr>
          <a:xfrm flipV="1">
            <a:off x="1585686" y="2120614"/>
            <a:ext cx="7200000" cy="0"/>
          </a:xfrm>
          <a:prstGeom prst="line">
            <a:avLst/>
          </a:prstGeom>
          <a:ln w="19050">
            <a:solidFill>
              <a:schemeClr val="accent3">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E831915-0DB9-2019-3493-82272D4B096A}"/>
              </a:ext>
            </a:extLst>
          </p:cNvPr>
          <p:cNvCxnSpPr>
            <a:cxnSpLocks/>
          </p:cNvCxnSpPr>
          <p:nvPr/>
        </p:nvCxnSpPr>
        <p:spPr>
          <a:xfrm flipV="1">
            <a:off x="1585685" y="3302674"/>
            <a:ext cx="7200000" cy="0"/>
          </a:xfrm>
          <a:prstGeom prst="line">
            <a:avLst/>
          </a:prstGeom>
          <a:ln w="19050">
            <a:solidFill>
              <a:schemeClr val="accent3">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E259764-9EBE-E52F-A23B-6C6F0D7575A1}"/>
              </a:ext>
            </a:extLst>
          </p:cNvPr>
          <p:cNvCxnSpPr>
            <a:cxnSpLocks/>
          </p:cNvCxnSpPr>
          <p:nvPr/>
        </p:nvCxnSpPr>
        <p:spPr>
          <a:xfrm flipV="1">
            <a:off x="1585685" y="4303303"/>
            <a:ext cx="7200000" cy="0"/>
          </a:xfrm>
          <a:prstGeom prst="line">
            <a:avLst/>
          </a:prstGeom>
          <a:ln w="19050">
            <a:solidFill>
              <a:schemeClr val="accent3">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4CFA150-882C-126F-A88A-08BCCB76394A}"/>
              </a:ext>
            </a:extLst>
          </p:cNvPr>
          <p:cNvCxnSpPr>
            <a:cxnSpLocks/>
          </p:cNvCxnSpPr>
          <p:nvPr/>
        </p:nvCxnSpPr>
        <p:spPr>
          <a:xfrm flipV="1">
            <a:off x="1585685" y="5101073"/>
            <a:ext cx="7200000" cy="0"/>
          </a:xfrm>
          <a:prstGeom prst="line">
            <a:avLst/>
          </a:prstGeom>
          <a:ln w="19050">
            <a:solidFill>
              <a:schemeClr val="accent3">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2DD1A79-E941-C88F-6033-F5BA1E8752F0}"/>
              </a:ext>
            </a:extLst>
          </p:cNvPr>
          <p:cNvCxnSpPr>
            <a:cxnSpLocks/>
          </p:cNvCxnSpPr>
          <p:nvPr/>
        </p:nvCxnSpPr>
        <p:spPr>
          <a:xfrm flipV="1">
            <a:off x="1585685" y="5829214"/>
            <a:ext cx="7200000" cy="0"/>
          </a:xfrm>
          <a:prstGeom prst="line">
            <a:avLst/>
          </a:prstGeom>
          <a:ln w="19050">
            <a:solidFill>
              <a:schemeClr val="accent3">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Key differential diagnosis</a:t>
            </a: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br>
              <a:rPr lang="en-GB" sz="950" dirty="0"/>
            </a:br>
            <a:br>
              <a:rPr lang="en-GB" sz="950" dirty="0"/>
            </a:br>
            <a:r>
              <a:rPr lang="en-GB" sz="950" dirty="0"/>
              <a:t>ADHD=attention deficit/hyperactivity disorder; BD=bipolar disorder; MDD=major depressive disorder</a:t>
            </a:r>
            <a:br>
              <a:rPr lang="en-GB" sz="950" dirty="0"/>
            </a:br>
            <a:br>
              <a:rPr lang="en-GB" sz="950" dirty="0"/>
            </a:br>
            <a:r>
              <a:rPr lang="en-GB" sz="950" dirty="0"/>
              <a:t>Nierenberg et al. </a:t>
            </a:r>
            <a:r>
              <a:rPr lang="en-US" sz="950" dirty="0"/>
              <a:t>JAMA 2023;330(14):1370–1380</a:t>
            </a:r>
            <a:endParaRPr lang="en-GB" sz="950" dirty="0"/>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26</a:t>
            </a:fld>
            <a:endParaRPr lang="en-GB"/>
          </a:p>
        </p:txBody>
      </p:sp>
      <p:sp>
        <p:nvSpPr>
          <p:cNvPr id="10" name="Rectangle: Rounded Corners 9">
            <a:extLst>
              <a:ext uri="{FF2B5EF4-FFF2-40B4-BE49-F238E27FC236}">
                <a16:creationId xmlns:a16="http://schemas.microsoft.com/office/drawing/2014/main" id="{5EF0EABF-EDDB-504F-7080-30A8AD7F0363}"/>
              </a:ext>
            </a:extLst>
          </p:cNvPr>
          <p:cNvSpPr/>
          <p:nvPr/>
        </p:nvSpPr>
        <p:spPr>
          <a:xfrm>
            <a:off x="2109145" y="1587829"/>
            <a:ext cx="4292906" cy="1069027"/>
          </a:xfrm>
          <a:prstGeom prst="roundRect">
            <a:avLst>
              <a:gd name="adj" fmla="val 11321"/>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Low mood, loss of interest/pleasure in most activities, significant change in appetite or weight, insomnia or hypersomnia, psychomotor agitation or retardation, fatigue, feelings of worthlessness, guilt, reduced ability to think, recurrent thoughts of death or suicide</a:t>
            </a:r>
          </a:p>
        </p:txBody>
      </p:sp>
      <p:sp>
        <p:nvSpPr>
          <p:cNvPr id="12" name="Rectangle: Rounded Corners 11">
            <a:extLst>
              <a:ext uri="{FF2B5EF4-FFF2-40B4-BE49-F238E27FC236}">
                <a16:creationId xmlns:a16="http://schemas.microsoft.com/office/drawing/2014/main" id="{DA3FE045-3E95-B763-0896-7C3E82BBBDBB}"/>
              </a:ext>
            </a:extLst>
          </p:cNvPr>
          <p:cNvSpPr/>
          <p:nvPr/>
        </p:nvSpPr>
        <p:spPr>
          <a:xfrm>
            <a:off x="6519112" y="1587742"/>
            <a:ext cx="4874402" cy="1069200"/>
          </a:xfrm>
          <a:prstGeom prst="roundRect">
            <a:avLst>
              <a:gd name="adj" fmla="val 9357"/>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en-US" sz="1200" dirty="0">
                <a:solidFill>
                  <a:schemeClr val="tx1"/>
                </a:solidFill>
              </a:rPr>
              <a:t>Previous manic or hypomanic symptoms are suggestive of BD </a:t>
            </a:r>
          </a:p>
          <a:p>
            <a:pPr marL="171450" indent="-171450">
              <a:buFont typeface="Arial" panose="020B0604020202020204" pitchFamily="34" charset="0"/>
              <a:buChar char="•"/>
            </a:pPr>
            <a:r>
              <a:rPr lang="en-US" sz="1200" dirty="0">
                <a:solidFill>
                  <a:schemeClr val="tx1"/>
                </a:solidFill>
              </a:rPr>
              <a:t>BD involves abrupt onset and offset of symptoms, atypical symptoms, mixed manic and depressive features, and psychotic symptoms or catatonia</a:t>
            </a:r>
          </a:p>
        </p:txBody>
      </p:sp>
      <p:sp>
        <p:nvSpPr>
          <p:cNvPr id="14" name="Rectangle: Rounded Corners 13">
            <a:extLst>
              <a:ext uri="{FF2B5EF4-FFF2-40B4-BE49-F238E27FC236}">
                <a16:creationId xmlns:a16="http://schemas.microsoft.com/office/drawing/2014/main" id="{441BAD0A-9993-298E-F42F-2AC47E8B246F}"/>
              </a:ext>
            </a:extLst>
          </p:cNvPr>
          <p:cNvSpPr/>
          <p:nvPr/>
        </p:nvSpPr>
        <p:spPr>
          <a:xfrm>
            <a:off x="539749" y="1578051"/>
            <a:ext cx="1452336" cy="1059787"/>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rPr>
              <a:t>MDD</a:t>
            </a:r>
          </a:p>
        </p:txBody>
      </p:sp>
      <p:sp>
        <p:nvSpPr>
          <p:cNvPr id="20" name="Rectangle: Rounded Corners 19">
            <a:extLst>
              <a:ext uri="{FF2B5EF4-FFF2-40B4-BE49-F238E27FC236}">
                <a16:creationId xmlns:a16="http://schemas.microsoft.com/office/drawing/2014/main" id="{9CAC2665-0135-0A4A-6B3B-99AF0441B447}"/>
              </a:ext>
            </a:extLst>
          </p:cNvPr>
          <p:cNvSpPr/>
          <p:nvPr/>
        </p:nvSpPr>
        <p:spPr>
          <a:xfrm>
            <a:off x="539749" y="2769889"/>
            <a:ext cx="1452336" cy="1069027"/>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rPr>
              <a:t>Anxiety disorders</a:t>
            </a:r>
          </a:p>
        </p:txBody>
      </p:sp>
      <p:sp>
        <p:nvSpPr>
          <p:cNvPr id="26" name="Rectangle: Rounded Corners 25">
            <a:extLst>
              <a:ext uri="{FF2B5EF4-FFF2-40B4-BE49-F238E27FC236}">
                <a16:creationId xmlns:a16="http://schemas.microsoft.com/office/drawing/2014/main" id="{6CBC9AB1-3927-C0AF-FECA-E41F37F6B179}"/>
              </a:ext>
            </a:extLst>
          </p:cNvPr>
          <p:cNvSpPr/>
          <p:nvPr/>
        </p:nvSpPr>
        <p:spPr>
          <a:xfrm>
            <a:off x="2109146" y="2769802"/>
            <a:ext cx="4292906" cy="1069200"/>
          </a:xfrm>
          <a:prstGeom prst="roundRect">
            <a:avLst>
              <a:gd name="adj" fmla="val 9540"/>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a:solidFill>
                  <a:schemeClr val="tx1"/>
                </a:solidFill>
              </a:rPr>
              <a:t>Restlessness, irritability, racing thoughts, sleep disturbances</a:t>
            </a:r>
            <a:endParaRPr lang="en-GB" sz="1200" dirty="0">
              <a:solidFill>
                <a:schemeClr val="tx1"/>
              </a:solidFill>
            </a:endParaRPr>
          </a:p>
        </p:txBody>
      </p:sp>
      <p:sp>
        <p:nvSpPr>
          <p:cNvPr id="28" name="Rectangle: Rounded Corners 27">
            <a:extLst>
              <a:ext uri="{FF2B5EF4-FFF2-40B4-BE49-F238E27FC236}">
                <a16:creationId xmlns:a16="http://schemas.microsoft.com/office/drawing/2014/main" id="{4A48BF6E-C6E4-D890-02BF-E8B39F436007}"/>
              </a:ext>
            </a:extLst>
          </p:cNvPr>
          <p:cNvSpPr/>
          <p:nvPr/>
        </p:nvSpPr>
        <p:spPr>
          <a:xfrm>
            <a:off x="6519112" y="2769889"/>
            <a:ext cx="4874402" cy="1069027"/>
          </a:xfrm>
          <a:prstGeom prst="roundRect">
            <a:avLst>
              <a:gd name="adj" fmla="val 9356"/>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en-GB" sz="1200">
                <a:solidFill>
                  <a:schemeClr val="tx1"/>
                </a:solidFill>
              </a:rPr>
              <a:t>Symptoms are more severe in BD but persist for longer in anxiety</a:t>
            </a:r>
          </a:p>
          <a:p>
            <a:pPr marL="171450" indent="-171450">
              <a:buFont typeface="Arial" panose="020B0604020202020204" pitchFamily="34" charset="0"/>
              <a:buChar char="•"/>
            </a:pPr>
            <a:r>
              <a:rPr lang="en-GB" sz="1200">
                <a:solidFill>
                  <a:schemeClr val="tx1"/>
                </a:solidFill>
              </a:rPr>
              <a:t>Sleep disturbances in anxiety are related to difficulty falling/ staying asleep and mania is related to decreased need for sleep </a:t>
            </a:r>
          </a:p>
          <a:p>
            <a:pPr marL="171450" indent="-171450">
              <a:buFont typeface="Arial" panose="020B0604020202020204" pitchFamily="34" charset="0"/>
              <a:buChar char="•"/>
            </a:pPr>
            <a:r>
              <a:rPr lang="en-GB" sz="1200">
                <a:solidFill>
                  <a:schemeClr val="tx1"/>
                </a:solidFill>
              </a:rPr>
              <a:t>Anxiety involves specific worries or concerns, while patients experiencing mania can shift rapidly from one topic to another</a:t>
            </a:r>
            <a:endParaRPr lang="en-GB" sz="1200" dirty="0">
              <a:solidFill>
                <a:schemeClr val="tx1"/>
              </a:solidFill>
            </a:endParaRPr>
          </a:p>
        </p:txBody>
      </p:sp>
      <p:sp>
        <p:nvSpPr>
          <p:cNvPr id="21" name="Rectangle: Rounded Corners 20">
            <a:extLst>
              <a:ext uri="{FF2B5EF4-FFF2-40B4-BE49-F238E27FC236}">
                <a16:creationId xmlns:a16="http://schemas.microsoft.com/office/drawing/2014/main" id="{6E6A8D8E-CE0A-2FD2-53BF-81AE1752BFD0}"/>
              </a:ext>
            </a:extLst>
          </p:cNvPr>
          <p:cNvSpPr/>
          <p:nvPr/>
        </p:nvSpPr>
        <p:spPr>
          <a:xfrm>
            <a:off x="539749" y="3963322"/>
            <a:ext cx="1452336" cy="683419"/>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rPr>
              <a:t>ADHD</a:t>
            </a:r>
          </a:p>
        </p:txBody>
      </p:sp>
      <p:sp>
        <p:nvSpPr>
          <p:cNvPr id="31" name="Rectangle: Rounded Corners 30">
            <a:extLst>
              <a:ext uri="{FF2B5EF4-FFF2-40B4-BE49-F238E27FC236}">
                <a16:creationId xmlns:a16="http://schemas.microsoft.com/office/drawing/2014/main" id="{E3014E0D-DB4E-CF1B-446B-A95A622D6F6D}"/>
              </a:ext>
            </a:extLst>
          </p:cNvPr>
          <p:cNvSpPr/>
          <p:nvPr/>
        </p:nvSpPr>
        <p:spPr>
          <a:xfrm>
            <a:off x="2109146" y="3966631"/>
            <a:ext cx="4292906" cy="676800"/>
          </a:xfrm>
          <a:prstGeom prst="roundRect">
            <a:avLst>
              <a:gd name="adj" fmla="val 13203"/>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a:solidFill>
                  <a:schemeClr val="tx1"/>
                </a:solidFill>
              </a:rPr>
              <a:t>Agitation, racing thoughts, impulsivity, distractibility</a:t>
            </a:r>
            <a:endParaRPr lang="en-GB" sz="1200" dirty="0">
              <a:solidFill>
                <a:schemeClr val="tx1"/>
              </a:solidFill>
            </a:endParaRPr>
          </a:p>
        </p:txBody>
      </p:sp>
      <p:sp>
        <p:nvSpPr>
          <p:cNvPr id="33" name="Rectangle: Rounded Corners 32">
            <a:extLst>
              <a:ext uri="{FF2B5EF4-FFF2-40B4-BE49-F238E27FC236}">
                <a16:creationId xmlns:a16="http://schemas.microsoft.com/office/drawing/2014/main" id="{787F63D2-F6BF-0CDF-7395-4AA05360B1BA}"/>
              </a:ext>
            </a:extLst>
          </p:cNvPr>
          <p:cNvSpPr/>
          <p:nvPr/>
        </p:nvSpPr>
        <p:spPr>
          <a:xfrm>
            <a:off x="6514963" y="3966275"/>
            <a:ext cx="4882701" cy="677513"/>
          </a:xfrm>
          <a:prstGeom prst="roundRect">
            <a:avLst>
              <a:gd name="adj" fmla="val 10899"/>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en-US" sz="1200" dirty="0">
                <a:solidFill>
                  <a:schemeClr val="tx1"/>
                </a:solidFill>
              </a:rPr>
              <a:t>Unlike ADHD, hypomanic symptoms in BD represent a clear break in previous function and are classically phasic, with periods of well-being or depression</a:t>
            </a:r>
          </a:p>
        </p:txBody>
      </p:sp>
      <p:sp>
        <p:nvSpPr>
          <p:cNvPr id="22" name="Rectangle: Rounded Corners 21">
            <a:extLst>
              <a:ext uri="{FF2B5EF4-FFF2-40B4-BE49-F238E27FC236}">
                <a16:creationId xmlns:a16="http://schemas.microsoft.com/office/drawing/2014/main" id="{20AC063F-E30E-939B-5B6D-591AA51A04BF}"/>
              </a:ext>
            </a:extLst>
          </p:cNvPr>
          <p:cNvSpPr/>
          <p:nvPr/>
        </p:nvSpPr>
        <p:spPr>
          <a:xfrm>
            <a:off x="539749" y="4762733"/>
            <a:ext cx="1452336" cy="680136"/>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rPr>
              <a:t>Psychotic disorder</a:t>
            </a:r>
          </a:p>
        </p:txBody>
      </p:sp>
      <p:sp>
        <p:nvSpPr>
          <p:cNvPr id="39" name="Rectangle: Rounded Corners 38">
            <a:extLst>
              <a:ext uri="{FF2B5EF4-FFF2-40B4-BE49-F238E27FC236}">
                <a16:creationId xmlns:a16="http://schemas.microsoft.com/office/drawing/2014/main" id="{A1A60D13-26B2-F3BF-0145-188AB6C39144}"/>
              </a:ext>
            </a:extLst>
          </p:cNvPr>
          <p:cNvSpPr/>
          <p:nvPr/>
        </p:nvSpPr>
        <p:spPr>
          <a:xfrm>
            <a:off x="2109146" y="4762221"/>
            <a:ext cx="4292906" cy="681161"/>
          </a:xfrm>
          <a:prstGeom prst="roundRect">
            <a:avLst>
              <a:gd name="adj" fmla="val 16667"/>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a:solidFill>
                  <a:schemeClr val="tx1"/>
                </a:solidFill>
              </a:rPr>
              <a:t>Delusions, hallucinations</a:t>
            </a:r>
            <a:endParaRPr lang="en-US" sz="1200" dirty="0">
              <a:solidFill>
                <a:schemeClr val="tx1"/>
              </a:solidFill>
            </a:endParaRPr>
          </a:p>
        </p:txBody>
      </p:sp>
      <p:sp>
        <p:nvSpPr>
          <p:cNvPr id="41" name="Rectangle: Rounded Corners 40">
            <a:extLst>
              <a:ext uri="{FF2B5EF4-FFF2-40B4-BE49-F238E27FC236}">
                <a16:creationId xmlns:a16="http://schemas.microsoft.com/office/drawing/2014/main" id="{1BE881BC-CA53-4E62-391F-6EAAB0599E76}"/>
              </a:ext>
            </a:extLst>
          </p:cNvPr>
          <p:cNvSpPr/>
          <p:nvPr/>
        </p:nvSpPr>
        <p:spPr>
          <a:xfrm>
            <a:off x="6514963" y="4764045"/>
            <a:ext cx="4882701" cy="677513"/>
          </a:xfrm>
          <a:prstGeom prst="roundRect">
            <a:avLst>
              <a:gd name="adj" fmla="val 14360"/>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en-US" sz="1200" dirty="0">
                <a:solidFill>
                  <a:schemeClr val="tx1"/>
                </a:solidFill>
              </a:rPr>
              <a:t>In BD, manic symptoms often precede the psychotic episode </a:t>
            </a:r>
          </a:p>
          <a:p>
            <a:pPr marL="171450" indent="-171450">
              <a:buFont typeface="Arial" panose="020B0604020202020204" pitchFamily="34" charset="0"/>
              <a:buChar char="•"/>
            </a:pPr>
            <a:r>
              <a:rPr lang="en-US" sz="1200" dirty="0">
                <a:solidFill>
                  <a:schemeClr val="tx1"/>
                </a:solidFill>
              </a:rPr>
              <a:t>Psychotic symptoms can occur in manic and depressive episodes and may be congruent with current mood</a:t>
            </a:r>
          </a:p>
        </p:txBody>
      </p:sp>
      <p:sp>
        <p:nvSpPr>
          <p:cNvPr id="23" name="Rectangle: Rounded Corners 22">
            <a:extLst>
              <a:ext uri="{FF2B5EF4-FFF2-40B4-BE49-F238E27FC236}">
                <a16:creationId xmlns:a16="http://schemas.microsoft.com/office/drawing/2014/main" id="{5DB848E4-E71C-25B7-DD88-9AB1CDB32B24}"/>
              </a:ext>
            </a:extLst>
          </p:cNvPr>
          <p:cNvSpPr/>
          <p:nvPr/>
        </p:nvSpPr>
        <p:spPr>
          <a:xfrm>
            <a:off x="539749" y="5559885"/>
            <a:ext cx="1452336" cy="542115"/>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rPr>
              <a:t>Acute intoxication</a:t>
            </a:r>
          </a:p>
        </p:txBody>
      </p:sp>
      <p:sp>
        <p:nvSpPr>
          <p:cNvPr id="43" name="Rectangle: Rounded Corners 42">
            <a:extLst>
              <a:ext uri="{FF2B5EF4-FFF2-40B4-BE49-F238E27FC236}">
                <a16:creationId xmlns:a16="http://schemas.microsoft.com/office/drawing/2014/main" id="{4D3F7C54-F311-523F-8DCF-02ECB9F9921E}"/>
              </a:ext>
            </a:extLst>
          </p:cNvPr>
          <p:cNvSpPr/>
          <p:nvPr/>
        </p:nvSpPr>
        <p:spPr>
          <a:xfrm>
            <a:off x="2109146" y="5560318"/>
            <a:ext cx="4292906" cy="541249"/>
          </a:xfrm>
          <a:prstGeom prst="roundRect">
            <a:avLst>
              <a:gd name="adj" fmla="val 20999"/>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Agitation, irritability, racing thoughts, distractibility, perceptual disturbances</a:t>
            </a:r>
            <a:endParaRPr lang="en-GB" sz="1200" dirty="0">
              <a:solidFill>
                <a:schemeClr val="tx1"/>
              </a:solidFill>
            </a:endParaRPr>
          </a:p>
        </p:txBody>
      </p:sp>
      <p:sp>
        <p:nvSpPr>
          <p:cNvPr id="45" name="Rectangle: Rounded Corners 44">
            <a:extLst>
              <a:ext uri="{FF2B5EF4-FFF2-40B4-BE49-F238E27FC236}">
                <a16:creationId xmlns:a16="http://schemas.microsoft.com/office/drawing/2014/main" id="{0FFD10E6-54B7-F113-BEA2-64628C3C6C07}"/>
              </a:ext>
            </a:extLst>
          </p:cNvPr>
          <p:cNvSpPr/>
          <p:nvPr/>
        </p:nvSpPr>
        <p:spPr>
          <a:xfrm>
            <a:off x="6514963" y="5562519"/>
            <a:ext cx="4882701" cy="536846"/>
          </a:xfrm>
          <a:prstGeom prst="roundRect">
            <a:avLst>
              <a:gd name="adj" fmla="val 15211"/>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en-US" sz="1200">
                <a:solidFill>
                  <a:schemeClr val="tx1"/>
                </a:solidFill>
              </a:rPr>
              <a:t>A diagnosis of BD can be made if symptoms persist after the drug is discontinued</a:t>
            </a:r>
            <a:endParaRPr lang="en-US" sz="1200" dirty="0">
              <a:solidFill>
                <a:schemeClr val="tx1"/>
              </a:solidFill>
            </a:endParaRPr>
          </a:p>
        </p:txBody>
      </p:sp>
      <p:sp>
        <p:nvSpPr>
          <p:cNvPr id="59" name="TextBox 58">
            <a:extLst>
              <a:ext uri="{FF2B5EF4-FFF2-40B4-BE49-F238E27FC236}">
                <a16:creationId xmlns:a16="http://schemas.microsoft.com/office/drawing/2014/main" id="{5848C1E9-75A1-791B-1E89-CA69D7B33020}"/>
              </a:ext>
            </a:extLst>
          </p:cNvPr>
          <p:cNvSpPr txBox="1"/>
          <p:nvPr/>
        </p:nvSpPr>
        <p:spPr>
          <a:xfrm>
            <a:off x="2109146" y="1301053"/>
            <a:ext cx="4292906" cy="276999"/>
          </a:xfrm>
          <a:prstGeom prst="rect">
            <a:avLst/>
          </a:prstGeom>
          <a:noFill/>
        </p:spPr>
        <p:txBody>
          <a:bodyPr wrap="square" rtlCol="0">
            <a:spAutoFit/>
          </a:bodyPr>
          <a:lstStyle/>
          <a:p>
            <a:pPr algn="ctr"/>
            <a:r>
              <a:rPr lang="en-US" sz="1200" b="1" dirty="0">
                <a:solidFill>
                  <a:schemeClr val="accent3">
                    <a:lumMod val="50000"/>
                  </a:schemeClr>
                </a:solidFill>
              </a:rPr>
              <a:t>Overlapping symptoms of BD with other disorders</a:t>
            </a:r>
          </a:p>
        </p:txBody>
      </p:sp>
      <p:sp>
        <p:nvSpPr>
          <p:cNvPr id="60" name="TextBox 59">
            <a:extLst>
              <a:ext uri="{FF2B5EF4-FFF2-40B4-BE49-F238E27FC236}">
                <a16:creationId xmlns:a16="http://schemas.microsoft.com/office/drawing/2014/main" id="{51BCB5F6-59EE-2D33-6DDB-52DDD93FC712}"/>
              </a:ext>
            </a:extLst>
          </p:cNvPr>
          <p:cNvSpPr txBox="1"/>
          <p:nvPr/>
        </p:nvSpPr>
        <p:spPr>
          <a:xfrm>
            <a:off x="6514963" y="1301053"/>
            <a:ext cx="4882701" cy="276999"/>
          </a:xfrm>
          <a:prstGeom prst="rect">
            <a:avLst/>
          </a:prstGeom>
          <a:noFill/>
        </p:spPr>
        <p:txBody>
          <a:bodyPr wrap="square" rtlCol="0">
            <a:spAutoFit/>
          </a:bodyPr>
          <a:lstStyle/>
          <a:p>
            <a:pPr algn="ctr"/>
            <a:r>
              <a:rPr lang="en-GB" sz="1200" b="1" dirty="0">
                <a:solidFill>
                  <a:schemeClr val="accent3">
                    <a:lumMod val="50000"/>
                  </a:schemeClr>
                </a:solidFill>
              </a:rPr>
              <a:t>Symptoms specific to BD</a:t>
            </a:r>
          </a:p>
        </p:txBody>
      </p:sp>
      <p:sp>
        <p:nvSpPr>
          <p:cNvPr id="61" name="TextBox 60">
            <a:extLst>
              <a:ext uri="{FF2B5EF4-FFF2-40B4-BE49-F238E27FC236}">
                <a16:creationId xmlns:a16="http://schemas.microsoft.com/office/drawing/2014/main" id="{7F80907E-A16D-CC87-0273-C1FDDCFEBB7D}"/>
              </a:ext>
            </a:extLst>
          </p:cNvPr>
          <p:cNvSpPr txBox="1"/>
          <p:nvPr/>
        </p:nvSpPr>
        <p:spPr>
          <a:xfrm>
            <a:off x="805695" y="1301053"/>
            <a:ext cx="920445" cy="276999"/>
          </a:xfrm>
          <a:prstGeom prst="rect">
            <a:avLst/>
          </a:prstGeom>
          <a:noFill/>
        </p:spPr>
        <p:txBody>
          <a:bodyPr wrap="none" rtlCol="0">
            <a:spAutoFit/>
          </a:bodyPr>
          <a:lstStyle/>
          <a:p>
            <a:pPr algn="ctr"/>
            <a:r>
              <a:rPr lang="en-GB" sz="1200" b="1" dirty="0">
                <a:solidFill>
                  <a:schemeClr val="accent3">
                    <a:lumMod val="50000"/>
                  </a:schemeClr>
                </a:solidFill>
              </a:rPr>
              <a:t>Diagnosis</a:t>
            </a:r>
          </a:p>
        </p:txBody>
      </p:sp>
    </p:spTree>
    <p:extLst>
      <p:ext uri="{BB962C8B-B14F-4D97-AF65-F5344CB8AC3E}">
        <p14:creationId xmlns:p14="http://schemas.microsoft.com/office/powerpoint/2010/main" val="316691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a:xfrm>
            <a:off x="539749" y="539750"/>
            <a:ext cx="9213851" cy="266676"/>
          </a:xfrm>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a:xfrm>
            <a:off x="539749" y="814386"/>
            <a:ext cx="9213851" cy="332399"/>
          </a:xfrm>
        </p:spPr>
        <p:txBody>
          <a:bodyPr/>
          <a:lstStyle/>
          <a:p>
            <a:r>
              <a:rPr lang="en-GB"/>
              <a:t>Challenges differentiating bipolar and major depression</a:t>
            </a:r>
          </a:p>
        </p:txBody>
      </p:sp>
      <p:sp>
        <p:nvSpPr>
          <p:cNvPr id="4" name="Content Placeholder 3">
            <a:extLst>
              <a:ext uri="{FF2B5EF4-FFF2-40B4-BE49-F238E27FC236}">
                <a16:creationId xmlns:a16="http://schemas.microsoft.com/office/drawing/2014/main" id="{AD5EBA98-1A90-B62D-A777-E16BDD04EE1D}"/>
              </a:ext>
            </a:extLst>
          </p:cNvPr>
          <p:cNvSpPr>
            <a:spLocks noGrp="1"/>
          </p:cNvSpPr>
          <p:nvPr>
            <p:ph idx="19"/>
          </p:nvPr>
        </p:nvSpPr>
        <p:spPr>
          <a:xfrm>
            <a:off x="539750" y="1416050"/>
            <a:ext cx="5410200" cy="4416425"/>
          </a:xfrm>
        </p:spPr>
        <p:txBody>
          <a:bodyPr/>
          <a:lstStyle/>
          <a:p>
            <a:r>
              <a:rPr lang="en-GB" dirty="0">
                <a:solidFill>
                  <a:schemeClr val="tx1"/>
                </a:solidFill>
              </a:rPr>
              <a:t>Differentiating BD from recurrent depression is an important clinical challenge, due to the prominence </a:t>
            </a:r>
            <a:br>
              <a:rPr lang="en-GB" dirty="0">
                <a:solidFill>
                  <a:schemeClr val="tx1"/>
                </a:solidFill>
              </a:rPr>
            </a:br>
            <a:r>
              <a:rPr lang="en-GB" dirty="0">
                <a:solidFill>
                  <a:schemeClr val="tx1"/>
                </a:solidFill>
              </a:rPr>
              <a:t>of depression in bipolar I disorder</a:t>
            </a:r>
            <a:r>
              <a:rPr lang="en-GB" baseline="30000" dirty="0">
                <a:solidFill>
                  <a:schemeClr val="tx1"/>
                </a:solidFill>
              </a:rPr>
              <a:t>1,2</a:t>
            </a:r>
          </a:p>
          <a:p>
            <a:pPr lvl="1"/>
            <a:r>
              <a:rPr lang="en-GB" sz="1600" dirty="0">
                <a:solidFill>
                  <a:schemeClr val="tx1"/>
                </a:solidFill>
              </a:rPr>
              <a:t>The first episode of BD is often depressive</a:t>
            </a:r>
            <a:endParaRPr lang="en-GB" sz="1600" baseline="30000" dirty="0">
              <a:solidFill>
                <a:schemeClr val="tx1"/>
              </a:solidFill>
            </a:endParaRPr>
          </a:p>
          <a:p>
            <a:pPr lvl="1"/>
            <a:r>
              <a:rPr lang="en-GB" sz="1600" dirty="0">
                <a:solidFill>
                  <a:schemeClr val="tx1"/>
                </a:solidFill>
              </a:rPr>
              <a:t>Across the long-term course of BD-I, depressive symptoms are the most frequent symptoms</a:t>
            </a:r>
          </a:p>
          <a:p>
            <a:pPr lvl="1"/>
            <a:r>
              <a:rPr lang="en-GB" sz="1600" dirty="0">
                <a:solidFill>
                  <a:schemeClr val="tx1"/>
                </a:solidFill>
              </a:rPr>
              <a:t>Individuals often seek help for depression</a:t>
            </a:r>
          </a:p>
          <a:p>
            <a:r>
              <a:rPr lang="en-GB" dirty="0">
                <a:solidFill>
                  <a:schemeClr val="tx1"/>
                </a:solidFill>
              </a:rPr>
              <a:t>Approximately </a:t>
            </a:r>
            <a:r>
              <a:rPr lang="en-GB" b="1" dirty="0">
                <a:solidFill>
                  <a:schemeClr val="tx1"/>
                </a:solidFill>
              </a:rPr>
              <a:t>1 in 2 individuals with BD </a:t>
            </a:r>
            <a:r>
              <a:rPr lang="en-GB" dirty="0">
                <a:solidFill>
                  <a:schemeClr val="tx1"/>
                </a:solidFill>
              </a:rPr>
              <a:t>are </a:t>
            </a:r>
            <a:br>
              <a:rPr lang="en-GB" dirty="0">
                <a:solidFill>
                  <a:schemeClr val="tx1"/>
                </a:solidFill>
              </a:rPr>
            </a:br>
            <a:r>
              <a:rPr lang="en-GB" dirty="0">
                <a:solidFill>
                  <a:schemeClr val="tx1"/>
                </a:solidFill>
              </a:rPr>
              <a:t>initially diagnosed with MDD</a:t>
            </a:r>
            <a:r>
              <a:rPr lang="en-GB" baseline="30000" dirty="0">
                <a:solidFill>
                  <a:schemeClr val="tx1"/>
                </a:solidFill>
              </a:rPr>
              <a:t>3,4</a:t>
            </a:r>
          </a:p>
          <a:p>
            <a:r>
              <a:rPr lang="en-GB" dirty="0">
                <a:solidFill>
                  <a:schemeClr val="tx1"/>
                </a:solidFill>
              </a:rPr>
              <a:t>Neuropsychological profiles of BD and MDD overlap, however evidence suggests that there may be greater impairment in BD</a:t>
            </a:r>
            <a:r>
              <a:rPr lang="en-GB" baseline="30000" dirty="0">
                <a:solidFill>
                  <a:schemeClr val="tx1"/>
                </a:solidFill>
              </a:rPr>
              <a:t>5</a:t>
            </a:r>
            <a:endParaRPr lang="en-GB" dirty="0">
              <a:solidFill>
                <a:schemeClr val="tx1"/>
              </a:solidFill>
            </a:endParaRPr>
          </a:p>
        </p:txBody>
      </p:sp>
      <p:sp>
        <p:nvSpPr>
          <p:cNvPr id="14" name="Content Placeholder 13">
            <a:extLst>
              <a:ext uri="{FF2B5EF4-FFF2-40B4-BE49-F238E27FC236}">
                <a16:creationId xmlns:a16="http://schemas.microsoft.com/office/drawing/2014/main" id="{DC37CBF3-2C87-0D72-1A06-F2DB1B513AE9}"/>
              </a:ext>
            </a:extLst>
          </p:cNvPr>
          <p:cNvSpPr>
            <a:spLocks noGrp="1"/>
          </p:cNvSpPr>
          <p:nvPr>
            <p:ph sz="half" idx="20"/>
          </p:nvPr>
        </p:nvSpPr>
        <p:spPr>
          <a:xfrm>
            <a:off x="6235703" y="1416785"/>
            <a:ext cx="5410197" cy="4415215"/>
          </a:xfrm>
          <a:solidFill>
            <a:schemeClr val="accent3">
              <a:lumMod val="20000"/>
              <a:lumOff val="80000"/>
            </a:schemeClr>
          </a:solidFill>
        </p:spPr>
        <p:txBody>
          <a:bodyPr/>
          <a:lstStyle/>
          <a:p>
            <a:r>
              <a:rPr lang="en-GB" dirty="0"/>
              <a:t>Factors that may indicate a diagnosis of BD-I rather than MDD, in an individual presenting with </a:t>
            </a:r>
            <a:br>
              <a:rPr lang="en-GB" dirty="0"/>
            </a:br>
            <a:r>
              <a:rPr lang="en-GB" dirty="0"/>
              <a:t>a current depressive episode include:</a:t>
            </a:r>
            <a:r>
              <a:rPr lang="en-GB" baseline="30000" dirty="0"/>
              <a:t>1,5,6</a:t>
            </a: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a:xfrm>
            <a:off x="539749" y="6102000"/>
            <a:ext cx="9213851" cy="619200"/>
          </a:xfrm>
        </p:spPr>
        <p:txBody>
          <a:bodyPr/>
          <a:lstStyle/>
          <a:p>
            <a:r>
              <a:rPr lang="en-GB" dirty="0"/>
              <a:t>BD=bipolar disorder; MDD=major depressive disorder</a:t>
            </a:r>
            <a:br>
              <a:rPr lang="en-GB" dirty="0"/>
            </a:br>
            <a:br>
              <a:rPr lang="en-GB" dirty="0"/>
            </a:br>
            <a:r>
              <a:rPr lang="en-GB" dirty="0"/>
              <a:t>1. Cardoso de Almeida &amp; Phillips. </a:t>
            </a:r>
            <a:r>
              <a:rPr lang="pl-PL" dirty="0"/>
              <a:t>Biol Psychiatry 2013;73(2):111</a:t>
            </a:r>
            <a:r>
              <a:rPr lang="en-GB" dirty="0"/>
              <a:t>–11</a:t>
            </a:r>
            <a:r>
              <a:rPr lang="pl-PL" dirty="0"/>
              <a:t>8</a:t>
            </a:r>
            <a:r>
              <a:rPr lang="en-GB" dirty="0"/>
              <a:t>; 2. APA. DSM-5-TR 2022; 3. Goodwin &amp; Jamison. Oxford University Press 2007; </a:t>
            </a:r>
            <a:br>
              <a:rPr lang="en-GB" dirty="0"/>
            </a:br>
            <a:r>
              <a:rPr lang="en-GB" dirty="0"/>
              <a:t>4. Hirschfield et al. </a:t>
            </a:r>
            <a:r>
              <a:rPr lang="pl-PL" dirty="0"/>
              <a:t>J Clin Psychiatry 2003;64</a:t>
            </a:r>
            <a:r>
              <a:rPr lang="en-GB" dirty="0"/>
              <a:t>(2)</a:t>
            </a:r>
            <a:r>
              <a:rPr lang="pl-PL" dirty="0"/>
              <a:t>:161–174</a:t>
            </a:r>
            <a:r>
              <a:rPr lang="en-GB" dirty="0"/>
              <a:t>; 5. Mitchell et al. </a:t>
            </a:r>
            <a:r>
              <a:rPr lang="nn-NO" dirty="0"/>
              <a:t>Bipolar Disord 2008;10(1 Pt 2):144–152; 6. Hegerl et al. J Clin Psychiatry 2008;69(7):1075–1080</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27</a:t>
            </a:fld>
            <a:endParaRPr lang="en-GB"/>
          </a:p>
        </p:txBody>
      </p:sp>
      <p:pic>
        <p:nvPicPr>
          <p:cNvPr id="8" name="Graphic 7" descr="Family with two children outline">
            <a:extLst>
              <a:ext uri="{FF2B5EF4-FFF2-40B4-BE49-F238E27FC236}">
                <a16:creationId xmlns:a16="http://schemas.microsoft.com/office/drawing/2014/main" id="{C7B6E95A-E783-9781-044A-E861BE3B89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94259" y="2605053"/>
            <a:ext cx="914400" cy="914400"/>
          </a:xfrm>
          <a:prstGeom prst="rect">
            <a:avLst/>
          </a:prstGeom>
        </p:spPr>
      </p:pic>
      <p:sp>
        <p:nvSpPr>
          <p:cNvPr id="9" name="TextBox 8">
            <a:extLst>
              <a:ext uri="{FF2B5EF4-FFF2-40B4-BE49-F238E27FC236}">
                <a16:creationId xmlns:a16="http://schemas.microsoft.com/office/drawing/2014/main" id="{1DC370CB-AEEF-543F-5DF2-06AEEB0D63AE}"/>
              </a:ext>
            </a:extLst>
          </p:cNvPr>
          <p:cNvSpPr txBox="1"/>
          <p:nvPr/>
        </p:nvSpPr>
        <p:spPr>
          <a:xfrm>
            <a:off x="6665956" y="3429000"/>
            <a:ext cx="1571007" cy="523220"/>
          </a:xfrm>
          <a:prstGeom prst="rect">
            <a:avLst/>
          </a:prstGeom>
          <a:noFill/>
        </p:spPr>
        <p:txBody>
          <a:bodyPr wrap="none" rtlCol="0">
            <a:spAutoFit/>
          </a:bodyPr>
          <a:lstStyle/>
          <a:p>
            <a:pPr algn="ctr"/>
            <a:r>
              <a:rPr lang="en-GB" sz="1400" dirty="0"/>
              <a:t>A </a:t>
            </a:r>
            <a:r>
              <a:rPr lang="en-GB" sz="1400" b="1" dirty="0"/>
              <a:t>family history </a:t>
            </a:r>
            <a:br>
              <a:rPr lang="en-GB" sz="1400" b="1" dirty="0"/>
            </a:br>
            <a:r>
              <a:rPr lang="en-GB" sz="1400" dirty="0"/>
              <a:t>of BD</a:t>
            </a:r>
          </a:p>
        </p:txBody>
      </p:sp>
      <p:pic>
        <p:nvPicPr>
          <p:cNvPr id="11" name="Graphic 10" descr="School boy outline">
            <a:extLst>
              <a:ext uri="{FF2B5EF4-FFF2-40B4-BE49-F238E27FC236}">
                <a16:creationId xmlns:a16="http://schemas.microsoft.com/office/drawing/2014/main" id="{65AAA5CF-AFFC-2604-FF46-2B04D28CCF2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77490" y="3952220"/>
            <a:ext cx="914400" cy="914400"/>
          </a:xfrm>
          <a:prstGeom prst="rect">
            <a:avLst/>
          </a:prstGeom>
        </p:spPr>
      </p:pic>
      <p:sp>
        <p:nvSpPr>
          <p:cNvPr id="12" name="TextBox 11">
            <a:extLst>
              <a:ext uri="{FF2B5EF4-FFF2-40B4-BE49-F238E27FC236}">
                <a16:creationId xmlns:a16="http://schemas.microsoft.com/office/drawing/2014/main" id="{B53F5C95-B111-AD6B-61D1-464B7BFA3CF9}"/>
              </a:ext>
            </a:extLst>
          </p:cNvPr>
          <p:cNvSpPr txBox="1"/>
          <p:nvPr/>
        </p:nvSpPr>
        <p:spPr>
          <a:xfrm>
            <a:off x="9090736" y="4754237"/>
            <a:ext cx="1487908" cy="523220"/>
          </a:xfrm>
          <a:prstGeom prst="rect">
            <a:avLst/>
          </a:prstGeom>
          <a:noFill/>
        </p:spPr>
        <p:txBody>
          <a:bodyPr wrap="none" rtlCol="0">
            <a:spAutoFit/>
          </a:bodyPr>
          <a:lstStyle/>
          <a:p>
            <a:pPr algn="ctr"/>
            <a:r>
              <a:rPr lang="en-GB" sz="1400" b="1" dirty="0"/>
              <a:t>Onset </a:t>
            </a:r>
            <a:r>
              <a:rPr lang="en-GB" sz="1400" dirty="0"/>
              <a:t>of illness </a:t>
            </a:r>
            <a:br>
              <a:rPr lang="en-GB" sz="1400" b="1" dirty="0"/>
            </a:br>
            <a:r>
              <a:rPr lang="en-GB" sz="1400" dirty="0"/>
              <a:t>by</a:t>
            </a:r>
            <a:r>
              <a:rPr lang="en-GB" sz="1400" b="1" dirty="0"/>
              <a:t> early 20s</a:t>
            </a:r>
          </a:p>
        </p:txBody>
      </p:sp>
      <p:grpSp>
        <p:nvGrpSpPr>
          <p:cNvPr id="24" name="Group 23">
            <a:extLst>
              <a:ext uri="{FF2B5EF4-FFF2-40B4-BE49-F238E27FC236}">
                <a16:creationId xmlns:a16="http://schemas.microsoft.com/office/drawing/2014/main" id="{DD791E75-29C8-FCBD-FDBC-B8A2D2BC18BF}"/>
              </a:ext>
            </a:extLst>
          </p:cNvPr>
          <p:cNvGrpSpPr/>
          <p:nvPr/>
        </p:nvGrpSpPr>
        <p:grpSpPr>
          <a:xfrm>
            <a:off x="8764520" y="2800644"/>
            <a:ext cx="612806" cy="523219"/>
            <a:chOff x="8442960" y="-476251"/>
            <a:chExt cx="421640" cy="360000"/>
          </a:xfrm>
          <a:solidFill>
            <a:schemeClr val="accent3">
              <a:lumMod val="50000"/>
            </a:schemeClr>
          </a:solidFill>
        </p:grpSpPr>
        <p:cxnSp>
          <p:nvCxnSpPr>
            <p:cNvPr id="16" name="Straight Connector 15">
              <a:extLst>
                <a:ext uri="{FF2B5EF4-FFF2-40B4-BE49-F238E27FC236}">
                  <a16:creationId xmlns:a16="http://schemas.microsoft.com/office/drawing/2014/main" id="{F3A95669-20A2-E09E-9B16-95DF4DC4F703}"/>
                </a:ext>
              </a:extLst>
            </p:cNvPr>
            <p:cNvCxnSpPr>
              <a:cxnSpLocks/>
            </p:cNvCxnSpPr>
            <p:nvPr/>
          </p:nvCxnSpPr>
          <p:spPr>
            <a:xfrm>
              <a:off x="8496300" y="-476251"/>
              <a:ext cx="0" cy="360000"/>
            </a:xfrm>
            <a:prstGeom prst="line">
              <a:avLst/>
            </a:prstGeom>
            <a:grpFill/>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A776C5D-0260-3AE5-C57D-6B19A4DC0726}"/>
                </a:ext>
              </a:extLst>
            </p:cNvPr>
            <p:cNvCxnSpPr>
              <a:cxnSpLocks/>
            </p:cNvCxnSpPr>
            <p:nvPr/>
          </p:nvCxnSpPr>
          <p:spPr>
            <a:xfrm>
              <a:off x="8591127" y="-476251"/>
              <a:ext cx="0" cy="360000"/>
            </a:xfrm>
            <a:prstGeom prst="line">
              <a:avLst/>
            </a:prstGeom>
            <a:grpFill/>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FFD3877-B1A1-ECD7-5E11-38A6429CFF6D}"/>
                </a:ext>
              </a:extLst>
            </p:cNvPr>
            <p:cNvCxnSpPr>
              <a:cxnSpLocks/>
            </p:cNvCxnSpPr>
            <p:nvPr/>
          </p:nvCxnSpPr>
          <p:spPr>
            <a:xfrm>
              <a:off x="8780780" y="-476251"/>
              <a:ext cx="0" cy="360000"/>
            </a:xfrm>
            <a:prstGeom prst="line">
              <a:avLst/>
            </a:prstGeom>
            <a:grpFill/>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69B65FE-3E7B-0188-2990-0CCBE3D5E670}"/>
                </a:ext>
              </a:extLst>
            </p:cNvPr>
            <p:cNvCxnSpPr>
              <a:cxnSpLocks/>
            </p:cNvCxnSpPr>
            <p:nvPr/>
          </p:nvCxnSpPr>
          <p:spPr>
            <a:xfrm>
              <a:off x="8685954" y="-476251"/>
              <a:ext cx="0" cy="360000"/>
            </a:xfrm>
            <a:prstGeom prst="line">
              <a:avLst/>
            </a:prstGeom>
            <a:grpFill/>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FFEE669-D1E8-3196-FF2F-80C562940562}"/>
                </a:ext>
              </a:extLst>
            </p:cNvPr>
            <p:cNvCxnSpPr>
              <a:cxnSpLocks/>
            </p:cNvCxnSpPr>
            <p:nvPr/>
          </p:nvCxnSpPr>
          <p:spPr>
            <a:xfrm flipH="1">
              <a:off x="8442960" y="-426720"/>
              <a:ext cx="421640" cy="264160"/>
            </a:xfrm>
            <a:prstGeom prst="line">
              <a:avLst/>
            </a:prstGeom>
            <a:grpFill/>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44C50204-36FD-93F7-7A05-5CE76ADD458B}"/>
              </a:ext>
            </a:extLst>
          </p:cNvPr>
          <p:cNvSpPr txBox="1"/>
          <p:nvPr/>
        </p:nvSpPr>
        <p:spPr>
          <a:xfrm>
            <a:off x="8357427" y="3429000"/>
            <a:ext cx="1426993" cy="523220"/>
          </a:xfrm>
          <a:prstGeom prst="rect">
            <a:avLst/>
          </a:prstGeom>
          <a:noFill/>
        </p:spPr>
        <p:txBody>
          <a:bodyPr wrap="none" rtlCol="0">
            <a:spAutoFit/>
          </a:bodyPr>
          <a:lstStyle/>
          <a:p>
            <a:pPr algn="ctr"/>
            <a:r>
              <a:rPr lang="en-GB" sz="1400"/>
              <a:t>Numerous</a:t>
            </a:r>
            <a:r>
              <a:rPr lang="en-GB" sz="1400" b="1"/>
              <a:t> past</a:t>
            </a:r>
            <a:br>
              <a:rPr lang="en-GB" sz="1400" b="1"/>
            </a:br>
            <a:r>
              <a:rPr lang="en-GB" sz="1400" b="1"/>
              <a:t>episodes</a:t>
            </a:r>
          </a:p>
        </p:txBody>
      </p:sp>
      <p:pic>
        <p:nvPicPr>
          <p:cNvPr id="27" name="Graphic 26" descr="Brain outline">
            <a:extLst>
              <a:ext uri="{FF2B5EF4-FFF2-40B4-BE49-F238E27FC236}">
                <a16:creationId xmlns:a16="http://schemas.microsoft.com/office/drawing/2014/main" id="{22FCEEBF-8309-FA94-BD28-B679C95A2F0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700875" y="3952220"/>
            <a:ext cx="914400" cy="914400"/>
          </a:xfrm>
          <a:prstGeom prst="rect">
            <a:avLst/>
          </a:prstGeom>
        </p:spPr>
      </p:pic>
      <p:sp>
        <p:nvSpPr>
          <p:cNvPr id="31" name="TextBox 30">
            <a:extLst>
              <a:ext uri="{FF2B5EF4-FFF2-40B4-BE49-F238E27FC236}">
                <a16:creationId xmlns:a16="http://schemas.microsoft.com/office/drawing/2014/main" id="{D240BB90-32FA-CF0A-AF3B-08328559D9FB}"/>
              </a:ext>
            </a:extLst>
          </p:cNvPr>
          <p:cNvSpPr txBox="1"/>
          <p:nvPr/>
        </p:nvSpPr>
        <p:spPr>
          <a:xfrm>
            <a:off x="7325957" y="4754237"/>
            <a:ext cx="1664238" cy="738664"/>
          </a:xfrm>
          <a:prstGeom prst="rect">
            <a:avLst/>
          </a:prstGeom>
          <a:noFill/>
        </p:spPr>
        <p:txBody>
          <a:bodyPr wrap="none" rtlCol="0">
            <a:spAutoFit/>
          </a:bodyPr>
          <a:lstStyle/>
          <a:p>
            <a:pPr algn="ctr"/>
            <a:r>
              <a:rPr lang="en-GB" sz="1400" dirty="0"/>
              <a:t>Presence of </a:t>
            </a:r>
            <a:br>
              <a:rPr lang="en-GB" sz="1400" b="1" dirty="0"/>
            </a:br>
            <a:r>
              <a:rPr lang="en-GB" sz="1400" b="1" dirty="0"/>
              <a:t>psychotic </a:t>
            </a:r>
            <a:r>
              <a:rPr lang="en-GB" sz="1400" dirty="0"/>
              <a:t>and/or </a:t>
            </a:r>
            <a:br>
              <a:rPr lang="en-GB" sz="1400" b="1" dirty="0"/>
            </a:br>
            <a:r>
              <a:rPr lang="en-GB" sz="1400" b="1" dirty="0"/>
              <a:t>manic symptoms</a:t>
            </a:r>
          </a:p>
        </p:txBody>
      </p:sp>
      <p:sp>
        <p:nvSpPr>
          <p:cNvPr id="7" name="TextBox 6">
            <a:extLst>
              <a:ext uri="{FF2B5EF4-FFF2-40B4-BE49-F238E27FC236}">
                <a16:creationId xmlns:a16="http://schemas.microsoft.com/office/drawing/2014/main" id="{4F89C888-D5EF-3E2D-4714-3057C9B83078}"/>
              </a:ext>
            </a:extLst>
          </p:cNvPr>
          <p:cNvSpPr txBox="1"/>
          <p:nvPr/>
        </p:nvSpPr>
        <p:spPr>
          <a:xfrm>
            <a:off x="9898720" y="3429000"/>
            <a:ext cx="1389460" cy="738664"/>
          </a:xfrm>
          <a:prstGeom prst="rect">
            <a:avLst/>
          </a:prstGeom>
          <a:noFill/>
        </p:spPr>
        <p:txBody>
          <a:bodyPr wrap="square" rtlCol="0">
            <a:spAutoFit/>
          </a:bodyPr>
          <a:lstStyle/>
          <a:p>
            <a:pPr algn="ctr"/>
            <a:r>
              <a:rPr lang="en-GB" sz="1400" b="1" dirty="0"/>
              <a:t>Fast onset </a:t>
            </a:r>
            <a:r>
              <a:rPr lang="en-GB" sz="1400" dirty="0"/>
              <a:t>of</a:t>
            </a:r>
            <a:br>
              <a:rPr lang="en-GB" sz="1400" dirty="0"/>
            </a:br>
            <a:r>
              <a:rPr lang="en-GB" sz="1400" dirty="0"/>
              <a:t>depressive episode </a:t>
            </a:r>
          </a:p>
        </p:txBody>
      </p:sp>
      <p:pic>
        <p:nvPicPr>
          <p:cNvPr id="13" name="Graphic 12" descr="Stopwatch 75% outline">
            <a:extLst>
              <a:ext uri="{FF2B5EF4-FFF2-40B4-BE49-F238E27FC236}">
                <a16:creationId xmlns:a16="http://schemas.microsoft.com/office/drawing/2014/main" id="{7A4681C2-42E5-7D43-73D9-BC1033456A2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31312" y="2605053"/>
            <a:ext cx="914400" cy="914400"/>
          </a:xfrm>
          <a:prstGeom prst="rect">
            <a:avLst/>
          </a:prstGeom>
        </p:spPr>
      </p:pic>
    </p:spTree>
    <p:extLst>
      <p:ext uri="{BB962C8B-B14F-4D97-AF65-F5344CB8AC3E}">
        <p14:creationId xmlns:p14="http://schemas.microsoft.com/office/powerpoint/2010/main" val="2734463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Cultural issues in diagnosis</a:t>
            </a:r>
          </a:p>
        </p:txBody>
      </p:sp>
      <p:sp>
        <p:nvSpPr>
          <p:cNvPr id="4" name="Content Placeholder 3">
            <a:extLst>
              <a:ext uri="{FF2B5EF4-FFF2-40B4-BE49-F238E27FC236}">
                <a16:creationId xmlns:a16="http://schemas.microsoft.com/office/drawing/2014/main" id="{AD5EBA98-1A90-B62D-A777-E16BDD04EE1D}"/>
              </a:ext>
            </a:extLst>
          </p:cNvPr>
          <p:cNvSpPr>
            <a:spLocks noGrp="1"/>
          </p:cNvSpPr>
          <p:nvPr>
            <p:ph idx="20"/>
          </p:nvPr>
        </p:nvSpPr>
        <p:spPr>
          <a:xfrm>
            <a:off x="539750" y="1416785"/>
            <a:ext cx="5129530" cy="4415215"/>
          </a:xfrm>
        </p:spPr>
        <p:txBody>
          <a:bodyPr/>
          <a:lstStyle/>
          <a:p>
            <a:r>
              <a:rPr lang="en-US" dirty="0"/>
              <a:t>Racial disparities in access to, or provision of, healthcare may contribute to increased morbidity </a:t>
            </a:r>
            <a:br>
              <a:rPr lang="en-US" dirty="0"/>
            </a:br>
            <a:r>
              <a:rPr lang="en-US" dirty="0"/>
              <a:t>and mortality rates amongst individuals with serious mental illnesses</a:t>
            </a:r>
            <a:r>
              <a:rPr lang="en-US" baseline="30000" dirty="0"/>
              <a:t>1</a:t>
            </a:r>
            <a:endParaRPr lang="en-US" dirty="0"/>
          </a:p>
          <a:p>
            <a:r>
              <a:rPr lang="en-GB" dirty="0"/>
              <a:t>African–American individuals with BD have </a:t>
            </a:r>
            <a:br>
              <a:rPr lang="en-GB" dirty="0"/>
            </a:br>
            <a:r>
              <a:rPr lang="en-GB" dirty="0"/>
              <a:t>been reported to have higher rates of misdiagnosis and non-diagnosis</a:t>
            </a:r>
            <a:r>
              <a:rPr lang="en-GB" baseline="30000" dirty="0"/>
              <a:t>1,2</a:t>
            </a:r>
          </a:p>
          <a:p>
            <a:r>
              <a:rPr lang="en-GB" dirty="0"/>
              <a:t>Misdiagnosis may occur due to cultural differences </a:t>
            </a:r>
            <a:br>
              <a:rPr lang="en-GB" dirty="0"/>
            </a:br>
            <a:r>
              <a:rPr lang="en-GB" dirty="0"/>
              <a:t>in seeking care, and in clinical interpretation of diagnostic information</a:t>
            </a:r>
            <a:r>
              <a:rPr lang="en-GB" baseline="30000" dirty="0"/>
              <a:t>1</a:t>
            </a:r>
          </a:p>
          <a:p>
            <a:pPr lvl="1"/>
            <a:r>
              <a:rPr lang="en-GB" dirty="0"/>
              <a:t>The ECA study showed that there was a benefit of using a highly structured diagnostic interview as a source of information to reduce differences in clinical interpretation between individuals of different races and ethnicities</a:t>
            </a:r>
            <a:r>
              <a:rPr lang="en-GB" baseline="30000" dirty="0"/>
              <a:t>1</a:t>
            </a:r>
            <a:endParaRPr lang="en-GB" dirty="0"/>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dirty="0"/>
              <a:t>BD=bipolar disorder; ECA=Epidemiologic Catchment Area </a:t>
            </a:r>
            <a:br>
              <a:rPr lang="en-GB" dirty="0"/>
            </a:br>
            <a:br>
              <a:rPr lang="en-GB" dirty="0"/>
            </a:br>
            <a:r>
              <a:rPr lang="en-GB" dirty="0"/>
              <a:t>1. </a:t>
            </a:r>
            <a:r>
              <a:rPr lang="en-GB" dirty="0" err="1"/>
              <a:t>Akinhanmi</a:t>
            </a:r>
            <a:r>
              <a:rPr lang="en-GB" dirty="0"/>
              <a:t> et al. Bipolar </a:t>
            </a:r>
            <a:r>
              <a:rPr lang="en-GB" dirty="0" err="1"/>
              <a:t>Disord</a:t>
            </a:r>
            <a:r>
              <a:rPr lang="en-GB" dirty="0"/>
              <a:t> 2018;20(6):506–514; 2. Minsky et al. </a:t>
            </a:r>
            <a:r>
              <a:rPr lang="pl-PL" dirty="0"/>
              <a:t>Arch Gen Psychiatry 2003;60(6):637–644</a:t>
            </a:r>
            <a:endParaRPr lang="en-GB" dirty="0"/>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28</a:t>
            </a:fld>
            <a:endParaRPr lang="en-GB"/>
          </a:p>
        </p:txBody>
      </p:sp>
      <p:sp>
        <p:nvSpPr>
          <p:cNvPr id="7" name="TextBox 6">
            <a:extLst>
              <a:ext uri="{FF2B5EF4-FFF2-40B4-BE49-F238E27FC236}">
                <a16:creationId xmlns:a16="http://schemas.microsoft.com/office/drawing/2014/main" id="{48A90BD8-B40A-E179-D2F1-C47D8C117932}"/>
              </a:ext>
            </a:extLst>
          </p:cNvPr>
          <p:cNvSpPr txBox="1"/>
          <p:nvPr/>
        </p:nvSpPr>
        <p:spPr>
          <a:xfrm>
            <a:off x="6036760" y="1154745"/>
            <a:ext cx="5567678" cy="307777"/>
          </a:xfrm>
          <a:prstGeom prst="rect">
            <a:avLst/>
          </a:prstGeom>
          <a:noFill/>
        </p:spPr>
        <p:txBody>
          <a:bodyPr wrap="square" rtlCol="0">
            <a:spAutoFit/>
          </a:bodyPr>
          <a:lstStyle/>
          <a:p>
            <a:pPr algn="ctr"/>
            <a:r>
              <a:rPr lang="en-GB" sz="1400" b="1" dirty="0">
                <a:solidFill>
                  <a:schemeClr val="accent2">
                    <a:lumMod val="50000"/>
                  </a:schemeClr>
                </a:solidFill>
              </a:rPr>
              <a:t>Diagnostic groups of psychiatric patients by ethnicity</a:t>
            </a:r>
            <a:r>
              <a:rPr lang="en-GB" sz="1400" b="1" baseline="30000" dirty="0">
                <a:solidFill>
                  <a:schemeClr val="accent2">
                    <a:lumMod val="50000"/>
                  </a:schemeClr>
                </a:solidFill>
              </a:rPr>
              <a:t>1</a:t>
            </a:r>
            <a:r>
              <a:rPr lang="en-GB" sz="1400" b="1" dirty="0">
                <a:solidFill>
                  <a:schemeClr val="accent2">
                    <a:lumMod val="50000"/>
                  </a:schemeClr>
                </a:solidFill>
              </a:rPr>
              <a:t> </a:t>
            </a:r>
          </a:p>
        </p:txBody>
      </p:sp>
      <p:graphicFrame>
        <p:nvGraphicFramePr>
          <p:cNvPr id="8" name="Chart 7">
            <a:extLst>
              <a:ext uri="{FF2B5EF4-FFF2-40B4-BE49-F238E27FC236}">
                <a16:creationId xmlns:a16="http://schemas.microsoft.com/office/drawing/2014/main" id="{548F35A7-D82D-DD1B-C533-AA9282E7733C}"/>
              </a:ext>
            </a:extLst>
          </p:cNvPr>
          <p:cNvGraphicFramePr/>
          <p:nvPr>
            <p:extLst>
              <p:ext uri="{D42A27DB-BD31-4B8C-83A1-F6EECF244321}">
                <p14:modId xmlns:p14="http://schemas.microsoft.com/office/powerpoint/2010/main" val="2144623391"/>
              </p:ext>
            </p:extLst>
          </p:nvPr>
        </p:nvGraphicFramePr>
        <p:xfrm>
          <a:off x="5769865" y="1495105"/>
          <a:ext cx="5895154" cy="448659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0C83F0EE-8D1E-D360-2807-2B1485C1E6C7}"/>
              </a:ext>
            </a:extLst>
          </p:cNvPr>
          <p:cNvSpPr txBox="1"/>
          <p:nvPr/>
        </p:nvSpPr>
        <p:spPr>
          <a:xfrm>
            <a:off x="6461039" y="1769840"/>
            <a:ext cx="688009" cy="276999"/>
          </a:xfrm>
          <a:prstGeom prst="rect">
            <a:avLst/>
          </a:prstGeom>
          <a:noFill/>
        </p:spPr>
        <p:txBody>
          <a:bodyPr wrap="none" rtlCol="0">
            <a:spAutoFit/>
          </a:bodyPr>
          <a:lstStyle/>
          <a:p>
            <a:pPr algn="r"/>
            <a:r>
              <a:rPr lang="en-GB" sz="1200">
                <a:solidFill>
                  <a:schemeClr val="tx2"/>
                </a:solidFill>
              </a:rPr>
              <a:t>Anxiety</a:t>
            </a:r>
          </a:p>
        </p:txBody>
      </p:sp>
      <p:sp>
        <p:nvSpPr>
          <p:cNvPr id="10" name="TextBox 9">
            <a:extLst>
              <a:ext uri="{FF2B5EF4-FFF2-40B4-BE49-F238E27FC236}">
                <a16:creationId xmlns:a16="http://schemas.microsoft.com/office/drawing/2014/main" id="{D3D3E4C4-75E5-F009-E923-963E5E3515BA}"/>
              </a:ext>
            </a:extLst>
          </p:cNvPr>
          <p:cNvSpPr txBox="1"/>
          <p:nvPr/>
        </p:nvSpPr>
        <p:spPr>
          <a:xfrm>
            <a:off x="5609844" y="2310554"/>
            <a:ext cx="1539204" cy="461665"/>
          </a:xfrm>
          <a:prstGeom prst="rect">
            <a:avLst/>
          </a:prstGeom>
          <a:noFill/>
        </p:spPr>
        <p:txBody>
          <a:bodyPr wrap="none" rtlCol="0">
            <a:spAutoFit/>
          </a:bodyPr>
          <a:lstStyle/>
          <a:p>
            <a:pPr algn="r"/>
            <a:r>
              <a:rPr lang="en-GB" sz="1200">
                <a:solidFill>
                  <a:schemeClr val="tx2"/>
                </a:solidFill>
              </a:rPr>
              <a:t>Major depression or</a:t>
            </a:r>
            <a:br>
              <a:rPr lang="en-GB" sz="1200">
                <a:solidFill>
                  <a:schemeClr val="tx2"/>
                </a:solidFill>
              </a:rPr>
            </a:br>
            <a:r>
              <a:rPr lang="en-GB" sz="1200">
                <a:solidFill>
                  <a:schemeClr val="tx2"/>
                </a:solidFill>
              </a:rPr>
              <a:t>other depression</a:t>
            </a:r>
          </a:p>
        </p:txBody>
      </p:sp>
      <p:sp>
        <p:nvSpPr>
          <p:cNvPr id="11" name="TextBox 10">
            <a:extLst>
              <a:ext uri="{FF2B5EF4-FFF2-40B4-BE49-F238E27FC236}">
                <a16:creationId xmlns:a16="http://schemas.microsoft.com/office/drawing/2014/main" id="{EB8471FC-9B70-996B-D85E-C4B5891D30C1}"/>
              </a:ext>
            </a:extLst>
          </p:cNvPr>
          <p:cNvSpPr txBox="1"/>
          <p:nvPr/>
        </p:nvSpPr>
        <p:spPr>
          <a:xfrm>
            <a:off x="6307151" y="2940307"/>
            <a:ext cx="841897" cy="461665"/>
          </a:xfrm>
          <a:prstGeom prst="rect">
            <a:avLst/>
          </a:prstGeom>
          <a:noFill/>
        </p:spPr>
        <p:txBody>
          <a:bodyPr wrap="none" rtlCol="0" anchor="ctr">
            <a:spAutoFit/>
          </a:bodyPr>
          <a:lstStyle/>
          <a:p>
            <a:pPr algn="r"/>
            <a:r>
              <a:rPr lang="en-GB" sz="1200" dirty="0">
                <a:solidFill>
                  <a:schemeClr val="tx2"/>
                </a:solidFill>
              </a:rPr>
              <a:t>Psychotic</a:t>
            </a:r>
            <a:br>
              <a:rPr lang="en-GB" sz="1200" dirty="0">
                <a:solidFill>
                  <a:schemeClr val="tx2"/>
                </a:solidFill>
              </a:rPr>
            </a:br>
            <a:r>
              <a:rPr lang="en-GB" sz="1200" dirty="0">
                <a:solidFill>
                  <a:schemeClr val="tx2"/>
                </a:solidFill>
              </a:rPr>
              <a:t>disorders</a:t>
            </a:r>
          </a:p>
        </p:txBody>
      </p:sp>
      <p:sp>
        <p:nvSpPr>
          <p:cNvPr id="12" name="TextBox 11">
            <a:extLst>
              <a:ext uri="{FF2B5EF4-FFF2-40B4-BE49-F238E27FC236}">
                <a16:creationId xmlns:a16="http://schemas.microsoft.com/office/drawing/2014/main" id="{F9BBACB1-82BF-2F93-7040-196A669A8616}"/>
              </a:ext>
            </a:extLst>
          </p:cNvPr>
          <p:cNvSpPr txBox="1"/>
          <p:nvPr/>
        </p:nvSpPr>
        <p:spPr>
          <a:xfrm>
            <a:off x="6348829" y="3562779"/>
            <a:ext cx="800219" cy="461665"/>
          </a:xfrm>
          <a:prstGeom prst="rect">
            <a:avLst/>
          </a:prstGeom>
          <a:noFill/>
        </p:spPr>
        <p:txBody>
          <a:bodyPr wrap="none" rtlCol="0" anchor="ctr">
            <a:spAutoFit/>
          </a:bodyPr>
          <a:lstStyle/>
          <a:p>
            <a:pPr algn="r"/>
            <a:r>
              <a:rPr lang="en-GB" sz="1200" b="1" dirty="0">
                <a:solidFill>
                  <a:schemeClr val="tx2"/>
                </a:solidFill>
              </a:rPr>
              <a:t>Bipolar</a:t>
            </a:r>
            <a:br>
              <a:rPr lang="en-GB" sz="1200" b="1" dirty="0">
                <a:solidFill>
                  <a:schemeClr val="tx2"/>
                </a:solidFill>
              </a:rPr>
            </a:br>
            <a:r>
              <a:rPr lang="en-GB" sz="1200" b="1" dirty="0">
                <a:solidFill>
                  <a:schemeClr val="tx2"/>
                </a:solidFill>
              </a:rPr>
              <a:t>disorder</a:t>
            </a:r>
          </a:p>
        </p:txBody>
      </p:sp>
      <p:sp>
        <p:nvSpPr>
          <p:cNvPr id="13" name="TextBox 12">
            <a:extLst>
              <a:ext uri="{FF2B5EF4-FFF2-40B4-BE49-F238E27FC236}">
                <a16:creationId xmlns:a16="http://schemas.microsoft.com/office/drawing/2014/main" id="{F46911E7-0614-899A-3B5E-854B035F2560}"/>
              </a:ext>
            </a:extLst>
          </p:cNvPr>
          <p:cNvSpPr txBox="1"/>
          <p:nvPr/>
        </p:nvSpPr>
        <p:spPr>
          <a:xfrm>
            <a:off x="6239824" y="4213277"/>
            <a:ext cx="909224" cy="461665"/>
          </a:xfrm>
          <a:prstGeom prst="rect">
            <a:avLst/>
          </a:prstGeom>
          <a:noFill/>
        </p:spPr>
        <p:txBody>
          <a:bodyPr wrap="none" rtlCol="0">
            <a:spAutoFit/>
          </a:bodyPr>
          <a:lstStyle/>
          <a:p>
            <a:pPr algn="r"/>
            <a:r>
              <a:rPr lang="en-GB" sz="1200" dirty="0">
                <a:solidFill>
                  <a:schemeClr val="tx2"/>
                </a:solidFill>
              </a:rPr>
              <a:t>Substance</a:t>
            </a:r>
            <a:br>
              <a:rPr lang="en-GB" sz="1200" dirty="0">
                <a:solidFill>
                  <a:schemeClr val="tx2"/>
                </a:solidFill>
              </a:rPr>
            </a:br>
            <a:r>
              <a:rPr lang="en-GB" sz="1200" dirty="0">
                <a:solidFill>
                  <a:schemeClr val="tx2"/>
                </a:solidFill>
              </a:rPr>
              <a:t>abuse</a:t>
            </a:r>
          </a:p>
        </p:txBody>
      </p:sp>
      <p:sp>
        <p:nvSpPr>
          <p:cNvPr id="14" name="TextBox 13">
            <a:extLst>
              <a:ext uri="{FF2B5EF4-FFF2-40B4-BE49-F238E27FC236}">
                <a16:creationId xmlns:a16="http://schemas.microsoft.com/office/drawing/2014/main" id="{E528D518-565E-30FC-B6A1-580DA19D7573}"/>
              </a:ext>
            </a:extLst>
          </p:cNvPr>
          <p:cNvSpPr txBox="1"/>
          <p:nvPr/>
        </p:nvSpPr>
        <p:spPr>
          <a:xfrm>
            <a:off x="5847089" y="4818324"/>
            <a:ext cx="1301959" cy="461665"/>
          </a:xfrm>
          <a:prstGeom prst="rect">
            <a:avLst/>
          </a:prstGeom>
          <a:noFill/>
        </p:spPr>
        <p:txBody>
          <a:bodyPr wrap="none" rtlCol="0">
            <a:spAutoFit/>
          </a:bodyPr>
          <a:lstStyle/>
          <a:p>
            <a:pPr algn="r"/>
            <a:r>
              <a:rPr lang="en-GB" sz="1200" dirty="0">
                <a:solidFill>
                  <a:schemeClr val="tx2"/>
                </a:solidFill>
              </a:rPr>
              <a:t>Other diagnosis </a:t>
            </a:r>
            <a:br>
              <a:rPr lang="en-GB" sz="1200" dirty="0">
                <a:solidFill>
                  <a:schemeClr val="tx2"/>
                </a:solidFill>
              </a:rPr>
            </a:br>
            <a:r>
              <a:rPr lang="en-GB" sz="1200" dirty="0">
                <a:solidFill>
                  <a:schemeClr val="tx2"/>
                </a:solidFill>
              </a:rPr>
              <a:t>or undiagnosed</a:t>
            </a:r>
          </a:p>
        </p:txBody>
      </p:sp>
      <p:sp>
        <p:nvSpPr>
          <p:cNvPr id="15" name="Rectangle 14">
            <a:extLst>
              <a:ext uri="{FF2B5EF4-FFF2-40B4-BE49-F238E27FC236}">
                <a16:creationId xmlns:a16="http://schemas.microsoft.com/office/drawing/2014/main" id="{F08EB0E1-1BDD-FC9C-2753-DED1E0836E1E}"/>
              </a:ext>
            </a:extLst>
          </p:cNvPr>
          <p:cNvSpPr/>
          <p:nvPr/>
        </p:nvSpPr>
        <p:spPr>
          <a:xfrm>
            <a:off x="5869354" y="3471862"/>
            <a:ext cx="2368061" cy="631031"/>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366905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C2D22-5A30-45FB-CAC8-73ACD515C0DA}"/>
              </a:ext>
            </a:extLst>
          </p:cNvPr>
          <p:cNvSpPr>
            <a:spLocks noGrp="1"/>
          </p:cNvSpPr>
          <p:nvPr>
            <p:ph type="title"/>
          </p:nvPr>
        </p:nvSpPr>
        <p:spPr>
          <a:xfrm>
            <a:off x="1219200" y="546100"/>
            <a:ext cx="6642100" cy="2105818"/>
          </a:xfrm>
        </p:spPr>
        <p:txBody>
          <a:bodyPr/>
          <a:lstStyle/>
          <a:p>
            <a:r>
              <a:rPr lang="en-GB"/>
              <a:t>Tools to support diagnosis and assessment</a:t>
            </a:r>
          </a:p>
        </p:txBody>
      </p:sp>
      <p:sp>
        <p:nvSpPr>
          <p:cNvPr id="4" name="Text Placeholder 3">
            <a:extLst>
              <a:ext uri="{FF2B5EF4-FFF2-40B4-BE49-F238E27FC236}">
                <a16:creationId xmlns:a16="http://schemas.microsoft.com/office/drawing/2014/main" id="{A05F5F8D-E7EA-C99E-9180-8A248986D72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829676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dirty="0"/>
              <a:t>Mood Disorder Questionnaire (MDQ)</a:t>
            </a:r>
          </a:p>
        </p:txBody>
      </p:sp>
      <p:sp>
        <p:nvSpPr>
          <p:cNvPr id="4" name="Content Placeholder 3">
            <a:extLst>
              <a:ext uri="{FF2B5EF4-FFF2-40B4-BE49-F238E27FC236}">
                <a16:creationId xmlns:a16="http://schemas.microsoft.com/office/drawing/2014/main" id="{AD5EBA98-1A90-B62D-A777-E16BDD04EE1D}"/>
              </a:ext>
            </a:extLst>
          </p:cNvPr>
          <p:cNvSpPr>
            <a:spLocks noGrp="1"/>
          </p:cNvSpPr>
          <p:nvPr>
            <p:ph idx="20"/>
          </p:nvPr>
        </p:nvSpPr>
        <p:spPr>
          <a:xfrm>
            <a:off x="539751" y="1416785"/>
            <a:ext cx="5149849" cy="4415215"/>
          </a:xfrm>
        </p:spPr>
        <p:txBody>
          <a:bodyPr/>
          <a:lstStyle/>
          <a:p>
            <a:r>
              <a:rPr lang="en-GB" dirty="0"/>
              <a:t>The 15-item MDQ screens for a lifetime history of manic/hypomanic episodes</a:t>
            </a:r>
            <a:r>
              <a:rPr lang="en-GB" baseline="30000" dirty="0"/>
              <a:t> </a:t>
            </a:r>
            <a:r>
              <a:rPr lang="en-GB" dirty="0"/>
              <a:t>and is among the best known, and most widely used screening tools for BD</a:t>
            </a:r>
            <a:r>
              <a:rPr lang="en-GB" baseline="30000" dirty="0"/>
              <a:t>1,2</a:t>
            </a:r>
          </a:p>
          <a:p>
            <a:r>
              <a:rPr lang="en-GB" dirty="0"/>
              <a:t>Questions 1–14 are answered with yes/no</a:t>
            </a:r>
            <a:r>
              <a:rPr lang="en-GB" baseline="30000" dirty="0"/>
              <a:t>3</a:t>
            </a:r>
            <a:r>
              <a:rPr lang="en-GB" dirty="0"/>
              <a:t> </a:t>
            </a:r>
          </a:p>
          <a:p>
            <a:r>
              <a:rPr lang="en-GB" dirty="0"/>
              <a:t>Question 15 is rated on a scale of 0 (no problem) </a:t>
            </a:r>
            <a:br>
              <a:rPr lang="en-GB" dirty="0"/>
            </a:br>
            <a:r>
              <a:rPr lang="en-GB" dirty="0"/>
              <a:t>to 3 (serious problem)</a:t>
            </a:r>
            <a:r>
              <a:rPr lang="en-GB" baseline="30000" dirty="0"/>
              <a:t>3</a:t>
            </a:r>
            <a:endParaRPr lang="en-GB" sz="1400" dirty="0"/>
          </a:p>
          <a:p>
            <a:r>
              <a:rPr lang="en-GB" dirty="0"/>
              <a:t>For a positive screen, 7/13 MDQ manic symptom </a:t>
            </a:r>
            <a:br>
              <a:rPr lang="en-GB" dirty="0"/>
            </a:br>
            <a:r>
              <a:rPr lang="en-GB" dirty="0"/>
              <a:t>items must be met, and on 2 additional items, patients must confirm that several of the symptoms have occurred during the same time period, and caused moderate or serious impairment</a:t>
            </a:r>
            <a:r>
              <a:rPr lang="en-GB" baseline="30000" dirty="0"/>
              <a:t>2,3</a:t>
            </a:r>
            <a:endParaRPr lang="en-GB" dirty="0"/>
          </a:p>
          <a:p>
            <a:r>
              <a:rPr lang="en-GB" dirty="0"/>
              <a:t>The MDQ has higher sensitivity in detecting BD-I </a:t>
            </a:r>
            <a:br>
              <a:rPr lang="en-GB" dirty="0"/>
            </a:br>
            <a:r>
              <a:rPr lang="en-GB" dirty="0"/>
              <a:t>than BD-II (66.3% versus 38.6%)</a:t>
            </a:r>
            <a:r>
              <a:rPr lang="en-GB" baseline="30000" dirty="0"/>
              <a:t>2</a:t>
            </a:r>
            <a:endParaRPr lang="en-GB" dirty="0"/>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dirty="0"/>
              <a:t>BD=bipolar disorder; MDQ=Mood Disorder Questionnaire </a:t>
            </a:r>
            <a:br>
              <a:rPr lang="en-GB" dirty="0"/>
            </a:br>
            <a:br>
              <a:rPr lang="en-GB" dirty="0"/>
            </a:br>
            <a:r>
              <a:rPr lang="en-GB" dirty="0"/>
              <a:t>1. </a:t>
            </a:r>
            <a:r>
              <a:rPr lang="en-GB" dirty="0" err="1"/>
              <a:t>Thase</a:t>
            </a:r>
            <a:r>
              <a:rPr lang="en-GB" dirty="0"/>
              <a:t> et al. Prim Care Companion CNS </a:t>
            </a:r>
            <a:r>
              <a:rPr lang="en-GB" dirty="0" err="1"/>
              <a:t>Disord</a:t>
            </a:r>
            <a:r>
              <a:rPr lang="en-GB" dirty="0"/>
              <a:t> 2023;25(2):22m03322; </a:t>
            </a:r>
            <a:br>
              <a:rPr lang="en-GB" dirty="0"/>
            </a:br>
            <a:r>
              <a:rPr lang="en-GB" dirty="0"/>
              <a:t>2. Zimmerman et al. </a:t>
            </a:r>
            <a:r>
              <a:rPr lang="pl-PL" dirty="0"/>
              <a:t>Harv Rev Psychiatry 2011;19(5):219–228</a:t>
            </a:r>
            <a:r>
              <a:rPr lang="en-GB" dirty="0"/>
              <a:t>; 3. Hirschfield et al. </a:t>
            </a:r>
            <a:r>
              <a:rPr lang="pl-PL" dirty="0"/>
              <a:t>Am J Psychiatry</a:t>
            </a:r>
            <a:r>
              <a:rPr lang="en-GB" dirty="0"/>
              <a:t> </a:t>
            </a:r>
            <a:r>
              <a:rPr lang="pl-PL" dirty="0"/>
              <a:t>2000;157(11):1873</a:t>
            </a:r>
            <a:r>
              <a:rPr lang="en-GB" dirty="0"/>
              <a:t>–187</a:t>
            </a:r>
            <a:r>
              <a:rPr lang="pl-PL" dirty="0"/>
              <a:t>5</a:t>
            </a:r>
            <a:endParaRPr lang="en-GB" dirty="0"/>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30</a:t>
            </a:fld>
            <a:endParaRPr lang="en-GB"/>
          </a:p>
        </p:txBody>
      </p:sp>
      <p:sp>
        <p:nvSpPr>
          <p:cNvPr id="22" name="TextBox 21">
            <a:extLst>
              <a:ext uri="{FF2B5EF4-FFF2-40B4-BE49-F238E27FC236}">
                <a16:creationId xmlns:a16="http://schemas.microsoft.com/office/drawing/2014/main" id="{67741EF0-2433-0C13-5503-42CD2A3BF103}"/>
              </a:ext>
            </a:extLst>
          </p:cNvPr>
          <p:cNvSpPr txBox="1"/>
          <p:nvPr/>
        </p:nvSpPr>
        <p:spPr>
          <a:xfrm>
            <a:off x="7164926" y="1246727"/>
            <a:ext cx="3204723" cy="338554"/>
          </a:xfrm>
          <a:prstGeom prst="rect">
            <a:avLst/>
          </a:prstGeom>
          <a:noFill/>
        </p:spPr>
        <p:txBody>
          <a:bodyPr wrap="none" rtlCol="0">
            <a:spAutoFit/>
          </a:bodyPr>
          <a:lstStyle/>
          <a:p>
            <a:pPr>
              <a:tabLst>
                <a:tab pos="3589338" algn="l"/>
              </a:tabLst>
            </a:pPr>
            <a:r>
              <a:rPr lang="en-GB" sz="1600" b="1">
                <a:solidFill>
                  <a:schemeClr val="accent2">
                    <a:lumMod val="50000"/>
                  </a:schemeClr>
                </a:solidFill>
              </a:rPr>
              <a:t>Examples from the MDQ scale</a:t>
            </a:r>
            <a:r>
              <a:rPr lang="en-GB" sz="1600" b="1" baseline="30000">
                <a:solidFill>
                  <a:schemeClr val="accent2">
                    <a:lumMod val="50000"/>
                  </a:schemeClr>
                </a:solidFill>
              </a:rPr>
              <a:t>3</a:t>
            </a:r>
            <a:endParaRPr lang="en-GB" sz="1600" b="1">
              <a:solidFill>
                <a:schemeClr val="accent2">
                  <a:lumMod val="50000"/>
                </a:schemeClr>
              </a:solidFill>
            </a:endParaRPr>
          </a:p>
        </p:txBody>
      </p:sp>
      <p:graphicFrame>
        <p:nvGraphicFramePr>
          <p:cNvPr id="7" name="Content Placeholder 6">
            <a:extLst>
              <a:ext uri="{FF2B5EF4-FFF2-40B4-BE49-F238E27FC236}">
                <a16:creationId xmlns:a16="http://schemas.microsoft.com/office/drawing/2014/main" id="{E5B2ACBB-ABB5-2CA9-85EC-B27986CBE23A}"/>
              </a:ext>
            </a:extLst>
          </p:cNvPr>
          <p:cNvGraphicFramePr>
            <a:graphicFrameLocks/>
          </p:cNvGraphicFramePr>
          <p:nvPr>
            <p:extLst>
              <p:ext uri="{D42A27DB-BD31-4B8C-83A1-F6EECF244321}">
                <p14:modId xmlns:p14="http://schemas.microsoft.com/office/powerpoint/2010/main" val="1976350742"/>
              </p:ext>
            </p:extLst>
          </p:nvPr>
        </p:nvGraphicFramePr>
        <p:xfrm>
          <a:off x="6096000" y="1630604"/>
          <a:ext cx="5556249" cy="4414065"/>
        </p:xfrm>
        <a:graphic>
          <a:graphicData uri="http://schemas.openxmlformats.org/drawingml/2006/table">
            <a:tbl>
              <a:tblPr firstRow="1" bandRow="1">
                <a:tableStyleId>{00A15C55-8517-42AA-B614-E9B94910E393}</a:tableStyleId>
              </a:tblPr>
              <a:tblGrid>
                <a:gridCol w="5556249">
                  <a:extLst>
                    <a:ext uri="{9D8B030D-6E8A-4147-A177-3AD203B41FA5}">
                      <a16:colId xmlns:a16="http://schemas.microsoft.com/office/drawing/2014/main" val="20000"/>
                    </a:ext>
                  </a:extLst>
                </a:gridCol>
              </a:tblGrid>
              <a:tr h="497013">
                <a:tc>
                  <a:txBody>
                    <a:bodyPr/>
                    <a:lstStyle/>
                    <a:p>
                      <a:pPr>
                        <a:lnSpc>
                          <a:spcPct val="100000"/>
                        </a:lnSpc>
                        <a:spcBef>
                          <a:spcPts val="120"/>
                        </a:spcBef>
                        <a:spcAft>
                          <a:spcPts val="120"/>
                        </a:spcAft>
                      </a:pPr>
                      <a:r>
                        <a:rPr lang="en-GB" sz="1200" b="1">
                          <a:solidFill>
                            <a:schemeClr val="bg1"/>
                          </a:solidFill>
                          <a:latin typeface="+mn-lt"/>
                          <a:ea typeface="Arial" charset="0"/>
                          <a:cs typeface="Arial" charset="0"/>
                        </a:rPr>
                        <a:t>Has there ever been a period of time when you were not your usual self and….</a:t>
                      </a:r>
                    </a:p>
                  </a:txBody>
                  <a:tcPr marL="68580" marR="68580">
                    <a:solidFill>
                      <a:schemeClr val="accent5">
                        <a:lumMod val="75000"/>
                      </a:schemeClr>
                    </a:solidFill>
                  </a:tcPr>
                </a:tc>
                <a:extLst>
                  <a:ext uri="{0D108BD9-81ED-4DB2-BD59-A6C34878D82A}">
                    <a16:rowId xmlns:a16="http://schemas.microsoft.com/office/drawing/2014/main" val="10000"/>
                  </a:ext>
                </a:extLst>
              </a:tr>
              <a:tr h="497013">
                <a:tc>
                  <a:txBody>
                    <a:bodyPr/>
                    <a:lstStyle/>
                    <a:p>
                      <a:pPr marL="0" indent="0">
                        <a:lnSpc>
                          <a:spcPct val="100000"/>
                        </a:lnSpc>
                        <a:spcBef>
                          <a:spcPts val="120"/>
                        </a:spcBef>
                        <a:spcAft>
                          <a:spcPts val="120"/>
                        </a:spcAft>
                        <a:buClr>
                          <a:schemeClr val="accent1"/>
                        </a:buClr>
                        <a:buFont typeface="+mj-lt"/>
                        <a:buNone/>
                        <a:tabLst/>
                      </a:pPr>
                      <a:r>
                        <a:rPr lang="en-GB" sz="1200" b="0">
                          <a:solidFill>
                            <a:schemeClr val="tx1"/>
                          </a:solidFill>
                          <a:latin typeface="+mn-lt"/>
                        </a:rPr>
                        <a:t>…you felt so good or so hyper that other people thought you were not your normal self or you were so hyper that you got into trouble? </a:t>
                      </a:r>
                      <a:endParaRPr lang="en-GB" sz="1200" b="0">
                        <a:solidFill>
                          <a:schemeClr val="tx1"/>
                        </a:solidFill>
                        <a:latin typeface="+mn-lt"/>
                        <a:ea typeface="Arial" charset="0"/>
                        <a:cs typeface="Arial" charset="0"/>
                      </a:endParaRPr>
                    </a:p>
                  </a:txBody>
                  <a:tcPr marL="68580" marR="68580" anchor="ctr">
                    <a:solidFill>
                      <a:schemeClr val="accent5">
                        <a:lumMod val="20000"/>
                        <a:lumOff val="80000"/>
                      </a:schemeClr>
                    </a:solidFill>
                  </a:tcPr>
                </a:tc>
                <a:extLst>
                  <a:ext uri="{0D108BD9-81ED-4DB2-BD59-A6C34878D82A}">
                    <a16:rowId xmlns:a16="http://schemas.microsoft.com/office/drawing/2014/main" val="10001"/>
                  </a:ext>
                </a:extLst>
              </a:tr>
              <a:tr h="497013">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200">
                          <a:solidFill>
                            <a:schemeClr val="tx1"/>
                          </a:solidFill>
                          <a:effectLst/>
                          <a:latin typeface="+mn-lt"/>
                          <a:ea typeface="Arial" charset="0"/>
                          <a:cs typeface="Arial" charset="0"/>
                        </a:rPr>
                        <a:t>…you were so irritable that you shouted at people or started fights or arguments?</a:t>
                      </a:r>
                    </a:p>
                  </a:txBody>
                  <a:tcPr marL="68580" marR="68580" anchor="ctr">
                    <a:solidFill>
                      <a:schemeClr val="bg1"/>
                    </a:solidFill>
                  </a:tcPr>
                </a:tc>
                <a:extLst>
                  <a:ext uri="{0D108BD9-81ED-4DB2-BD59-A6C34878D82A}">
                    <a16:rowId xmlns:a16="http://schemas.microsoft.com/office/drawing/2014/main" val="10002"/>
                  </a:ext>
                </a:extLst>
              </a:tr>
              <a:tr h="346039">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200">
                          <a:solidFill>
                            <a:schemeClr val="tx1"/>
                          </a:solidFill>
                          <a:effectLst/>
                          <a:latin typeface="+mn-lt"/>
                          <a:ea typeface="Arial" charset="0"/>
                          <a:cs typeface="Arial" charset="0"/>
                        </a:rPr>
                        <a:t>…you felt much more self-confident than usual?</a:t>
                      </a:r>
                    </a:p>
                  </a:txBody>
                  <a:tcPr marL="68580" marR="68580" anchor="ctr">
                    <a:solidFill>
                      <a:schemeClr val="accent5">
                        <a:lumMod val="20000"/>
                        <a:lumOff val="80000"/>
                      </a:schemeClr>
                    </a:solidFill>
                  </a:tcPr>
                </a:tc>
                <a:extLst>
                  <a:ext uri="{0D108BD9-81ED-4DB2-BD59-A6C34878D82A}">
                    <a16:rowId xmlns:a16="http://schemas.microsoft.com/office/drawing/2014/main" val="10003"/>
                  </a:ext>
                </a:extLst>
              </a:tr>
              <a:tr h="346039">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200">
                          <a:solidFill>
                            <a:schemeClr val="tx1"/>
                          </a:solidFill>
                          <a:effectLst/>
                          <a:latin typeface="+mn-lt"/>
                          <a:ea typeface="Arial" charset="0"/>
                          <a:cs typeface="Arial" charset="0"/>
                        </a:rPr>
                        <a:t>…you got much less sleep than usual and found you didn’t really miss it?</a:t>
                      </a:r>
                    </a:p>
                  </a:txBody>
                  <a:tcPr marL="68580" marR="68580" anchor="ctr">
                    <a:solidFill>
                      <a:schemeClr val="bg1"/>
                    </a:solidFill>
                  </a:tcPr>
                </a:tc>
                <a:extLst>
                  <a:ext uri="{0D108BD9-81ED-4DB2-BD59-A6C34878D82A}">
                    <a16:rowId xmlns:a16="http://schemas.microsoft.com/office/drawing/2014/main" val="10004"/>
                  </a:ext>
                </a:extLst>
              </a:tr>
              <a:tr h="346039">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200">
                          <a:solidFill>
                            <a:schemeClr val="tx1"/>
                          </a:solidFill>
                          <a:effectLst/>
                          <a:latin typeface="+mn-lt"/>
                          <a:ea typeface="Arial" charset="0"/>
                          <a:cs typeface="Arial" charset="0"/>
                        </a:rPr>
                        <a:t>…you were much more talkative or spoke faster than usual?</a:t>
                      </a:r>
                    </a:p>
                  </a:txBody>
                  <a:tcPr marL="68580" marR="68580" anchor="ctr">
                    <a:solidFill>
                      <a:schemeClr val="accent5">
                        <a:lumMod val="20000"/>
                        <a:lumOff val="80000"/>
                      </a:schemeClr>
                    </a:solidFill>
                  </a:tcPr>
                </a:tc>
                <a:extLst>
                  <a:ext uri="{0D108BD9-81ED-4DB2-BD59-A6C34878D82A}">
                    <a16:rowId xmlns:a16="http://schemas.microsoft.com/office/drawing/2014/main" val="10005"/>
                  </a:ext>
                </a:extLst>
              </a:tr>
              <a:tr h="346039">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200">
                          <a:solidFill>
                            <a:schemeClr val="tx1"/>
                          </a:solidFill>
                          <a:effectLst/>
                          <a:latin typeface="+mn-lt"/>
                          <a:ea typeface="Arial" charset="0"/>
                          <a:cs typeface="Arial" charset="0"/>
                        </a:rPr>
                        <a:t>…thoughts raced through your head or you couldn’t slow your mind down?</a:t>
                      </a:r>
                    </a:p>
                  </a:txBody>
                  <a:tcPr marL="68580" marR="68580" anchor="ctr">
                    <a:solidFill>
                      <a:schemeClr val="bg1"/>
                    </a:solidFill>
                  </a:tcPr>
                </a:tc>
                <a:extLst>
                  <a:ext uri="{0D108BD9-81ED-4DB2-BD59-A6C34878D82A}">
                    <a16:rowId xmlns:a16="http://schemas.microsoft.com/office/drawing/2014/main" val="10006"/>
                  </a:ext>
                </a:extLst>
              </a:tr>
              <a:tr h="346039">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200">
                          <a:solidFill>
                            <a:schemeClr val="tx1"/>
                          </a:solidFill>
                          <a:effectLst/>
                          <a:latin typeface="+mn-lt"/>
                          <a:ea typeface="Arial" charset="0"/>
                          <a:cs typeface="Arial" charset="0"/>
                        </a:rPr>
                        <a:t>…you had much more energy than usual?</a:t>
                      </a:r>
                    </a:p>
                  </a:txBody>
                  <a:tcPr marL="68580" marR="68580" anchor="ctr">
                    <a:solidFill>
                      <a:schemeClr val="accent5">
                        <a:lumMod val="20000"/>
                        <a:lumOff val="80000"/>
                      </a:schemeClr>
                    </a:solidFill>
                  </a:tcPr>
                </a:tc>
                <a:extLst>
                  <a:ext uri="{0D108BD9-81ED-4DB2-BD59-A6C34878D82A}">
                    <a16:rowId xmlns:a16="http://schemas.microsoft.com/office/drawing/2014/main" val="10009"/>
                  </a:ext>
                </a:extLst>
              </a:tr>
              <a:tr h="497013">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200">
                          <a:solidFill>
                            <a:schemeClr val="tx1"/>
                          </a:solidFill>
                          <a:effectLst/>
                          <a:latin typeface="+mn-lt"/>
                          <a:ea typeface="Arial" charset="0"/>
                          <a:cs typeface="Arial" charset="0"/>
                        </a:rPr>
                        <a:t>If you checked yes to more than one of the above, have several of these ever happened during the same period of time?</a:t>
                      </a:r>
                    </a:p>
                  </a:txBody>
                  <a:tcPr marL="68580" marR="68580" anchor="ctr">
                    <a:solidFill>
                      <a:schemeClr val="bg1"/>
                    </a:solidFill>
                  </a:tcPr>
                </a:tc>
                <a:extLst>
                  <a:ext uri="{0D108BD9-81ED-4DB2-BD59-A6C34878D82A}">
                    <a16:rowId xmlns:a16="http://schemas.microsoft.com/office/drawing/2014/main" val="2251052153"/>
                  </a:ext>
                </a:extLst>
              </a:tr>
              <a:tr h="695818">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200" b="1">
                          <a:solidFill>
                            <a:schemeClr val="tx1"/>
                          </a:solidFill>
                          <a:effectLst/>
                          <a:latin typeface="+mn-lt"/>
                          <a:ea typeface="Arial" charset="0"/>
                          <a:cs typeface="Arial" charset="0"/>
                        </a:rPr>
                        <a:t>Question 15: </a:t>
                      </a:r>
                      <a:r>
                        <a:rPr lang="en-GB" sz="1200">
                          <a:solidFill>
                            <a:schemeClr val="tx1"/>
                          </a:solidFill>
                          <a:effectLst/>
                          <a:latin typeface="+mn-lt"/>
                          <a:ea typeface="Arial" charset="0"/>
                          <a:cs typeface="Arial" charset="0"/>
                        </a:rPr>
                        <a:t>How much of a problem did any of these cause you – like being unable to work, having family, money, or legal troubles, getting into arguments or fights?</a:t>
                      </a:r>
                    </a:p>
                  </a:txBody>
                  <a:tcPr marL="68580" marR="68580" anchor="ctr">
                    <a:lnB w="12700" cap="flat" cmpd="sng" algn="ctr">
                      <a:solidFill>
                        <a:schemeClr val="accent5"/>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73979090"/>
                  </a:ext>
                </a:extLst>
              </a:tr>
            </a:tbl>
          </a:graphicData>
        </a:graphic>
      </p:graphicFrame>
    </p:spTree>
    <p:extLst>
      <p:ext uri="{BB962C8B-B14F-4D97-AF65-F5344CB8AC3E}">
        <p14:creationId xmlns:p14="http://schemas.microsoft.com/office/powerpoint/2010/main" val="356419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dirty="0"/>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32-item Hypomania Checklist (HCL-32)</a:t>
            </a:r>
          </a:p>
        </p:txBody>
      </p:sp>
      <p:sp>
        <p:nvSpPr>
          <p:cNvPr id="4" name="Content Placeholder 3">
            <a:extLst>
              <a:ext uri="{FF2B5EF4-FFF2-40B4-BE49-F238E27FC236}">
                <a16:creationId xmlns:a16="http://schemas.microsoft.com/office/drawing/2014/main" id="{AD5EBA98-1A90-B62D-A777-E16BDD04EE1D}"/>
              </a:ext>
            </a:extLst>
          </p:cNvPr>
          <p:cNvSpPr>
            <a:spLocks noGrp="1"/>
          </p:cNvSpPr>
          <p:nvPr>
            <p:ph idx="20"/>
          </p:nvPr>
        </p:nvSpPr>
        <p:spPr/>
        <p:txBody>
          <a:bodyPr/>
          <a:lstStyle/>
          <a:p>
            <a:r>
              <a:rPr lang="en-GB" dirty="0"/>
              <a:t>The HCL-32 is a widely used self-reported scale to identify symptoms of hypomania in patients with MDD, which may suggest a diagnosis of BD</a:t>
            </a:r>
            <a:r>
              <a:rPr lang="en-GB" baseline="30000" dirty="0"/>
              <a:t>1,2</a:t>
            </a:r>
          </a:p>
          <a:p>
            <a:r>
              <a:rPr lang="en-GB" dirty="0"/>
              <a:t>The checklist includes possible symptoms of hypomania which are rated yes (present or typical of me) or no (not present or not typical) by the patient</a:t>
            </a:r>
            <a:r>
              <a:rPr lang="en-GB" baseline="30000" dirty="0"/>
              <a:t>2</a:t>
            </a:r>
          </a:p>
          <a:p>
            <a:pPr lvl="1"/>
            <a:r>
              <a:rPr lang="en-GB" sz="1600" dirty="0"/>
              <a:t>An answer of yes to ≥14 symptoms suggests bipolarity</a:t>
            </a:r>
            <a:r>
              <a:rPr lang="en-GB" sz="1600" baseline="30000" dirty="0"/>
              <a:t>3</a:t>
            </a:r>
            <a:endParaRPr lang="en-GB" sz="1600" dirty="0"/>
          </a:p>
          <a:p>
            <a:r>
              <a:rPr lang="en-GB" dirty="0"/>
              <a:t>The HCL-32</a:t>
            </a:r>
            <a:r>
              <a:rPr lang="en-GB" baseline="-25000" dirty="0"/>
              <a:t> </a:t>
            </a:r>
            <a:r>
              <a:rPr lang="en-GB" dirty="0"/>
              <a:t>is available in multiple languages, and in a short version</a:t>
            </a:r>
            <a:r>
              <a:rPr lang="en-GB" baseline="30000" dirty="0"/>
              <a:t>2</a:t>
            </a:r>
          </a:p>
          <a:p>
            <a:r>
              <a:rPr lang="en-GB" dirty="0"/>
              <a:t>An HCL-32 cut-off score of 14 has been found to have a sensitivity of 80%, and a specificity of 51%</a:t>
            </a:r>
            <a:r>
              <a:rPr lang="en-GB" baseline="30000" dirty="0"/>
              <a:t>2</a:t>
            </a:r>
            <a:endParaRPr lang="en-GB" dirty="0"/>
          </a:p>
          <a:p>
            <a:r>
              <a:rPr lang="en-GB" dirty="0"/>
              <a:t>The HCL-32 has been found to have limited efficacy detecting BD in the general adult population</a:t>
            </a:r>
            <a:r>
              <a:rPr lang="en-GB" baseline="30000" dirty="0"/>
              <a:t>4</a:t>
            </a:r>
            <a:endParaRPr lang="en-GB" dirty="0"/>
          </a:p>
          <a:p>
            <a:endParaRPr lang="en-GB" dirty="0"/>
          </a:p>
          <a:p>
            <a:endParaRPr lang="en-GB" baseline="-25000" dirty="0"/>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31</a:t>
            </a:fld>
            <a:endParaRPr lang="en-GB"/>
          </a:p>
        </p:txBody>
      </p:sp>
      <p:sp>
        <p:nvSpPr>
          <p:cNvPr id="17" name="TextBox 16">
            <a:extLst>
              <a:ext uri="{FF2B5EF4-FFF2-40B4-BE49-F238E27FC236}">
                <a16:creationId xmlns:a16="http://schemas.microsoft.com/office/drawing/2014/main" id="{7E421623-B403-BB67-402D-D1A1BBF7D282}"/>
              </a:ext>
            </a:extLst>
          </p:cNvPr>
          <p:cNvSpPr txBox="1"/>
          <p:nvPr/>
        </p:nvSpPr>
        <p:spPr>
          <a:xfrm>
            <a:off x="7085092" y="1247508"/>
            <a:ext cx="3807453" cy="338554"/>
          </a:xfrm>
          <a:prstGeom prst="rect">
            <a:avLst/>
          </a:prstGeom>
          <a:noFill/>
        </p:spPr>
        <p:txBody>
          <a:bodyPr wrap="none" rtlCol="0">
            <a:spAutoFit/>
          </a:bodyPr>
          <a:lstStyle/>
          <a:p>
            <a:pPr>
              <a:tabLst>
                <a:tab pos="3589338" algn="l"/>
              </a:tabLst>
            </a:pPr>
            <a:r>
              <a:rPr lang="en-GB" sz="1600" b="1">
                <a:solidFill>
                  <a:schemeClr val="accent2">
                    <a:lumMod val="50000"/>
                  </a:schemeClr>
                </a:solidFill>
              </a:rPr>
              <a:t>Examples from the HCL-32 checklist</a:t>
            </a:r>
            <a:r>
              <a:rPr lang="en-GB" sz="1600" b="1" baseline="30000">
                <a:solidFill>
                  <a:schemeClr val="accent2">
                    <a:lumMod val="50000"/>
                  </a:schemeClr>
                </a:solidFill>
              </a:rPr>
              <a:t>2</a:t>
            </a:r>
            <a:endParaRPr lang="en-GB" sz="1600" b="1">
              <a:solidFill>
                <a:schemeClr val="accent2">
                  <a:lumMod val="50000"/>
                </a:schemeClr>
              </a:solidFill>
            </a:endParaRP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dirty="0"/>
              <a:t>BD=bipolar disorder; HCL-32=32-item Hypomania Checklist; MDD=major depressive disorder</a:t>
            </a:r>
            <a:br>
              <a:rPr lang="en-GB" dirty="0"/>
            </a:br>
            <a:br>
              <a:rPr lang="en-GB" dirty="0"/>
            </a:br>
            <a:r>
              <a:rPr lang="en-GB" dirty="0"/>
              <a:t>1. Wang et al. </a:t>
            </a:r>
            <a:r>
              <a:rPr lang="pl-PL" dirty="0"/>
              <a:t>Psychiatry Res 2019;273:461–466</a:t>
            </a:r>
            <a:r>
              <a:rPr lang="en-GB" dirty="0"/>
              <a:t>; 2. Angst et al. </a:t>
            </a:r>
            <a:r>
              <a:rPr lang="en-US" dirty="0"/>
              <a:t>J Affect </a:t>
            </a:r>
            <a:r>
              <a:rPr lang="en-US" dirty="0" err="1"/>
              <a:t>Disord</a:t>
            </a:r>
            <a:r>
              <a:rPr lang="en-US" dirty="0"/>
              <a:t> 2005;88(2):217–233; 3. Yang et al. BMC Psychiatry 2011;11:84; 4. Lee et al. </a:t>
            </a:r>
            <a:r>
              <a:rPr lang="pl-PL" dirty="0"/>
              <a:t>BMC Psychiatry 2016;16:12</a:t>
            </a:r>
            <a:r>
              <a:rPr lang="en-GB" dirty="0"/>
              <a:t>4</a:t>
            </a:r>
          </a:p>
        </p:txBody>
      </p:sp>
      <p:graphicFrame>
        <p:nvGraphicFramePr>
          <p:cNvPr id="7" name="Content Placeholder 6">
            <a:extLst>
              <a:ext uri="{FF2B5EF4-FFF2-40B4-BE49-F238E27FC236}">
                <a16:creationId xmlns:a16="http://schemas.microsoft.com/office/drawing/2014/main" id="{339A057A-137B-24F0-0B23-A9452F84107E}"/>
              </a:ext>
            </a:extLst>
          </p:cNvPr>
          <p:cNvGraphicFramePr>
            <a:graphicFrameLocks/>
          </p:cNvGraphicFramePr>
          <p:nvPr>
            <p:extLst>
              <p:ext uri="{D42A27DB-BD31-4B8C-83A1-F6EECF244321}">
                <p14:modId xmlns:p14="http://schemas.microsoft.com/office/powerpoint/2010/main" val="1397744248"/>
              </p:ext>
            </p:extLst>
          </p:nvPr>
        </p:nvGraphicFramePr>
        <p:xfrm>
          <a:off x="6325387" y="1628102"/>
          <a:ext cx="5326863" cy="4599984"/>
        </p:xfrm>
        <a:graphic>
          <a:graphicData uri="http://schemas.openxmlformats.org/drawingml/2006/table">
            <a:tbl>
              <a:tblPr firstRow="1" bandRow="1">
                <a:tableStyleId>{00A15C55-8517-42AA-B614-E9B94910E393}</a:tableStyleId>
              </a:tblPr>
              <a:tblGrid>
                <a:gridCol w="5326863">
                  <a:extLst>
                    <a:ext uri="{9D8B030D-6E8A-4147-A177-3AD203B41FA5}">
                      <a16:colId xmlns:a16="http://schemas.microsoft.com/office/drawing/2014/main" val="20000"/>
                    </a:ext>
                  </a:extLst>
                </a:gridCol>
              </a:tblGrid>
              <a:tr h="617652">
                <a:tc>
                  <a:txBody>
                    <a:bodyPr/>
                    <a:lstStyle/>
                    <a:p>
                      <a:pPr>
                        <a:lnSpc>
                          <a:spcPct val="100000"/>
                        </a:lnSpc>
                        <a:spcBef>
                          <a:spcPts val="120"/>
                        </a:spcBef>
                        <a:spcAft>
                          <a:spcPts val="120"/>
                        </a:spcAft>
                      </a:pPr>
                      <a:r>
                        <a:rPr lang="en-GB" sz="1200" b="1">
                          <a:solidFill>
                            <a:schemeClr val="bg1"/>
                          </a:solidFill>
                          <a:latin typeface="+mn-lt"/>
                          <a:ea typeface="Arial" charset="0"/>
                          <a:cs typeface="Arial" charset="0"/>
                        </a:rPr>
                        <a:t>Please try to remember a period when you were in a ‘high’ state. How did you feel then? Please answer all these statements independently </a:t>
                      </a:r>
                      <a:br>
                        <a:rPr lang="en-GB" sz="1200" b="1">
                          <a:solidFill>
                            <a:schemeClr val="bg1"/>
                          </a:solidFill>
                          <a:latin typeface="+mn-lt"/>
                          <a:ea typeface="Arial" charset="0"/>
                          <a:cs typeface="Arial" charset="0"/>
                        </a:rPr>
                      </a:br>
                      <a:r>
                        <a:rPr lang="en-GB" sz="1200" b="1">
                          <a:solidFill>
                            <a:schemeClr val="bg1"/>
                          </a:solidFill>
                          <a:latin typeface="+mn-lt"/>
                          <a:ea typeface="Arial" charset="0"/>
                          <a:cs typeface="Arial" charset="0"/>
                        </a:rPr>
                        <a:t>of your present condition. In such a state: </a:t>
                      </a:r>
                    </a:p>
                  </a:txBody>
                  <a:tcPr marL="68580" marR="68580">
                    <a:solidFill>
                      <a:schemeClr val="accent3">
                        <a:lumMod val="75000"/>
                      </a:schemeClr>
                    </a:solidFill>
                  </a:tcPr>
                </a:tc>
                <a:extLst>
                  <a:ext uri="{0D108BD9-81ED-4DB2-BD59-A6C34878D82A}">
                    <a16:rowId xmlns:a16="http://schemas.microsoft.com/office/drawing/2014/main" val="10000"/>
                  </a:ext>
                </a:extLst>
              </a:tr>
              <a:tr h="329992">
                <a:tc>
                  <a:txBody>
                    <a:bodyPr/>
                    <a:lstStyle/>
                    <a:p>
                      <a:pPr marL="0" indent="0">
                        <a:lnSpc>
                          <a:spcPct val="100000"/>
                        </a:lnSpc>
                        <a:spcBef>
                          <a:spcPts val="120"/>
                        </a:spcBef>
                        <a:spcAft>
                          <a:spcPts val="120"/>
                        </a:spcAft>
                        <a:buClr>
                          <a:schemeClr val="accent1"/>
                        </a:buClr>
                        <a:buFont typeface="+mj-lt"/>
                        <a:buNone/>
                        <a:tabLst/>
                      </a:pPr>
                      <a:r>
                        <a:rPr lang="en-GB" sz="1200" b="0" dirty="0">
                          <a:solidFill>
                            <a:schemeClr val="tx1"/>
                          </a:solidFill>
                          <a:latin typeface="+mn-lt"/>
                        </a:rPr>
                        <a:t>I need less sleep</a:t>
                      </a:r>
                      <a:endParaRPr lang="en-GB" sz="1200" b="0" dirty="0">
                        <a:solidFill>
                          <a:schemeClr val="tx1"/>
                        </a:solidFill>
                        <a:latin typeface="+mn-lt"/>
                        <a:ea typeface="Arial" charset="0"/>
                        <a:cs typeface="Arial" charset="0"/>
                      </a:endParaRPr>
                    </a:p>
                  </a:txBody>
                  <a:tcPr marL="68580" marR="68580" anchor="ctr">
                    <a:solidFill>
                      <a:schemeClr val="accent3">
                        <a:lumMod val="40000"/>
                        <a:lumOff val="60000"/>
                      </a:schemeClr>
                    </a:solidFill>
                  </a:tcPr>
                </a:tc>
                <a:extLst>
                  <a:ext uri="{0D108BD9-81ED-4DB2-BD59-A6C34878D82A}">
                    <a16:rowId xmlns:a16="http://schemas.microsoft.com/office/drawing/2014/main" val="10001"/>
                  </a:ext>
                </a:extLst>
              </a:tr>
              <a:tr h="329992">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200">
                          <a:solidFill>
                            <a:schemeClr val="tx1"/>
                          </a:solidFill>
                          <a:effectLst/>
                          <a:latin typeface="+mn-lt"/>
                          <a:ea typeface="Arial" charset="0"/>
                          <a:cs typeface="Arial" charset="0"/>
                        </a:rPr>
                        <a:t>I feel more energetic and more active</a:t>
                      </a:r>
                    </a:p>
                  </a:txBody>
                  <a:tcPr marL="68580" marR="68580" anchor="ctr">
                    <a:solidFill>
                      <a:schemeClr val="bg1"/>
                    </a:solidFill>
                  </a:tcPr>
                </a:tc>
                <a:extLst>
                  <a:ext uri="{0D108BD9-81ED-4DB2-BD59-A6C34878D82A}">
                    <a16:rowId xmlns:a16="http://schemas.microsoft.com/office/drawing/2014/main" val="10002"/>
                  </a:ext>
                </a:extLst>
              </a:tr>
              <a:tr h="329992">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200">
                          <a:solidFill>
                            <a:schemeClr val="tx1"/>
                          </a:solidFill>
                          <a:effectLst/>
                          <a:latin typeface="+mn-lt"/>
                          <a:ea typeface="Arial" charset="0"/>
                          <a:cs typeface="Arial" charset="0"/>
                        </a:rPr>
                        <a:t>I enjoy my work more</a:t>
                      </a:r>
                    </a:p>
                  </a:txBody>
                  <a:tcPr marL="68580" marR="68580" anchor="ctr">
                    <a:solidFill>
                      <a:schemeClr val="accent3">
                        <a:lumMod val="40000"/>
                        <a:lumOff val="60000"/>
                      </a:schemeClr>
                    </a:solidFill>
                  </a:tcPr>
                </a:tc>
                <a:extLst>
                  <a:ext uri="{0D108BD9-81ED-4DB2-BD59-A6C34878D82A}">
                    <a16:rowId xmlns:a16="http://schemas.microsoft.com/office/drawing/2014/main" val="10003"/>
                  </a:ext>
                </a:extLst>
              </a:tr>
              <a:tr h="329992">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200">
                          <a:solidFill>
                            <a:schemeClr val="tx1"/>
                          </a:solidFill>
                          <a:effectLst/>
                          <a:latin typeface="+mn-lt"/>
                          <a:ea typeface="Arial" charset="0"/>
                          <a:cs typeface="Arial" charset="0"/>
                        </a:rPr>
                        <a:t>I am more sociable (make more phone calls, go out more)</a:t>
                      </a:r>
                    </a:p>
                  </a:txBody>
                  <a:tcPr marL="68580" marR="68580" anchor="ctr">
                    <a:solidFill>
                      <a:schemeClr val="bg1"/>
                    </a:solidFill>
                  </a:tcPr>
                </a:tc>
                <a:extLst>
                  <a:ext uri="{0D108BD9-81ED-4DB2-BD59-A6C34878D82A}">
                    <a16:rowId xmlns:a16="http://schemas.microsoft.com/office/drawing/2014/main" val="10004"/>
                  </a:ext>
                </a:extLst>
              </a:tr>
              <a:tr h="329992">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200">
                          <a:solidFill>
                            <a:schemeClr val="tx1"/>
                          </a:solidFill>
                          <a:effectLst/>
                          <a:latin typeface="+mn-lt"/>
                          <a:ea typeface="Arial" charset="0"/>
                          <a:cs typeface="Arial" charset="0"/>
                        </a:rPr>
                        <a:t>I spend more money/too much money</a:t>
                      </a:r>
                    </a:p>
                  </a:txBody>
                  <a:tcPr marL="68580" marR="68580" anchor="ctr">
                    <a:solidFill>
                      <a:schemeClr val="accent3">
                        <a:lumMod val="40000"/>
                        <a:lumOff val="60000"/>
                      </a:schemeClr>
                    </a:solidFill>
                  </a:tcPr>
                </a:tc>
                <a:extLst>
                  <a:ext uri="{0D108BD9-81ED-4DB2-BD59-A6C34878D82A}">
                    <a16:rowId xmlns:a16="http://schemas.microsoft.com/office/drawing/2014/main" val="10005"/>
                  </a:ext>
                </a:extLst>
              </a:tr>
              <a:tr h="329992">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200">
                          <a:solidFill>
                            <a:schemeClr val="tx1"/>
                          </a:solidFill>
                          <a:effectLst/>
                          <a:latin typeface="+mn-lt"/>
                          <a:ea typeface="Arial" charset="0"/>
                          <a:cs typeface="Arial" charset="0"/>
                        </a:rPr>
                        <a:t>I am physically more active (sports etc.)</a:t>
                      </a:r>
                    </a:p>
                  </a:txBody>
                  <a:tcPr marL="68580" marR="68580" anchor="ctr">
                    <a:solidFill>
                      <a:schemeClr val="bg1"/>
                    </a:solidFill>
                  </a:tcPr>
                </a:tc>
                <a:extLst>
                  <a:ext uri="{0D108BD9-81ED-4DB2-BD59-A6C34878D82A}">
                    <a16:rowId xmlns:a16="http://schemas.microsoft.com/office/drawing/2014/main" val="10006"/>
                  </a:ext>
                </a:extLst>
              </a:tr>
              <a:tr h="329992">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200">
                          <a:solidFill>
                            <a:schemeClr val="tx1"/>
                          </a:solidFill>
                          <a:effectLst/>
                          <a:latin typeface="+mn-lt"/>
                          <a:ea typeface="Arial" charset="0"/>
                          <a:cs typeface="Arial" charset="0"/>
                        </a:rPr>
                        <a:t>I am less shy or inhibited</a:t>
                      </a:r>
                    </a:p>
                  </a:txBody>
                  <a:tcPr marL="68580" marR="68580" anchor="ctr">
                    <a:solidFill>
                      <a:schemeClr val="accent3">
                        <a:lumMod val="40000"/>
                        <a:lumOff val="60000"/>
                      </a:schemeClr>
                    </a:solidFill>
                  </a:tcPr>
                </a:tc>
                <a:extLst>
                  <a:ext uri="{0D108BD9-81ED-4DB2-BD59-A6C34878D82A}">
                    <a16:rowId xmlns:a16="http://schemas.microsoft.com/office/drawing/2014/main" val="10007"/>
                  </a:ext>
                </a:extLst>
              </a:tr>
              <a:tr h="329992">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200">
                          <a:solidFill>
                            <a:schemeClr val="tx1"/>
                          </a:solidFill>
                          <a:effectLst/>
                          <a:latin typeface="+mn-lt"/>
                          <a:ea typeface="Arial" charset="0"/>
                          <a:cs typeface="Arial" charset="0"/>
                        </a:rPr>
                        <a:t>I talk more</a:t>
                      </a:r>
                    </a:p>
                  </a:txBody>
                  <a:tcPr marL="68580" marR="68580" anchor="ctr">
                    <a:solidFill>
                      <a:schemeClr val="bg1"/>
                    </a:solidFill>
                  </a:tcPr>
                </a:tc>
                <a:extLst>
                  <a:ext uri="{0D108BD9-81ED-4DB2-BD59-A6C34878D82A}">
                    <a16:rowId xmlns:a16="http://schemas.microsoft.com/office/drawing/2014/main" val="10008"/>
                  </a:ext>
                </a:extLst>
              </a:tr>
              <a:tr h="329992">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200">
                          <a:solidFill>
                            <a:schemeClr val="tx1"/>
                          </a:solidFill>
                          <a:effectLst/>
                          <a:latin typeface="+mn-lt"/>
                          <a:ea typeface="Arial" charset="0"/>
                          <a:cs typeface="Arial" charset="0"/>
                        </a:rPr>
                        <a:t>I think faster</a:t>
                      </a:r>
                    </a:p>
                  </a:txBody>
                  <a:tcPr marL="68580" marR="68580" anchor="ctr">
                    <a:solidFill>
                      <a:schemeClr val="accent3">
                        <a:lumMod val="40000"/>
                        <a:lumOff val="60000"/>
                      </a:schemeClr>
                    </a:solidFill>
                  </a:tcPr>
                </a:tc>
                <a:extLst>
                  <a:ext uri="{0D108BD9-81ED-4DB2-BD59-A6C34878D82A}">
                    <a16:rowId xmlns:a16="http://schemas.microsoft.com/office/drawing/2014/main" val="10009"/>
                  </a:ext>
                </a:extLst>
              </a:tr>
              <a:tr h="329992">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200">
                          <a:solidFill>
                            <a:schemeClr val="tx1"/>
                          </a:solidFill>
                          <a:effectLst/>
                          <a:latin typeface="+mn-lt"/>
                          <a:ea typeface="Arial" charset="0"/>
                          <a:cs typeface="Arial" charset="0"/>
                        </a:rPr>
                        <a:t>I get into more quarrels</a:t>
                      </a:r>
                    </a:p>
                  </a:txBody>
                  <a:tcPr marL="68580" marR="68580" anchor="ctr">
                    <a:solidFill>
                      <a:schemeClr val="bg1"/>
                    </a:solidFill>
                  </a:tcPr>
                </a:tc>
                <a:extLst>
                  <a:ext uri="{0D108BD9-81ED-4DB2-BD59-A6C34878D82A}">
                    <a16:rowId xmlns:a16="http://schemas.microsoft.com/office/drawing/2014/main" val="10010"/>
                  </a:ext>
                </a:extLst>
              </a:tr>
              <a:tr h="329992">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200">
                          <a:solidFill>
                            <a:schemeClr val="tx1"/>
                          </a:solidFill>
                          <a:effectLst/>
                          <a:latin typeface="+mn-lt"/>
                          <a:ea typeface="Arial" charset="0"/>
                          <a:cs typeface="Arial" charset="0"/>
                        </a:rPr>
                        <a:t>I drink more coffee</a:t>
                      </a:r>
                    </a:p>
                  </a:txBody>
                  <a:tcPr marL="68580" marR="68580" anchor="ctr">
                    <a:solidFill>
                      <a:schemeClr val="accent3">
                        <a:lumMod val="40000"/>
                        <a:lumOff val="60000"/>
                      </a:schemeClr>
                    </a:solidFill>
                  </a:tcPr>
                </a:tc>
                <a:extLst>
                  <a:ext uri="{0D108BD9-81ED-4DB2-BD59-A6C34878D82A}">
                    <a16:rowId xmlns:a16="http://schemas.microsoft.com/office/drawing/2014/main" val="10011"/>
                  </a:ext>
                </a:extLst>
              </a:tr>
              <a:tr h="329992">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tab pos="270510" algn="l"/>
                        </a:tabLst>
                        <a:defRPr/>
                      </a:pPr>
                      <a:r>
                        <a:rPr lang="en-GB" sz="1200" dirty="0">
                          <a:solidFill>
                            <a:schemeClr val="tx1"/>
                          </a:solidFill>
                          <a:effectLst/>
                          <a:latin typeface="+mn-lt"/>
                          <a:ea typeface="Arial" charset="0"/>
                          <a:cs typeface="Arial" charset="0"/>
                        </a:rPr>
                        <a:t>I drink more alcohol</a:t>
                      </a:r>
                    </a:p>
                  </a:txBody>
                  <a:tcPr marL="68580" marR="68580" anchor="ctr">
                    <a:lnB w="12700" cap="flat" cmpd="sng" algn="ctr">
                      <a:solidFill>
                        <a:schemeClr val="accent3">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330777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0376DF5-8DF6-7E07-55B1-5D12E08226E6}"/>
              </a:ext>
            </a:extLst>
          </p:cNvPr>
          <p:cNvSpPr>
            <a:spLocks noGrp="1"/>
          </p:cNvSpPr>
          <p:nvPr>
            <p:ph type="body" sz="quarter" idx="17"/>
          </p:nvPr>
        </p:nvSpPr>
        <p:spPr/>
        <p:txBody>
          <a:bodyPr/>
          <a:lstStyle/>
          <a:p>
            <a:r>
              <a:rPr lang="en-GB" dirty="0"/>
              <a:t>Bipolar disorder – History, definitions, diagnosis, epidemiology, and burden</a:t>
            </a:r>
          </a:p>
        </p:txBody>
      </p:sp>
      <p:sp>
        <p:nvSpPr>
          <p:cNvPr id="8" name="Title 7">
            <a:extLst>
              <a:ext uri="{FF2B5EF4-FFF2-40B4-BE49-F238E27FC236}">
                <a16:creationId xmlns:a16="http://schemas.microsoft.com/office/drawing/2014/main" id="{33F74E71-4B7A-EB2F-B9DB-FD48A504C9D1}"/>
              </a:ext>
            </a:extLst>
          </p:cNvPr>
          <p:cNvSpPr>
            <a:spLocks noGrp="1"/>
          </p:cNvSpPr>
          <p:nvPr>
            <p:ph type="title"/>
          </p:nvPr>
        </p:nvSpPr>
        <p:spPr/>
        <p:txBody>
          <a:bodyPr/>
          <a:lstStyle/>
          <a:p>
            <a:r>
              <a:rPr lang="en-GB" dirty="0"/>
              <a:t>Rapid Mood Screener (RMS) </a:t>
            </a:r>
          </a:p>
        </p:txBody>
      </p:sp>
      <p:sp>
        <p:nvSpPr>
          <p:cNvPr id="10" name="Content Placeholder 9">
            <a:extLst>
              <a:ext uri="{FF2B5EF4-FFF2-40B4-BE49-F238E27FC236}">
                <a16:creationId xmlns:a16="http://schemas.microsoft.com/office/drawing/2014/main" id="{8E0027B3-F4C2-82AA-669A-1FCFCE96EC2C}"/>
              </a:ext>
            </a:extLst>
          </p:cNvPr>
          <p:cNvSpPr>
            <a:spLocks noGrp="1"/>
          </p:cNvSpPr>
          <p:nvPr>
            <p:ph idx="19"/>
          </p:nvPr>
        </p:nvSpPr>
        <p:spPr/>
        <p:txBody>
          <a:bodyPr/>
          <a:lstStyle/>
          <a:p>
            <a:r>
              <a:rPr lang="en-GB" dirty="0"/>
              <a:t>The RMS was designed to be an efficient and accurate screening tool to help clinicians identify patients with BD-I in primary care settings</a:t>
            </a:r>
            <a:r>
              <a:rPr lang="en-GB" baseline="30000" dirty="0"/>
              <a:t>1</a:t>
            </a:r>
            <a:endParaRPr lang="en-GB" dirty="0"/>
          </a:p>
          <a:p>
            <a:r>
              <a:rPr lang="en-GB" dirty="0"/>
              <a:t>The RMS consists of 6 questions, which are answered yes or no</a:t>
            </a:r>
            <a:r>
              <a:rPr lang="en-GB" baseline="30000" dirty="0"/>
              <a:t>1</a:t>
            </a:r>
            <a:endParaRPr lang="en-GB" dirty="0"/>
          </a:p>
          <a:p>
            <a:r>
              <a:rPr lang="en-GB" dirty="0"/>
              <a:t>When a cut-off of 4 or more ‘yes’ answers is used, the RMS has good psychometric properties:</a:t>
            </a:r>
            <a:r>
              <a:rPr lang="en-GB" baseline="30000" dirty="0"/>
              <a:t>1</a:t>
            </a:r>
            <a:endParaRPr lang="en-GB" dirty="0"/>
          </a:p>
          <a:p>
            <a:pPr lvl="1"/>
            <a:r>
              <a:rPr lang="en-GB" sz="1600" dirty="0"/>
              <a:t>Sensitivity: 88%</a:t>
            </a:r>
          </a:p>
          <a:p>
            <a:pPr lvl="1"/>
            <a:r>
              <a:rPr lang="en-GB" sz="1600" dirty="0"/>
              <a:t>Specificity: 80%</a:t>
            </a:r>
          </a:p>
          <a:p>
            <a:r>
              <a:rPr lang="en-GB" dirty="0"/>
              <a:t>When healthcare professionals were surveyed about the new RMS and how it compared with previous tools, many preferred the RMS over the MDQ, and 84% said the RMS would have a positive impact on their medical practice</a:t>
            </a:r>
            <a:r>
              <a:rPr lang="en-GB" baseline="30000" dirty="0"/>
              <a:t>2</a:t>
            </a:r>
            <a:endParaRPr lang="en-GB" dirty="0"/>
          </a:p>
        </p:txBody>
      </p:sp>
      <p:sp>
        <p:nvSpPr>
          <p:cNvPr id="11" name="Content Placeholder 10">
            <a:extLst>
              <a:ext uri="{FF2B5EF4-FFF2-40B4-BE49-F238E27FC236}">
                <a16:creationId xmlns:a16="http://schemas.microsoft.com/office/drawing/2014/main" id="{571927A4-F35F-C4B4-008C-7F214F0D764A}"/>
              </a:ext>
            </a:extLst>
          </p:cNvPr>
          <p:cNvSpPr>
            <a:spLocks noGrp="1"/>
          </p:cNvSpPr>
          <p:nvPr>
            <p:ph sz="half" idx="20"/>
          </p:nvPr>
        </p:nvSpPr>
        <p:spPr/>
        <p:txBody>
          <a:bodyPr/>
          <a:lstStyle/>
          <a:p>
            <a:pPr marL="342900" indent="-342900">
              <a:spcBef>
                <a:spcPts val="600"/>
              </a:spcBef>
              <a:buFont typeface="+mj-lt"/>
              <a:buAutoNum type="arabicPeriod"/>
            </a:pPr>
            <a:r>
              <a:rPr lang="en-US" sz="1400" dirty="0"/>
              <a:t>Have there been at least 6 different periods of time (of at least 2 weeks) when you felt deeply depressed?</a:t>
            </a:r>
          </a:p>
          <a:p>
            <a:pPr marL="342900" indent="-342900">
              <a:spcBef>
                <a:spcPts val="600"/>
              </a:spcBef>
              <a:buFont typeface="+mj-lt"/>
              <a:buAutoNum type="arabicPeriod"/>
            </a:pPr>
            <a:r>
              <a:rPr lang="en-US" sz="1400" dirty="0"/>
              <a:t>Did you have problems with depression before the age of 18?</a:t>
            </a:r>
          </a:p>
          <a:p>
            <a:pPr marL="342900" indent="-342900">
              <a:spcBef>
                <a:spcPts val="600"/>
              </a:spcBef>
              <a:buFont typeface="+mj-lt"/>
              <a:buAutoNum type="arabicPeriod"/>
            </a:pPr>
            <a:r>
              <a:rPr lang="en-US" sz="1400" dirty="0"/>
              <a:t>Have you ever had to stop or change your antidepressant because it made you highly irritable or hyper? </a:t>
            </a:r>
          </a:p>
          <a:p>
            <a:pPr marL="342900" indent="-342900">
              <a:spcBef>
                <a:spcPts val="600"/>
              </a:spcBef>
              <a:buFont typeface="+mj-lt"/>
              <a:buAutoNum type="arabicPeriod"/>
            </a:pPr>
            <a:r>
              <a:rPr lang="en-US" sz="1400" dirty="0"/>
              <a:t>Have you ever had a period of at least 1 week during which you were more talkative than normal with thoughts racing in your head?</a:t>
            </a:r>
          </a:p>
          <a:p>
            <a:pPr marL="342900" indent="-342900">
              <a:spcBef>
                <a:spcPts val="600"/>
              </a:spcBef>
              <a:buFont typeface="+mj-lt"/>
              <a:buAutoNum type="arabicPeriod"/>
            </a:pPr>
            <a:r>
              <a:rPr lang="en-US" sz="1400" dirty="0"/>
              <a:t>Have you ever had a period of at least 1 week during which you felt any of the following: unusually happy; unusually outgoing; or unusually energetic?</a:t>
            </a:r>
          </a:p>
          <a:p>
            <a:pPr marL="342900" indent="-342900">
              <a:spcBef>
                <a:spcPts val="600"/>
              </a:spcBef>
              <a:buFont typeface="+mj-lt"/>
              <a:buAutoNum type="arabicPeriod"/>
            </a:pPr>
            <a:r>
              <a:rPr lang="en-US" sz="1400" dirty="0"/>
              <a:t>Have you ever had a period of at least 1 week during which you needed much less sleep than usual?</a:t>
            </a:r>
            <a:endParaRPr lang="en-GB" sz="1400" dirty="0"/>
          </a:p>
        </p:txBody>
      </p:sp>
      <p:sp>
        <p:nvSpPr>
          <p:cNvPr id="6" name="Text Placeholder 5">
            <a:extLst>
              <a:ext uri="{FF2B5EF4-FFF2-40B4-BE49-F238E27FC236}">
                <a16:creationId xmlns:a16="http://schemas.microsoft.com/office/drawing/2014/main" id="{F5CBDA22-B502-6774-DB65-0A88E56FC831}"/>
              </a:ext>
            </a:extLst>
          </p:cNvPr>
          <p:cNvSpPr>
            <a:spLocks noGrp="1"/>
          </p:cNvSpPr>
          <p:nvPr>
            <p:ph type="body" sz="quarter" idx="18"/>
          </p:nvPr>
        </p:nvSpPr>
        <p:spPr/>
        <p:txBody>
          <a:bodyPr/>
          <a:lstStyle/>
          <a:p>
            <a:r>
              <a:rPr lang="en-GB" dirty="0"/>
              <a:t>BD=bipolar disorder; RMS=Rapid Mood Screener; MDQ=Mood Disorder Questionnaire </a:t>
            </a:r>
            <a:br>
              <a:rPr lang="en-GB" dirty="0"/>
            </a:br>
            <a:endParaRPr lang="en-GB" dirty="0"/>
          </a:p>
          <a:p>
            <a:r>
              <a:rPr lang="en-GB" dirty="0"/>
              <a:t>1. McIntyre et al. Curr Med Res </a:t>
            </a:r>
            <a:r>
              <a:rPr lang="en-GB" dirty="0" err="1"/>
              <a:t>Opin</a:t>
            </a:r>
            <a:r>
              <a:rPr lang="en-GB" dirty="0"/>
              <a:t> 2021;37(1):135–144; 2. </a:t>
            </a:r>
            <a:r>
              <a:rPr lang="en-GB" dirty="0" err="1"/>
              <a:t>Thase</a:t>
            </a:r>
            <a:r>
              <a:rPr lang="en-GB" dirty="0"/>
              <a:t> et al. Prim Care Companion CNS </a:t>
            </a:r>
            <a:r>
              <a:rPr lang="en-GB" dirty="0" err="1"/>
              <a:t>Disord</a:t>
            </a:r>
            <a:r>
              <a:rPr lang="en-GB" dirty="0"/>
              <a:t> 2023;25(2):22m03322</a:t>
            </a:r>
          </a:p>
        </p:txBody>
      </p:sp>
      <p:sp>
        <p:nvSpPr>
          <p:cNvPr id="7" name="Slide Number Placeholder 6">
            <a:extLst>
              <a:ext uri="{FF2B5EF4-FFF2-40B4-BE49-F238E27FC236}">
                <a16:creationId xmlns:a16="http://schemas.microsoft.com/office/drawing/2014/main" id="{81E51D7B-ADFE-5A4C-3498-C143E773A9DE}"/>
              </a:ext>
            </a:extLst>
          </p:cNvPr>
          <p:cNvSpPr>
            <a:spLocks noGrp="1"/>
          </p:cNvSpPr>
          <p:nvPr>
            <p:ph type="sldNum" sz="quarter" idx="4"/>
          </p:nvPr>
        </p:nvSpPr>
        <p:spPr/>
        <p:txBody>
          <a:bodyPr/>
          <a:lstStyle/>
          <a:p>
            <a:fld id="{C5E73D8C-6D1C-4360-8101-83ED279A0FF1}" type="slidenum">
              <a:rPr lang="en-GB" smtClean="0"/>
              <a:pPr/>
              <a:t>32</a:t>
            </a:fld>
            <a:endParaRPr lang="en-GB"/>
          </a:p>
        </p:txBody>
      </p:sp>
      <p:sp>
        <p:nvSpPr>
          <p:cNvPr id="15" name="TextBox 14">
            <a:extLst>
              <a:ext uri="{FF2B5EF4-FFF2-40B4-BE49-F238E27FC236}">
                <a16:creationId xmlns:a16="http://schemas.microsoft.com/office/drawing/2014/main" id="{BD9969ED-0910-A43B-9742-D812229C8BA8}"/>
              </a:ext>
            </a:extLst>
          </p:cNvPr>
          <p:cNvSpPr txBox="1"/>
          <p:nvPr/>
        </p:nvSpPr>
        <p:spPr>
          <a:xfrm>
            <a:off x="7813678" y="1285578"/>
            <a:ext cx="2254248" cy="307777"/>
          </a:xfrm>
          <a:prstGeom prst="rect">
            <a:avLst/>
          </a:prstGeom>
          <a:solidFill>
            <a:schemeClr val="bg1"/>
          </a:solidFill>
          <a:ln w="19050">
            <a:solidFill>
              <a:srgbClr val="D9D1CC"/>
            </a:solidFill>
          </a:ln>
        </p:spPr>
        <p:txBody>
          <a:bodyPr wrap="square">
            <a:spAutoFit/>
          </a:bodyPr>
          <a:lstStyle/>
          <a:p>
            <a:pPr algn="ctr"/>
            <a:r>
              <a:rPr lang="en-US" sz="1400" b="1" dirty="0">
                <a:solidFill>
                  <a:schemeClr val="accent2">
                    <a:lumMod val="50000"/>
                  </a:schemeClr>
                </a:solidFill>
              </a:rPr>
              <a:t>Items of the RMS</a:t>
            </a:r>
            <a:r>
              <a:rPr lang="en-US" sz="1400" b="1" baseline="30000" dirty="0">
                <a:solidFill>
                  <a:schemeClr val="accent2">
                    <a:lumMod val="50000"/>
                  </a:schemeClr>
                </a:solidFill>
              </a:rPr>
              <a:t>1</a:t>
            </a:r>
            <a:endParaRPr lang="en-GB" sz="1400" b="1" baseline="30000" dirty="0">
              <a:solidFill>
                <a:schemeClr val="accent2">
                  <a:lumMod val="50000"/>
                </a:schemeClr>
              </a:solidFill>
            </a:endParaRPr>
          </a:p>
        </p:txBody>
      </p:sp>
    </p:spTree>
    <p:extLst>
      <p:ext uri="{BB962C8B-B14F-4D97-AF65-F5344CB8AC3E}">
        <p14:creationId xmlns:p14="http://schemas.microsoft.com/office/powerpoint/2010/main" val="1494857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5EBA98-1A90-B62D-A777-E16BDD04EE1D}"/>
              </a:ext>
            </a:extLst>
          </p:cNvPr>
          <p:cNvSpPr>
            <a:spLocks noGrp="1"/>
          </p:cNvSpPr>
          <p:nvPr>
            <p:ph sz="half" idx="1"/>
          </p:nvPr>
        </p:nvSpPr>
        <p:spPr/>
        <p:txBody>
          <a:bodyPr/>
          <a:lstStyle/>
          <a:p>
            <a:pPr marL="0" indent="0">
              <a:buNone/>
            </a:pPr>
            <a:r>
              <a:rPr lang="en-GB" dirty="0"/>
              <a:t>Structured diagnostic interviews can sometimes fail to incorporate the changing paradigm of treatment, which has shifted from a focus on symptomatology to a </a:t>
            </a:r>
            <a:br>
              <a:rPr lang="en-GB" dirty="0"/>
            </a:br>
            <a:r>
              <a:rPr lang="en-GB" dirty="0"/>
              <a:t>focus on recovery</a:t>
            </a:r>
            <a:r>
              <a:rPr lang="en-GB" baseline="30000" dirty="0"/>
              <a:t>1</a:t>
            </a:r>
            <a:endParaRPr lang="en-GB" dirty="0"/>
          </a:p>
          <a:p>
            <a:pPr marL="0" indent="0">
              <a:buNone/>
            </a:pPr>
            <a:endParaRPr lang="en-GB" dirty="0"/>
          </a:p>
        </p:txBody>
      </p:sp>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Structured diagnostic interviews</a:t>
            </a:r>
          </a:p>
        </p:txBody>
      </p:sp>
      <p:sp>
        <p:nvSpPr>
          <p:cNvPr id="8" name="Content Placeholder 7">
            <a:extLst>
              <a:ext uri="{FF2B5EF4-FFF2-40B4-BE49-F238E27FC236}">
                <a16:creationId xmlns:a16="http://schemas.microsoft.com/office/drawing/2014/main" id="{3F22BAAC-1F95-E254-382E-2C8954AF336F}"/>
              </a:ext>
            </a:extLst>
          </p:cNvPr>
          <p:cNvSpPr>
            <a:spLocks noGrp="1"/>
          </p:cNvSpPr>
          <p:nvPr>
            <p:ph idx="19"/>
          </p:nvPr>
        </p:nvSpPr>
        <p:spPr/>
        <p:txBody>
          <a:bodyPr/>
          <a:lstStyle/>
          <a:p>
            <a:r>
              <a:rPr lang="en-GB" dirty="0"/>
              <a:t>Semi-structured clinical interviews are amongst the most reliable instruments for diagnosing BD, and identifying subthreshold symptoms of BD</a:t>
            </a:r>
            <a:r>
              <a:rPr lang="en-GB" baseline="30000" dirty="0"/>
              <a:t>1,2</a:t>
            </a:r>
          </a:p>
          <a:p>
            <a:r>
              <a:rPr lang="en-GB" dirty="0"/>
              <a:t>The most frequently used semi-structured interviews are the SCID-5,</a:t>
            </a:r>
            <a:r>
              <a:rPr lang="en-GB" baseline="30000" dirty="0"/>
              <a:t>1,3</a:t>
            </a:r>
            <a:r>
              <a:rPr lang="en-GB" dirty="0"/>
              <a:t> </a:t>
            </a:r>
            <a:br>
              <a:rPr lang="en-GB" dirty="0"/>
            </a:br>
            <a:r>
              <a:rPr lang="en-GB" dirty="0"/>
              <a:t>which is based on the DSM-5 criteria, and the CIDI,</a:t>
            </a:r>
            <a:r>
              <a:rPr lang="en-GB" baseline="30000" dirty="0"/>
              <a:t>4 </a:t>
            </a:r>
            <a:r>
              <a:rPr lang="en-GB" dirty="0"/>
              <a:t>which is based on the DSM-5 </a:t>
            </a:r>
            <a:br>
              <a:rPr lang="en-GB" dirty="0"/>
            </a:br>
            <a:r>
              <a:rPr lang="en-GB" dirty="0"/>
              <a:t>and ICD-11 criteria</a:t>
            </a:r>
            <a:r>
              <a:rPr lang="en-GB" baseline="30000" dirty="0"/>
              <a:t>1</a:t>
            </a:r>
          </a:p>
          <a:p>
            <a:r>
              <a:rPr lang="en-GB" dirty="0"/>
              <a:t>Both diagnostic interviews diagnose a disorder based on the number of symptoms </a:t>
            </a:r>
            <a:br>
              <a:rPr lang="en-GB" dirty="0"/>
            </a:br>
            <a:r>
              <a:rPr lang="en-GB" dirty="0"/>
              <a:t>required by the relevant criteria</a:t>
            </a:r>
            <a:r>
              <a:rPr lang="en-GB" baseline="30000" dirty="0"/>
              <a:t>1</a:t>
            </a:r>
          </a:p>
          <a:p>
            <a:r>
              <a:rPr lang="en-GB" dirty="0"/>
              <a:t>While structured diagnostic interviews are used to diagnose several psychiatric illnesses, and their severity, they often do not address:</a:t>
            </a:r>
            <a:r>
              <a:rPr lang="en-GB" baseline="30000" dirty="0"/>
              <a:t>1</a:t>
            </a:r>
            <a:endParaRPr lang="en-GB" dirty="0"/>
          </a:p>
          <a:p>
            <a:pPr lvl="1"/>
            <a:r>
              <a:rPr lang="en-GB" sz="1600" dirty="0">
                <a:solidFill>
                  <a:schemeClr val="tx1"/>
                </a:solidFill>
              </a:rPr>
              <a:t>Patient functioning</a:t>
            </a:r>
          </a:p>
          <a:p>
            <a:pPr lvl="1"/>
            <a:r>
              <a:rPr lang="en-GB" sz="1600" dirty="0">
                <a:solidFill>
                  <a:schemeClr val="tx1"/>
                </a:solidFill>
              </a:rPr>
              <a:t>Interference of mood episodes</a:t>
            </a:r>
          </a:p>
          <a:p>
            <a:pPr lvl="1"/>
            <a:r>
              <a:rPr lang="en-GB" sz="1600" dirty="0">
                <a:solidFill>
                  <a:schemeClr val="tx1"/>
                </a:solidFill>
              </a:rPr>
              <a:t>Risk of suicide</a:t>
            </a:r>
          </a:p>
        </p:txBody>
      </p:sp>
      <p:sp>
        <p:nvSpPr>
          <p:cNvPr id="7" name="Text Placeholder 6">
            <a:extLst>
              <a:ext uri="{FF2B5EF4-FFF2-40B4-BE49-F238E27FC236}">
                <a16:creationId xmlns:a16="http://schemas.microsoft.com/office/drawing/2014/main" id="{D0D92E0D-33C7-8AC6-70B3-FDD3DA6EFF1B}"/>
              </a:ext>
            </a:extLst>
          </p:cNvPr>
          <p:cNvSpPr>
            <a:spLocks noGrp="1"/>
          </p:cNvSpPr>
          <p:nvPr>
            <p:ph type="body" sz="quarter" idx="18"/>
          </p:nvPr>
        </p:nvSpPr>
        <p:spPr/>
        <p:txBody>
          <a:bodyPr/>
          <a:lstStyle/>
          <a:p>
            <a:r>
              <a:rPr lang="en-GB" dirty="0"/>
              <a:t>BD=bipolar disorder; CIDI=Composite International Diagnostic Interview; DSM=</a:t>
            </a:r>
            <a:r>
              <a:rPr lang="en-US" dirty="0"/>
              <a:t>Diagnostic and Statistical Manual of Mental Disorders; </a:t>
            </a:r>
            <a:br>
              <a:rPr lang="en-US" dirty="0"/>
            </a:br>
            <a:r>
              <a:rPr lang="en-US" dirty="0"/>
              <a:t>ICD-11=International Classification of Diseases, 11</a:t>
            </a:r>
            <a:r>
              <a:rPr lang="en-US" baseline="30000" dirty="0"/>
              <a:t>th</a:t>
            </a:r>
            <a:r>
              <a:rPr lang="en-US" dirty="0"/>
              <a:t> edition; SCID-5=Structured Clinical Interview for DSM-5</a:t>
            </a:r>
            <a:br>
              <a:rPr lang="en-GB" dirty="0"/>
            </a:br>
            <a:br>
              <a:rPr lang="en-GB" dirty="0"/>
            </a:br>
            <a:r>
              <a:rPr lang="en-GB" dirty="0"/>
              <a:t>1. Azevedo et al.</a:t>
            </a:r>
            <a:r>
              <a:rPr lang="it-IT" dirty="0"/>
              <a:t> J Neurol Neurol Sci Disord 2023;9(1):45–54;</a:t>
            </a:r>
            <a:r>
              <a:rPr lang="en-GB" dirty="0"/>
              <a:t> </a:t>
            </a:r>
            <a:r>
              <a:rPr lang="it-IT" dirty="0"/>
              <a:t>2. Baldassano. Bipolar Disord 2005;7(Suppl 1):8–15; </a:t>
            </a:r>
            <a:br>
              <a:rPr lang="it-IT" dirty="0"/>
            </a:br>
            <a:r>
              <a:rPr lang="it-IT" dirty="0"/>
              <a:t>3. </a:t>
            </a:r>
            <a:r>
              <a:rPr lang="en-US" dirty="0"/>
              <a:t>APA. https://www.appi.org/products/structured-clinical-interview-for-dsm-5-scid-5; 4. Kessler et al. Int J Methods </a:t>
            </a:r>
            <a:r>
              <a:rPr lang="en-US" dirty="0" err="1"/>
              <a:t>Psychiatr</a:t>
            </a:r>
            <a:r>
              <a:rPr lang="en-US" dirty="0"/>
              <a:t> Res 2004;13(2):93–121</a:t>
            </a:r>
            <a:endParaRPr lang="en-GB" dirty="0"/>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33</a:t>
            </a:fld>
            <a:endParaRPr lang="en-GB"/>
          </a:p>
        </p:txBody>
      </p:sp>
      <p:pic>
        <p:nvPicPr>
          <p:cNvPr id="12" name="Graphic 11" descr="Clipboard outline">
            <a:extLst>
              <a:ext uri="{FF2B5EF4-FFF2-40B4-BE49-F238E27FC236}">
                <a16:creationId xmlns:a16="http://schemas.microsoft.com/office/drawing/2014/main" id="{9B4B0D22-3E36-4325-0E0B-B7D32902E1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644" y="3863163"/>
            <a:ext cx="2435949" cy="2435949"/>
          </a:xfrm>
          <a:prstGeom prst="rect">
            <a:avLst/>
          </a:prstGeom>
        </p:spPr>
      </p:pic>
    </p:spTree>
    <p:extLst>
      <p:ext uri="{BB962C8B-B14F-4D97-AF65-F5344CB8AC3E}">
        <p14:creationId xmlns:p14="http://schemas.microsoft.com/office/powerpoint/2010/main" val="2366400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Assessment of symptom severity</a:t>
            </a:r>
          </a:p>
        </p:txBody>
      </p:sp>
      <p:sp>
        <p:nvSpPr>
          <p:cNvPr id="4" name="Content Placeholder 3">
            <a:extLst>
              <a:ext uri="{FF2B5EF4-FFF2-40B4-BE49-F238E27FC236}">
                <a16:creationId xmlns:a16="http://schemas.microsoft.com/office/drawing/2014/main" id="{AD5EBA98-1A90-B62D-A777-E16BDD04EE1D}"/>
              </a:ext>
            </a:extLst>
          </p:cNvPr>
          <p:cNvSpPr>
            <a:spLocks noGrp="1"/>
          </p:cNvSpPr>
          <p:nvPr>
            <p:ph idx="20"/>
          </p:nvPr>
        </p:nvSpPr>
        <p:spPr/>
        <p:txBody>
          <a:bodyPr/>
          <a:lstStyle/>
          <a:p>
            <a:r>
              <a:rPr lang="en-GB"/>
              <a:t>Measurement-based care can improve outcomes across a range of psychiatric conditions</a:t>
            </a:r>
            <a:r>
              <a:rPr lang="en-GB" baseline="30000"/>
              <a:t>1</a:t>
            </a:r>
          </a:p>
          <a:p>
            <a:r>
              <a:rPr lang="en-GB"/>
              <a:t>However, there is a lack of consensus and absence </a:t>
            </a:r>
            <a:br>
              <a:rPr lang="en-GB"/>
            </a:br>
            <a:r>
              <a:rPr lang="en-GB"/>
              <a:t>of recommendations regarding which measure of BD severity to use in measurement-based care</a:t>
            </a:r>
            <a:r>
              <a:rPr lang="en-GB" baseline="30000"/>
              <a:t>1</a:t>
            </a:r>
          </a:p>
          <a:p>
            <a:r>
              <a:rPr lang="en-GB"/>
              <a:t>The HAM-D and YMRS are clinician-rated tools, often used to assess the severity of depressive and manic symptoms in patients with BD</a:t>
            </a:r>
            <a:r>
              <a:rPr lang="en-GB" baseline="30000"/>
              <a:t>2</a:t>
            </a:r>
          </a:p>
          <a:p>
            <a:r>
              <a:rPr lang="en-GB"/>
              <a:t>Clinical rating scales are often limited by:</a:t>
            </a:r>
            <a:r>
              <a:rPr lang="en-GB" baseline="30000"/>
              <a:t>2</a:t>
            </a:r>
            <a:endParaRPr lang="en-GB"/>
          </a:p>
          <a:p>
            <a:pPr lvl="1"/>
            <a:r>
              <a:rPr lang="en-GB" sz="1600">
                <a:solidFill>
                  <a:schemeClr val="tx1"/>
                </a:solidFill>
              </a:rPr>
              <a:t>Potential patient </a:t>
            </a:r>
            <a:r>
              <a:rPr lang="en-GB" sz="1600" b="1">
                <a:solidFill>
                  <a:schemeClr val="accent2">
                    <a:lumMod val="50000"/>
                  </a:schemeClr>
                </a:solidFill>
              </a:rPr>
              <a:t>recall bias</a:t>
            </a:r>
          </a:p>
          <a:p>
            <a:pPr lvl="1"/>
            <a:r>
              <a:rPr lang="en-GB" sz="1600">
                <a:solidFill>
                  <a:schemeClr val="tx1"/>
                </a:solidFill>
              </a:rPr>
              <a:t>Decreased illness </a:t>
            </a:r>
            <a:r>
              <a:rPr lang="en-GB" sz="1600" b="1">
                <a:solidFill>
                  <a:schemeClr val="accent2">
                    <a:lumMod val="50000"/>
                  </a:schemeClr>
                </a:solidFill>
              </a:rPr>
              <a:t>insight</a:t>
            </a:r>
          </a:p>
          <a:p>
            <a:pPr lvl="1"/>
            <a:r>
              <a:rPr lang="en-GB" sz="1600">
                <a:solidFill>
                  <a:schemeClr val="tx1"/>
                </a:solidFill>
              </a:rPr>
              <a:t>Individual clinician </a:t>
            </a:r>
            <a:r>
              <a:rPr lang="en-GB" sz="1600" b="1">
                <a:solidFill>
                  <a:schemeClr val="accent2">
                    <a:lumMod val="50000"/>
                  </a:schemeClr>
                </a:solidFill>
              </a:rPr>
              <a:t>observer bias</a:t>
            </a:r>
            <a:endParaRPr lang="en-GB" sz="1600" b="1" baseline="30000">
              <a:solidFill>
                <a:schemeClr val="accent2">
                  <a:lumMod val="50000"/>
                </a:schemeClr>
              </a:solidFill>
            </a:endParaRPr>
          </a:p>
          <a:p>
            <a:endParaRPr lang="en-GB" sz="1400"/>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dirty="0"/>
              <a:t>BD=bipolar disorder; HAM-D=Hamilton Depression Rating Scale; YMRS=Young Mania Rating Scale </a:t>
            </a:r>
            <a:br>
              <a:rPr lang="en-GB" dirty="0"/>
            </a:br>
            <a:br>
              <a:rPr lang="en-GB" dirty="0"/>
            </a:br>
            <a:r>
              <a:rPr lang="en-GB" dirty="0"/>
              <a:t>1. </a:t>
            </a:r>
            <a:r>
              <a:rPr lang="en-GB" dirty="0" err="1"/>
              <a:t>Cerimele</a:t>
            </a:r>
            <a:r>
              <a:rPr lang="en-GB" dirty="0"/>
              <a:t> et al. </a:t>
            </a:r>
            <a:r>
              <a:rPr lang="en-GB" dirty="0" err="1"/>
              <a:t>Psychiatr</a:t>
            </a:r>
            <a:r>
              <a:rPr lang="en-GB" dirty="0"/>
              <a:t> </a:t>
            </a:r>
            <a:r>
              <a:rPr lang="en-GB" dirty="0" err="1"/>
              <a:t>Serv</a:t>
            </a:r>
            <a:r>
              <a:rPr lang="en-GB" dirty="0"/>
              <a:t> 2019;70(5):396–408; 2. Busk et al. </a:t>
            </a:r>
            <a:r>
              <a:rPr lang="en-GB" dirty="0" err="1"/>
              <a:t>Transl</a:t>
            </a:r>
            <a:r>
              <a:rPr lang="en-GB" dirty="0"/>
              <a:t> Psychiatry 2020;10(1):194 </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34</a:t>
            </a:fld>
            <a:endParaRPr lang="en-GB"/>
          </a:p>
        </p:txBody>
      </p:sp>
      <p:graphicFrame>
        <p:nvGraphicFramePr>
          <p:cNvPr id="10" name="Chart 9">
            <a:extLst>
              <a:ext uri="{FF2B5EF4-FFF2-40B4-BE49-F238E27FC236}">
                <a16:creationId xmlns:a16="http://schemas.microsoft.com/office/drawing/2014/main" id="{D060712C-F8FD-7023-1290-A49E456AC929}"/>
              </a:ext>
            </a:extLst>
          </p:cNvPr>
          <p:cNvGraphicFramePr/>
          <p:nvPr>
            <p:extLst>
              <p:ext uri="{D42A27DB-BD31-4B8C-83A1-F6EECF244321}">
                <p14:modId xmlns:p14="http://schemas.microsoft.com/office/powerpoint/2010/main" val="1218803464"/>
              </p:ext>
            </p:extLst>
          </p:nvPr>
        </p:nvGraphicFramePr>
        <p:xfrm>
          <a:off x="6230938" y="2079705"/>
          <a:ext cx="5419726" cy="327009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F62E08C9-A408-6924-0C84-94A77F5D645A}"/>
              </a:ext>
            </a:extLst>
          </p:cNvPr>
          <p:cNvSpPr txBox="1"/>
          <p:nvPr/>
        </p:nvSpPr>
        <p:spPr>
          <a:xfrm>
            <a:off x="6332537" y="1659715"/>
            <a:ext cx="5419724" cy="338554"/>
          </a:xfrm>
          <a:prstGeom prst="rect">
            <a:avLst/>
          </a:prstGeom>
          <a:noFill/>
        </p:spPr>
        <p:txBody>
          <a:bodyPr wrap="square">
            <a:spAutoFit/>
          </a:bodyPr>
          <a:lstStyle/>
          <a:p>
            <a:pPr algn="ctr" rtl="0">
              <a:defRPr sz="1862" b="0" i="0" u="none" strike="noStrike" kern="1200" spc="0" baseline="0">
                <a:solidFill>
                  <a:srgbClr val="1A1A17"/>
                </a:solidFill>
                <a:latin typeface="+mn-lt"/>
                <a:ea typeface="+mn-ea"/>
                <a:cs typeface="+mn-cs"/>
              </a:defRPr>
            </a:pPr>
            <a:r>
              <a:rPr lang="en-US" sz="1600" b="1" baseline="0">
                <a:solidFill>
                  <a:schemeClr val="accent2">
                    <a:lumMod val="50000"/>
                  </a:schemeClr>
                </a:solidFill>
              </a:rPr>
              <a:t>Availability of clinician- and patient-rated scales</a:t>
            </a:r>
            <a:r>
              <a:rPr lang="en-US" sz="1600" b="1" baseline="30000">
                <a:solidFill>
                  <a:schemeClr val="accent2">
                    <a:lumMod val="50000"/>
                  </a:schemeClr>
                </a:solidFill>
              </a:rPr>
              <a:t>1</a:t>
            </a:r>
            <a:endParaRPr lang="en-US" sz="1600" b="1">
              <a:solidFill>
                <a:schemeClr val="accent2">
                  <a:lumMod val="50000"/>
                </a:schemeClr>
              </a:solidFill>
            </a:endParaRPr>
          </a:p>
        </p:txBody>
      </p:sp>
    </p:spTree>
    <p:extLst>
      <p:ext uri="{BB962C8B-B14F-4D97-AF65-F5344CB8AC3E}">
        <p14:creationId xmlns:p14="http://schemas.microsoft.com/office/powerpoint/2010/main" val="1340694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5EBA98-1A90-B62D-A777-E16BDD04EE1D}"/>
              </a:ext>
            </a:extLst>
          </p:cNvPr>
          <p:cNvSpPr>
            <a:spLocks noGrp="1"/>
          </p:cNvSpPr>
          <p:nvPr>
            <p:ph sz="half" idx="1"/>
          </p:nvPr>
        </p:nvSpPr>
        <p:spPr>
          <a:solidFill>
            <a:srgbClr val="D9D1CC"/>
          </a:solidFill>
        </p:spPr>
        <p:txBody>
          <a:bodyPr anchor="ctr"/>
          <a:lstStyle/>
          <a:p>
            <a:pPr marL="0" indent="0">
              <a:buNone/>
            </a:pPr>
            <a:r>
              <a:rPr lang="en-GB" sz="1400" dirty="0"/>
              <a:t>The QoL.BD was developed to assess areas of life specifically impacted by, or important to, patients with BD:</a:t>
            </a:r>
            <a:r>
              <a:rPr lang="en-GB" sz="1400" baseline="30000" dirty="0"/>
              <a:t>2,3</a:t>
            </a:r>
            <a:r>
              <a:rPr lang="en-GB" sz="1400" dirty="0"/>
              <a:t> </a:t>
            </a:r>
          </a:p>
          <a:p>
            <a:r>
              <a:rPr lang="en-GB" sz="1400" dirty="0"/>
              <a:t>‘</a:t>
            </a:r>
            <a:r>
              <a:rPr lang="en-GB" sz="1400" b="1" dirty="0">
                <a:solidFill>
                  <a:schemeClr val="tx1"/>
                </a:solidFill>
              </a:rPr>
              <a:t>Cardinal’ life areas </a:t>
            </a:r>
            <a:br>
              <a:rPr lang="en-GB" sz="1400" dirty="0">
                <a:solidFill>
                  <a:schemeClr val="tx1"/>
                </a:solidFill>
              </a:rPr>
            </a:br>
            <a:r>
              <a:rPr lang="en-GB" sz="1400" dirty="0">
                <a:solidFill>
                  <a:schemeClr val="tx1"/>
                </a:solidFill>
              </a:rPr>
              <a:t>directly impacted by BD (mood, sleep, physical, health, cognition)</a:t>
            </a:r>
          </a:p>
          <a:p>
            <a:pPr>
              <a:buClr>
                <a:schemeClr val="tx1"/>
              </a:buClr>
            </a:pPr>
            <a:r>
              <a:rPr lang="en-GB" sz="1400" b="1" dirty="0">
                <a:solidFill>
                  <a:schemeClr val="tx1"/>
                </a:solidFill>
              </a:rPr>
              <a:t>Pragmatic and functional outcomes </a:t>
            </a:r>
            <a:r>
              <a:rPr lang="en-GB" sz="1400" dirty="0">
                <a:solidFill>
                  <a:schemeClr val="tx1"/>
                </a:solidFill>
              </a:rPr>
              <a:t>(home, work, education, leisure, finances)</a:t>
            </a:r>
          </a:p>
          <a:p>
            <a:pPr>
              <a:buClr>
                <a:schemeClr val="tx1"/>
              </a:buClr>
            </a:pPr>
            <a:r>
              <a:rPr lang="en-GB" sz="1400" b="1" dirty="0">
                <a:solidFill>
                  <a:schemeClr val="tx1"/>
                </a:solidFill>
              </a:rPr>
              <a:t>Psychosocial functioning </a:t>
            </a:r>
            <a:r>
              <a:rPr lang="en-GB" sz="1400" dirty="0"/>
              <a:t>(relationships, self-esteem, spirituality, identity, independence)</a:t>
            </a:r>
          </a:p>
        </p:txBody>
      </p:sp>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Assessment of quality of life and functioning</a:t>
            </a:r>
          </a:p>
        </p:txBody>
      </p:sp>
      <p:sp>
        <p:nvSpPr>
          <p:cNvPr id="11" name="Content Placeholder 10">
            <a:extLst>
              <a:ext uri="{FF2B5EF4-FFF2-40B4-BE49-F238E27FC236}">
                <a16:creationId xmlns:a16="http://schemas.microsoft.com/office/drawing/2014/main" id="{DC74E26B-541F-7546-A235-943BF9B850AE}"/>
              </a:ext>
            </a:extLst>
          </p:cNvPr>
          <p:cNvSpPr>
            <a:spLocks noGrp="1"/>
          </p:cNvSpPr>
          <p:nvPr>
            <p:ph idx="19"/>
          </p:nvPr>
        </p:nvSpPr>
        <p:spPr>
          <a:xfrm>
            <a:off x="539750" y="1416785"/>
            <a:ext cx="8266113" cy="1637395"/>
          </a:xfrm>
        </p:spPr>
        <p:txBody>
          <a:bodyPr/>
          <a:lstStyle/>
          <a:p>
            <a:r>
              <a:rPr lang="en-GB" sz="1400" dirty="0"/>
              <a:t>Patients and clinicians recognize the importance of improved social functioning and quality of life </a:t>
            </a:r>
            <a:br>
              <a:rPr lang="en-GB" sz="1400" dirty="0"/>
            </a:br>
            <a:r>
              <a:rPr lang="en-GB" sz="1400" dirty="0"/>
              <a:t>as a treatment goal</a:t>
            </a:r>
            <a:r>
              <a:rPr lang="en-GB" sz="1400" baseline="30000" dirty="0"/>
              <a:t>1</a:t>
            </a:r>
            <a:endParaRPr lang="en-GB" sz="1400" dirty="0"/>
          </a:p>
          <a:p>
            <a:r>
              <a:rPr lang="en-GB" sz="1400" dirty="0"/>
              <a:t>Traditionally, QoL has been measured with generic instruments that assess aspects of QoL considered to be applicable to all disease areas</a:t>
            </a:r>
            <a:r>
              <a:rPr lang="en-GB" sz="1400" baseline="30000" dirty="0"/>
              <a:t>2,3</a:t>
            </a:r>
          </a:p>
          <a:p>
            <a:r>
              <a:rPr lang="en-GB" sz="1400" dirty="0"/>
              <a:t>Common scales to assess functioning in patients include the GAF and FAST scales</a:t>
            </a:r>
            <a:r>
              <a:rPr lang="en-GB" sz="1400" baseline="30000" dirty="0"/>
              <a:t>4</a:t>
            </a:r>
            <a:endParaRPr lang="en-GB" sz="1400" dirty="0"/>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a:xfrm>
            <a:off x="539749" y="6102000"/>
            <a:ext cx="10365318" cy="619200"/>
          </a:xfrm>
        </p:spPr>
        <p:txBody>
          <a:bodyPr/>
          <a:lstStyle/>
          <a:p>
            <a:r>
              <a:rPr lang="en-GB" dirty="0"/>
              <a:t>BD=bipolar disorder; DSM=</a:t>
            </a:r>
            <a:r>
              <a:rPr lang="en-US" dirty="0"/>
              <a:t>Diagnostic and Statistical Manual of Mental Disorders; </a:t>
            </a:r>
            <a:r>
              <a:rPr lang="en-GB" dirty="0"/>
              <a:t>FAST=Functional Assessment Short Tool; GAF=Global Assessment of Functioning; </a:t>
            </a:r>
            <a:br>
              <a:rPr lang="en-GB" dirty="0"/>
            </a:br>
            <a:r>
              <a:rPr lang="en-GB" dirty="0"/>
              <a:t>ICF=</a:t>
            </a:r>
            <a:r>
              <a:rPr lang="en-US" dirty="0"/>
              <a:t>International Classification of Functioning, Disability and Health;</a:t>
            </a:r>
            <a:r>
              <a:rPr lang="en-GB" dirty="0"/>
              <a:t> LIFE-RIFT=</a:t>
            </a:r>
            <a:r>
              <a:rPr lang="en-US" dirty="0"/>
              <a:t>Range of Impaired Functioning Tool</a:t>
            </a:r>
            <a:r>
              <a:rPr lang="en-GB" dirty="0"/>
              <a:t>; MSIF=</a:t>
            </a:r>
            <a:r>
              <a:rPr lang="en-US" dirty="0"/>
              <a:t>Multidimensional Scale of Independent Functioning;</a:t>
            </a:r>
            <a:r>
              <a:rPr lang="en-GB" dirty="0"/>
              <a:t> QoL=quality of life; QoL.BD=</a:t>
            </a:r>
            <a:r>
              <a:rPr lang="en-US" dirty="0"/>
              <a:t>Quality of Life in Bipolar Disorder Scale; </a:t>
            </a:r>
            <a:r>
              <a:rPr lang="en-GB" dirty="0"/>
              <a:t>SDS=Sheehan Disability Scale; UPSA=UCSD Performance-based Skills Assessment; WHODAS=</a:t>
            </a:r>
            <a:r>
              <a:rPr lang="en-US" dirty="0"/>
              <a:t>World Health Organization Disability Assessment Schedule</a:t>
            </a:r>
            <a:br>
              <a:rPr lang="en-US" dirty="0"/>
            </a:br>
            <a:r>
              <a:rPr lang="en-GB" dirty="0"/>
              <a:t>1. </a:t>
            </a:r>
            <a:r>
              <a:rPr lang="en-GB" dirty="0" err="1"/>
              <a:t>Mączka</a:t>
            </a:r>
            <a:r>
              <a:rPr lang="en-GB" dirty="0"/>
              <a:t> et al. </a:t>
            </a:r>
            <a:r>
              <a:rPr lang="pl-PL" dirty="0"/>
              <a:t>Arch Psych Psych 2010;12(2):43</a:t>
            </a:r>
            <a:r>
              <a:rPr lang="en-GB" dirty="0"/>
              <a:t>–</a:t>
            </a:r>
            <a:r>
              <a:rPr lang="pl-PL" dirty="0"/>
              <a:t>50</a:t>
            </a:r>
            <a:r>
              <a:rPr lang="en-GB" dirty="0"/>
              <a:t>; 2. Morton et al. J Affect </a:t>
            </a:r>
            <a:r>
              <a:rPr lang="en-GB" dirty="0" err="1"/>
              <a:t>Disord</a:t>
            </a:r>
            <a:r>
              <a:rPr lang="en-GB" dirty="0"/>
              <a:t> 2021;278:33–45; 3. Morton et al. J Affect </a:t>
            </a:r>
            <a:r>
              <a:rPr lang="en-GB" dirty="0" err="1"/>
              <a:t>Disord</a:t>
            </a:r>
            <a:r>
              <a:rPr lang="en-GB" dirty="0"/>
              <a:t> 2017;212:128–137; </a:t>
            </a:r>
            <a:br>
              <a:rPr lang="en-GB" dirty="0"/>
            </a:br>
            <a:r>
              <a:rPr lang="en-GB" dirty="0"/>
              <a:t>4. Chen et al. </a:t>
            </a:r>
            <a:r>
              <a:rPr lang="en-US" dirty="0"/>
              <a:t>Bipolar </a:t>
            </a:r>
            <a:r>
              <a:rPr lang="en-US" dirty="0" err="1"/>
              <a:t>Disord</a:t>
            </a:r>
            <a:r>
              <a:rPr lang="en-US" dirty="0"/>
              <a:t> 2019;21(3):194–214; 5. </a:t>
            </a:r>
            <a:r>
              <a:rPr lang="en-GB" dirty="0" err="1"/>
              <a:t>Bonnín</a:t>
            </a:r>
            <a:r>
              <a:rPr lang="en-GB" dirty="0"/>
              <a:t> et al. </a:t>
            </a:r>
            <a:r>
              <a:rPr lang="fr-FR" dirty="0"/>
              <a:t>Int J </a:t>
            </a:r>
            <a:r>
              <a:rPr lang="fr-FR" dirty="0" err="1"/>
              <a:t>Neuropsychopharmacol</a:t>
            </a:r>
            <a:r>
              <a:rPr lang="fr-FR" dirty="0"/>
              <a:t> 2019;22(8):467–477</a:t>
            </a:r>
            <a:r>
              <a:rPr lang="en-GB" dirty="0"/>
              <a:t> </a:t>
            </a:r>
            <a:endParaRPr lang="pl-PL" dirty="0"/>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35</a:t>
            </a:fld>
            <a:endParaRPr lang="en-GB" dirty="0"/>
          </a:p>
        </p:txBody>
      </p:sp>
      <p:grpSp>
        <p:nvGrpSpPr>
          <p:cNvPr id="54" name="Group 53">
            <a:extLst>
              <a:ext uri="{FF2B5EF4-FFF2-40B4-BE49-F238E27FC236}">
                <a16:creationId xmlns:a16="http://schemas.microsoft.com/office/drawing/2014/main" id="{00C516CC-8DEC-C606-E046-E24DA39AB34F}"/>
              </a:ext>
            </a:extLst>
          </p:cNvPr>
          <p:cNvGrpSpPr/>
          <p:nvPr/>
        </p:nvGrpSpPr>
        <p:grpSpPr>
          <a:xfrm>
            <a:off x="549274" y="3180440"/>
            <a:ext cx="8460318" cy="2670610"/>
            <a:chOff x="522815" y="3012887"/>
            <a:chExt cx="8460318" cy="2670610"/>
          </a:xfrm>
        </p:grpSpPr>
        <p:cxnSp>
          <p:nvCxnSpPr>
            <p:cNvPr id="36" name="Straight Connector 35">
              <a:extLst>
                <a:ext uri="{FF2B5EF4-FFF2-40B4-BE49-F238E27FC236}">
                  <a16:creationId xmlns:a16="http://schemas.microsoft.com/office/drawing/2014/main" id="{ABBBC9FC-6305-2958-F3DA-7B3AB1B5980D}"/>
                </a:ext>
              </a:extLst>
            </p:cNvPr>
            <p:cNvCxnSpPr>
              <a:cxnSpLocks/>
            </p:cNvCxnSpPr>
            <p:nvPr/>
          </p:nvCxnSpPr>
          <p:spPr>
            <a:xfrm>
              <a:off x="1230082" y="3862958"/>
              <a:ext cx="0" cy="356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EFA0155-AE84-5F42-90F8-6B524BC267D3}"/>
                </a:ext>
              </a:extLst>
            </p:cNvPr>
            <p:cNvCxnSpPr>
              <a:cxnSpLocks/>
            </p:cNvCxnSpPr>
            <p:nvPr/>
          </p:nvCxnSpPr>
          <p:spPr>
            <a:xfrm>
              <a:off x="2406758" y="3845245"/>
              <a:ext cx="0" cy="6048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0AD45EF-7CE9-D76E-4B41-02DB6A00D5F6}"/>
                </a:ext>
              </a:extLst>
            </p:cNvPr>
            <p:cNvCxnSpPr>
              <a:cxnSpLocks/>
            </p:cNvCxnSpPr>
            <p:nvPr/>
          </p:nvCxnSpPr>
          <p:spPr>
            <a:xfrm>
              <a:off x="3167848" y="3883277"/>
              <a:ext cx="0" cy="221363"/>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BC0AFE0-E3F3-0B99-9D21-5A3097F8BB41}"/>
                </a:ext>
              </a:extLst>
            </p:cNvPr>
            <p:cNvCxnSpPr>
              <a:cxnSpLocks/>
            </p:cNvCxnSpPr>
            <p:nvPr/>
          </p:nvCxnSpPr>
          <p:spPr>
            <a:xfrm>
              <a:off x="4243738" y="3882153"/>
              <a:ext cx="0" cy="574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18AF3FE-E882-BA5E-864B-CB43AE124177}"/>
                </a:ext>
              </a:extLst>
            </p:cNvPr>
            <p:cNvCxnSpPr>
              <a:cxnSpLocks/>
            </p:cNvCxnSpPr>
            <p:nvPr/>
          </p:nvCxnSpPr>
          <p:spPr>
            <a:xfrm>
              <a:off x="4954017" y="3883277"/>
              <a:ext cx="0" cy="221363"/>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BDD4D0E-F98D-7050-29F3-8FAC44FA2088}"/>
                </a:ext>
              </a:extLst>
            </p:cNvPr>
            <p:cNvCxnSpPr>
              <a:cxnSpLocks/>
            </p:cNvCxnSpPr>
            <p:nvPr/>
          </p:nvCxnSpPr>
          <p:spPr>
            <a:xfrm>
              <a:off x="6253656" y="3873540"/>
              <a:ext cx="0" cy="30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9671E32-2947-CA6D-953D-A0CE26F999A0}"/>
                </a:ext>
              </a:extLst>
            </p:cNvPr>
            <p:cNvCxnSpPr>
              <a:cxnSpLocks/>
            </p:cNvCxnSpPr>
            <p:nvPr/>
          </p:nvCxnSpPr>
          <p:spPr>
            <a:xfrm>
              <a:off x="8005668" y="3882153"/>
              <a:ext cx="0" cy="222487"/>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0BE0D69-68D1-FFF4-2AE5-414E2B88C1E5}"/>
                </a:ext>
              </a:extLst>
            </p:cNvPr>
            <p:cNvSpPr txBox="1"/>
            <p:nvPr/>
          </p:nvSpPr>
          <p:spPr>
            <a:xfrm>
              <a:off x="2047417" y="3063689"/>
              <a:ext cx="5236177" cy="276999"/>
            </a:xfrm>
            <a:prstGeom prst="rect">
              <a:avLst/>
            </a:prstGeom>
            <a:noFill/>
          </p:spPr>
          <p:txBody>
            <a:bodyPr wrap="none" rtlCol="0">
              <a:spAutoFit/>
            </a:bodyPr>
            <a:lstStyle/>
            <a:p>
              <a:pPr>
                <a:tabLst>
                  <a:tab pos="3589338" algn="l"/>
                </a:tabLst>
              </a:pPr>
              <a:r>
                <a:rPr lang="en-GB" sz="1200" b="1" dirty="0">
                  <a:solidFill>
                    <a:schemeClr val="accent2">
                      <a:lumMod val="50000"/>
                    </a:schemeClr>
                  </a:solidFill>
                </a:rPr>
                <a:t>Timeline highlighting key advancements for functional assessments</a:t>
              </a:r>
              <a:r>
                <a:rPr lang="en-GB" sz="1200" b="1" baseline="30000" dirty="0">
                  <a:solidFill>
                    <a:schemeClr val="accent2">
                      <a:lumMod val="50000"/>
                    </a:schemeClr>
                  </a:solidFill>
                </a:rPr>
                <a:t>5</a:t>
              </a:r>
              <a:endParaRPr lang="en-GB" sz="1200" b="1" dirty="0">
                <a:solidFill>
                  <a:schemeClr val="accent2">
                    <a:lumMod val="50000"/>
                  </a:schemeClr>
                </a:solidFill>
              </a:endParaRPr>
            </a:p>
          </p:txBody>
        </p:sp>
        <p:cxnSp>
          <p:nvCxnSpPr>
            <p:cNvPr id="8" name="Straight Connector 7">
              <a:extLst>
                <a:ext uri="{FF2B5EF4-FFF2-40B4-BE49-F238E27FC236}">
                  <a16:creationId xmlns:a16="http://schemas.microsoft.com/office/drawing/2014/main" id="{CEA21368-A687-47D2-C67F-AFA0A337472A}"/>
                </a:ext>
              </a:extLst>
            </p:cNvPr>
            <p:cNvCxnSpPr>
              <a:cxnSpLocks/>
            </p:cNvCxnSpPr>
            <p:nvPr/>
          </p:nvCxnSpPr>
          <p:spPr>
            <a:xfrm>
              <a:off x="651931" y="3645589"/>
              <a:ext cx="738124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5421FC88-D5C0-2471-8640-E12BF4B3A907}"/>
                </a:ext>
              </a:extLst>
            </p:cNvPr>
            <p:cNvGrpSpPr/>
            <p:nvPr/>
          </p:nvGrpSpPr>
          <p:grpSpPr>
            <a:xfrm>
              <a:off x="967830" y="3407901"/>
              <a:ext cx="524503" cy="475376"/>
              <a:chOff x="1027099" y="3386704"/>
              <a:chExt cx="524503" cy="475376"/>
            </a:xfrm>
          </p:grpSpPr>
          <p:sp>
            <p:nvSpPr>
              <p:cNvPr id="12" name="Oval 11">
                <a:extLst>
                  <a:ext uri="{FF2B5EF4-FFF2-40B4-BE49-F238E27FC236}">
                    <a16:creationId xmlns:a16="http://schemas.microsoft.com/office/drawing/2014/main" id="{3F75D8CD-CEE2-A995-45A9-16FE26F9F120}"/>
                  </a:ext>
                </a:extLst>
              </p:cNvPr>
              <p:cNvSpPr/>
              <p:nvPr/>
            </p:nvSpPr>
            <p:spPr>
              <a:xfrm>
                <a:off x="1051663" y="3386704"/>
                <a:ext cx="475376" cy="475376"/>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34C61C90-292A-1896-1278-8A2F06078D05}"/>
                  </a:ext>
                </a:extLst>
              </p:cNvPr>
              <p:cNvSpPr txBox="1"/>
              <p:nvPr/>
            </p:nvSpPr>
            <p:spPr>
              <a:xfrm>
                <a:off x="1027099" y="3485893"/>
                <a:ext cx="524503" cy="276999"/>
              </a:xfrm>
              <a:prstGeom prst="rect">
                <a:avLst/>
              </a:prstGeom>
              <a:noFill/>
            </p:spPr>
            <p:txBody>
              <a:bodyPr wrap="none" rtlCol="0">
                <a:spAutoFit/>
              </a:bodyPr>
              <a:lstStyle/>
              <a:p>
                <a:r>
                  <a:rPr lang="en-GB" sz="1200" b="1">
                    <a:solidFill>
                      <a:schemeClr val="bg1"/>
                    </a:solidFill>
                  </a:rPr>
                  <a:t>1980</a:t>
                </a:r>
              </a:p>
            </p:txBody>
          </p:sp>
        </p:grpSp>
        <p:grpSp>
          <p:nvGrpSpPr>
            <p:cNvPr id="17" name="Group 16">
              <a:extLst>
                <a:ext uri="{FF2B5EF4-FFF2-40B4-BE49-F238E27FC236}">
                  <a16:creationId xmlns:a16="http://schemas.microsoft.com/office/drawing/2014/main" id="{FE7B0E40-E687-7C31-45B2-55B3ACE9D8C0}"/>
                </a:ext>
              </a:extLst>
            </p:cNvPr>
            <p:cNvGrpSpPr/>
            <p:nvPr/>
          </p:nvGrpSpPr>
          <p:grpSpPr>
            <a:xfrm>
              <a:off x="2144506" y="3407901"/>
              <a:ext cx="524503" cy="475376"/>
              <a:chOff x="1027099" y="3386704"/>
              <a:chExt cx="524503" cy="475376"/>
            </a:xfrm>
          </p:grpSpPr>
          <p:sp>
            <p:nvSpPr>
              <p:cNvPr id="18" name="Oval 17">
                <a:extLst>
                  <a:ext uri="{FF2B5EF4-FFF2-40B4-BE49-F238E27FC236}">
                    <a16:creationId xmlns:a16="http://schemas.microsoft.com/office/drawing/2014/main" id="{C7C598DC-7479-D5F7-7CFA-D490C341C389}"/>
                  </a:ext>
                </a:extLst>
              </p:cNvPr>
              <p:cNvSpPr/>
              <p:nvPr/>
            </p:nvSpPr>
            <p:spPr>
              <a:xfrm>
                <a:off x="1051663" y="3386704"/>
                <a:ext cx="475376" cy="475376"/>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D9E911CF-D1C6-A808-DAD8-87E541683A15}"/>
                  </a:ext>
                </a:extLst>
              </p:cNvPr>
              <p:cNvSpPr txBox="1"/>
              <p:nvPr/>
            </p:nvSpPr>
            <p:spPr>
              <a:xfrm>
                <a:off x="1027099" y="3485893"/>
                <a:ext cx="524503" cy="276999"/>
              </a:xfrm>
              <a:prstGeom prst="rect">
                <a:avLst/>
              </a:prstGeom>
              <a:noFill/>
            </p:spPr>
            <p:txBody>
              <a:bodyPr wrap="none" rtlCol="0">
                <a:spAutoFit/>
              </a:bodyPr>
              <a:lstStyle/>
              <a:p>
                <a:r>
                  <a:rPr lang="en-GB" sz="1200" b="1">
                    <a:solidFill>
                      <a:schemeClr val="bg1"/>
                    </a:solidFill>
                  </a:rPr>
                  <a:t>2000</a:t>
                </a:r>
              </a:p>
            </p:txBody>
          </p:sp>
        </p:grpSp>
        <p:grpSp>
          <p:nvGrpSpPr>
            <p:cNvPr id="20" name="Group 19">
              <a:extLst>
                <a:ext uri="{FF2B5EF4-FFF2-40B4-BE49-F238E27FC236}">
                  <a16:creationId xmlns:a16="http://schemas.microsoft.com/office/drawing/2014/main" id="{B9531916-2CAA-EF8A-F82A-D7F85A39DB13}"/>
                </a:ext>
              </a:extLst>
            </p:cNvPr>
            <p:cNvGrpSpPr/>
            <p:nvPr/>
          </p:nvGrpSpPr>
          <p:grpSpPr>
            <a:xfrm>
              <a:off x="2913889" y="3415709"/>
              <a:ext cx="524503" cy="475376"/>
              <a:chOff x="1027099" y="3386704"/>
              <a:chExt cx="524503" cy="475376"/>
            </a:xfrm>
          </p:grpSpPr>
          <p:sp>
            <p:nvSpPr>
              <p:cNvPr id="21" name="Oval 20">
                <a:extLst>
                  <a:ext uri="{FF2B5EF4-FFF2-40B4-BE49-F238E27FC236}">
                    <a16:creationId xmlns:a16="http://schemas.microsoft.com/office/drawing/2014/main" id="{743E336F-4FE2-8CA4-BF0D-EB1EAD274F1B}"/>
                  </a:ext>
                </a:extLst>
              </p:cNvPr>
              <p:cNvSpPr/>
              <p:nvPr/>
            </p:nvSpPr>
            <p:spPr>
              <a:xfrm>
                <a:off x="1051663" y="3386704"/>
                <a:ext cx="475376" cy="475376"/>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932C0BC2-4A50-B673-9C02-6648F5787CF5}"/>
                  </a:ext>
                </a:extLst>
              </p:cNvPr>
              <p:cNvSpPr txBox="1"/>
              <p:nvPr/>
            </p:nvSpPr>
            <p:spPr>
              <a:xfrm>
                <a:off x="1027099" y="3485893"/>
                <a:ext cx="524503" cy="276999"/>
              </a:xfrm>
              <a:prstGeom prst="rect">
                <a:avLst/>
              </a:prstGeom>
              <a:noFill/>
            </p:spPr>
            <p:txBody>
              <a:bodyPr wrap="none" rtlCol="0">
                <a:spAutoFit/>
              </a:bodyPr>
              <a:lstStyle/>
              <a:p>
                <a:r>
                  <a:rPr lang="en-GB" sz="1200" b="1">
                    <a:solidFill>
                      <a:schemeClr val="bg1"/>
                    </a:solidFill>
                  </a:rPr>
                  <a:t>2001</a:t>
                </a:r>
              </a:p>
            </p:txBody>
          </p:sp>
        </p:grpSp>
        <p:grpSp>
          <p:nvGrpSpPr>
            <p:cNvPr id="23" name="Group 22">
              <a:extLst>
                <a:ext uri="{FF2B5EF4-FFF2-40B4-BE49-F238E27FC236}">
                  <a16:creationId xmlns:a16="http://schemas.microsoft.com/office/drawing/2014/main" id="{97F0E81F-0966-33B4-79AD-BF2F57B97ACD}"/>
                </a:ext>
              </a:extLst>
            </p:cNvPr>
            <p:cNvGrpSpPr/>
            <p:nvPr/>
          </p:nvGrpSpPr>
          <p:grpSpPr>
            <a:xfrm>
              <a:off x="3998062" y="3407901"/>
              <a:ext cx="524503" cy="475376"/>
              <a:chOff x="1027099" y="3386704"/>
              <a:chExt cx="524503" cy="475376"/>
            </a:xfrm>
          </p:grpSpPr>
          <p:sp>
            <p:nvSpPr>
              <p:cNvPr id="24" name="Oval 23">
                <a:extLst>
                  <a:ext uri="{FF2B5EF4-FFF2-40B4-BE49-F238E27FC236}">
                    <a16:creationId xmlns:a16="http://schemas.microsoft.com/office/drawing/2014/main" id="{16DA794C-A7EB-401E-E53B-A8090D0D3396}"/>
                  </a:ext>
                </a:extLst>
              </p:cNvPr>
              <p:cNvSpPr/>
              <p:nvPr/>
            </p:nvSpPr>
            <p:spPr>
              <a:xfrm>
                <a:off x="1051663" y="3386704"/>
                <a:ext cx="475376" cy="475376"/>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F759FF37-DF86-3540-CE85-F144E3510601}"/>
                  </a:ext>
                </a:extLst>
              </p:cNvPr>
              <p:cNvSpPr txBox="1"/>
              <p:nvPr/>
            </p:nvSpPr>
            <p:spPr>
              <a:xfrm>
                <a:off x="1027099" y="3485893"/>
                <a:ext cx="524503" cy="276999"/>
              </a:xfrm>
              <a:prstGeom prst="rect">
                <a:avLst/>
              </a:prstGeom>
              <a:noFill/>
            </p:spPr>
            <p:txBody>
              <a:bodyPr wrap="none" rtlCol="0">
                <a:spAutoFit/>
              </a:bodyPr>
              <a:lstStyle/>
              <a:p>
                <a:r>
                  <a:rPr lang="en-GB" sz="1200" b="1">
                    <a:solidFill>
                      <a:schemeClr val="bg1"/>
                    </a:solidFill>
                  </a:rPr>
                  <a:t>2007</a:t>
                </a:r>
              </a:p>
            </p:txBody>
          </p:sp>
        </p:grpSp>
        <p:grpSp>
          <p:nvGrpSpPr>
            <p:cNvPr id="26" name="Group 25">
              <a:extLst>
                <a:ext uri="{FF2B5EF4-FFF2-40B4-BE49-F238E27FC236}">
                  <a16:creationId xmlns:a16="http://schemas.microsoft.com/office/drawing/2014/main" id="{56A394E1-2ECD-D342-ED0F-30DD1FEB6621}"/>
                </a:ext>
              </a:extLst>
            </p:cNvPr>
            <p:cNvGrpSpPr/>
            <p:nvPr/>
          </p:nvGrpSpPr>
          <p:grpSpPr>
            <a:xfrm>
              <a:off x="4694015" y="3407901"/>
              <a:ext cx="524503" cy="475376"/>
              <a:chOff x="1027099" y="3386704"/>
              <a:chExt cx="524503" cy="475376"/>
            </a:xfrm>
          </p:grpSpPr>
          <p:sp>
            <p:nvSpPr>
              <p:cNvPr id="27" name="Oval 26">
                <a:extLst>
                  <a:ext uri="{FF2B5EF4-FFF2-40B4-BE49-F238E27FC236}">
                    <a16:creationId xmlns:a16="http://schemas.microsoft.com/office/drawing/2014/main" id="{B53AFFB1-8BCC-18FC-0968-71FF0BF40109}"/>
                  </a:ext>
                </a:extLst>
              </p:cNvPr>
              <p:cNvSpPr/>
              <p:nvPr/>
            </p:nvSpPr>
            <p:spPr>
              <a:xfrm>
                <a:off x="1051663" y="3386704"/>
                <a:ext cx="475376" cy="475376"/>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D1B96DA2-4AFD-D126-03C1-363740F21364}"/>
                  </a:ext>
                </a:extLst>
              </p:cNvPr>
              <p:cNvSpPr txBox="1"/>
              <p:nvPr/>
            </p:nvSpPr>
            <p:spPr>
              <a:xfrm>
                <a:off x="1027099" y="3485893"/>
                <a:ext cx="524503" cy="276999"/>
              </a:xfrm>
              <a:prstGeom prst="rect">
                <a:avLst/>
              </a:prstGeom>
              <a:noFill/>
            </p:spPr>
            <p:txBody>
              <a:bodyPr wrap="none" rtlCol="0">
                <a:spAutoFit/>
              </a:bodyPr>
              <a:lstStyle/>
              <a:p>
                <a:r>
                  <a:rPr lang="en-GB" sz="1200" b="1">
                    <a:solidFill>
                      <a:schemeClr val="bg1"/>
                    </a:solidFill>
                  </a:rPr>
                  <a:t>2009</a:t>
                </a:r>
              </a:p>
            </p:txBody>
          </p:sp>
        </p:grpSp>
        <p:grpSp>
          <p:nvGrpSpPr>
            <p:cNvPr id="29" name="Group 28">
              <a:extLst>
                <a:ext uri="{FF2B5EF4-FFF2-40B4-BE49-F238E27FC236}">
                  <a16:creationId xmlns:a16="http://schemas.microsoft.com/office/drawing/2014/main" id="{8AC7687F-CE25-26CE-F5E4-EA30650560E9}"/>
                </a:ext>
              </a:extLst>
            </p:cNvPr>
            <p:cNvGrpSpPr/>
            <p:nvPr/>
          </p:nvGrpSpPr>
          <p:grpSpPr>
            <a:xfrm>
              <a:off x="5991405" y="3407901"/>
              <a:ext cx="524503" cy="475376"/>
              <a:chOff x="1027099" y="3386704"/>
              <a:chExt cx="524503" cy="475376"/>
            </a:xfrm>
          </p:grpSpPr>
          <p:sp>
            <p:nvSpPr>
              <p:cNvPr id="30" name="Oval 29">
                <a:extLst>
                  <a:ext uri="{FF2B5EF4-FFF2-40B4-BE49-F238E27FC236}">
                    <a16:creationId xmlns:a16="http://schemas.microsoft.com/office/drawing/2014/main" id="{92EBE97C-1EDC-5336-4449-F23D209F1E70}"/>
                  </a:ext>
                </a:extLst>
              </p:cNvPr>
              <p:cNvSpPr/>
              <p:nvPr/>
            </p:nvSpPr>
            <p:spPr>
              <a:xfrm>
                <a:off x="1051663" y="3386704"/>
                <a:ext cx="475376" cy="475376"/>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A686B903-8962-6805-28F3-F6669C7198DC}"/>
                  </a:ext>
                </a:extLst>
              </p:cNvPr>
              <p:cNvSpPr txBox="1"/>
              <p:nvPr/>
            </p:nvSpPr>
            <p:spPr>
              <a:xfrm>
                <a:off x="1027099" y="3485893"/>
                <a:ext cx="524503" cy="276999"/>
              </a:xfrm>
              <a:prstGeom prst="rect">
                <a:avLst/>
              </a:prstGeom>
              <a:noFill/>
            </p:spPr>
            <p:txBody>
              <a:bodyPr wrap="none" rtlCol="0">
                <a:spAutoFit/>
              </a:bodyPr>
              <a:lstStyle/>
              <a:p>
                <a:r>
                  <a:rPr lang="en-GB" sz="1200" b="1">
                    <a:solidFill>
                      <a:schemeClr val="bg1"/>
                    </a:solidFill>
                  </a:rPr>
                  <a:t>2013</a:t>
                </a:r>
              </a:p>
            </p:txBody>
          </p:sp>
        </p:grpSp>
        <p:grpSp>
          <p:nvGrpSpPr>
            <p:cNvPr id="32" name="Group 31">
              <a:extLst>
                <a:ext uri="{FF2B5EF4-FFF2-40B4-BE49-F238E27FC236}">
                  <a16:creationId xmlns:a16="http://schemas.microsoft.com/office/drawing/2014/main" id="{6F56162D-3620-257B-8B3C-6FABF3F6D2C7}"/>
                </a:ext>
              </a:extLst>
            </p:cNvPr>
            <p:cNvGrpSpPr/>
            <p:nvPr/>
          </p:nvGrpSpPr>
          <p:grpSpPr>
            <a:xfrm>
              <a:off x="7756240" y="3403894"/>
              <a:ext cx="498856" cy="475200"/>
              <a:chOff x="1039923" y="3374889"/>
              <a:chExt cx="498856" cy="475200"/>
            </a:xfrm>
          </p:grpSpPr>
          <p:sp>
            <p:nvSpPr>
              <p:cNvPr id="33" name="Oval 32">
                <a:extLst>
                  <a:ext uri="{FF2B5EF4-FFF2-40B4-BE49-F238E27FC236}">
                    <a16:creationId xmlns:a16="http://schemas.microsoft.com/office/drawing/2014/main" id="{D83FC231-BA50-2511-B585-27E360ADE7DE}"/>
                  </a:ext>
                </a:extLst>
              </p:cNvPr>
              <p:cNvSpPr/>
              <p:nvPr/>
            </p:nvSpPr>
            <p:spPr>
              <a:xfrm>
                <a:off x="1054307" y="3374889"/>
                <a:ext cx="475200" cy="4752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a:extLst>
                  <a:ext uri="{FF2B5EF4-FFF2-40B4-BE49-F238E27FC236}">
                    <a16:creationId xmlns:a16="http://schemas.microsoft.com/office/drawing/2014/main" id="{F26D9B64-A7B5-B9AC-10A5-3045D5E80306}"/>
                  </a:ext>
                </a:extLst>
              </p:cNvPr>
              <p:cNvSpPr txBox="1"/>
              <p:nvPr/>
            </p:nvSpPr>
            <p:spPr>
              <a:xfrm>
                <a:off x="1039923" y="3485893"/>
                <a:ext cx="498856" cy="261610"/>
              </a:xfrm>
              <a:prstGeom prst="rect">
                <a:avLst/>
              </a:prstGeom>
              <a:noFill/>
            </p:spPr>
            <p:txBody>
              <a:bodyPr wrap="none" rtlCol="0">
                <a:spAutoFit/>
              </a:bodyPr>
              <a:lstStyle/>
              <a:p>
                <a:pPr algn="ctr"/>
                <a:r>
                  <a:rPr lang="en-GB" sz="1100" b="1" dirty="0">
                    <a:solidFill>
                      <a:schemeClr val="bg1"/>
                    </a:solidFill>
                  </a:rPr>
                  <a:t>2019</a:t>
                </a:r>
              </a:p>
            </p:txBody>
          </p:sp>
        </p:grpSp>
        <p:sp>
          <p:nvSpPr>
            <p:cNvPr id="37" name="TextBox 36">
              <a:extLst>
                <a:ext uri="{FF2B5EF4-FFF2-40B4-BE49-F238E27FC236}">
                  <a16:creationId xmlns:a16="http://schemas.microsoft.com/office/drawing/2014/main" id="{F579F6B6-E087-2572-962E-2162200CF388}"/>
                </a:ext>
              </a:extLst>
            </p:cNvPr>
            <p:cNvSpPr txBox="1"/>
            <p:nvPr/>
          </p:nvSpPr>
          <p:spPr>
            <a:xfrm>
              <a:off x="540932" y="4243262"/>
              <a:ext cx="1386468" cy="446276"/>
            </a:xfrm>
            <a:prstGeom prst="rect">
              <a:avLst/>
            </a:prstGeom>
            <a:noFill/>
          </p:spPr>
          <p:txBody>
            <a:bodyPr wrap="square" rtlCol="0">
              <a:spAutoFit/>
            </a:bodyPr>
            <a:lstStyle/>
            <a:p>
              <a:pPr algn="ctr"/>
              <a:r>
                <a:rPr lang="en-GB" sz="1150" dirty="0">
                  <a:solidFill>
                    <a:schemeClr val="tx2"/>
                  </a:solidFill>
                </a:rPr>
                <a:t>DSM-III endorses the GAF</a:t>
              </a:r>
            </a:p>
          </p:txBody>
        </p:sp>
        <p:sp>
          <p:nvSpPr>
            <p:cNvPr id="40" name="TextBox 39">
              <a:extLst>
                <a:ext uri="{FF2B5EF4-FFF2-40B4-BE49-F238E27FC236}">
                  <a16:creationId xmlns:a16="http://schemas.microsoft.com/office/drawing/2014/main" id="{B32E8FDC-8D77-E881-ADE5-15BB368D0DD4}"/>
                </a:ext>
              </a:extLst>
            </p:cNvPr>
            <p:cNvSpPr txBox="1"/>
            <p:nvPr/>
          </p:nvSpPr>
          <p:spPr>
            <a:xfrm>
              <a:off x="1592641" y="4466950"/>
              <a:ext cx="1629250" cy="830997"/>
            </a:xfrm>
            <a:prstGeom prst="rect">
              <a:avLst/>
            </a:prstGeom>
            <a:noFill/>
          </p:spPr>
          <p:txBody>
            <a:bodyPr wrap="square" rtlCol="0">
              <a:spAutoFit/>
            </a:bodyPr>
            <a:lstStyle/>
            <a:p>
              <a:pPr algn="ctr"/>
              <a:r>
                <a:rPr lang="en-GB" sz="1150" dirty="0">
                  <a:solidFill>
                    <a:schemeClr val="tx2"/>
                  </a:solidFill>
                </a:rPr>
                <a:t>LIFE-RIFT</a:t>
              </a:r>
              <a:br>
                <a:rPr lang="en-GB" sz="1150" dirty="0">
                  <a:solidFill>
                    <a:schemeClr val="tx2"/>
                  </a:solidFill>
                </a:rPr>
              </a:br>
              <a:r>
                <a:rPr lang="en-GB" sz="1150" dirty="0">
                  <a:solidFill>
                    <a:schemeClr val="tx2"/>
                  </a:solidFill>
                </a:rPr>
                <a:t>developed to </a:t>
              </a:r>
              <a:br>
                <a:rPr lang="en-GB" sz="1150" dirty="0">
                  <a:solidFill>
                    <a:schemeClr val="tx2"/>
                  </a:solidFill>
                </a:rPr>
              </a:br>
              <a:r>
                <a:rPr lang="en-GB" sz="1150" dirty="0">
                  <a:solidFill>
                    <a:schemeClr val="tx2"/>
                  </a:solidFill>
                </a:rPr>
                <a:t>assess functioning </a:t>
              </a:r>
              <a:br>
                <a:rPr lang="en-GB" sz="1150" dirty="0">
                  <a:solidFill>
                    <a:schemeClr val="tx2"/>
                  </a:solidFill>
                </a:rPr>
              </a:br>
              <a:r>
                <a:rPr lang="en-GB" sz="1150" dirty="0">
                  <a:solidFill>
                    <a:schemeClr val="tx2"/>
                  </a:solidFill>
                </a:rPr>
                <a:t>in affective disorders</a:t>
              </a:r>
            </a:p>
          </p:txBody>
        </p:sp>
        <p:sp>
          <p:nvSpPr>
            <p:cNvPr id="43" name="TextBox 42">
              <a:extLst>
                <a:ext uri="{FF2B5EF4-FFF2-40B4-BE49-F238E27FC236}">
                  <a16:creationId xmlns:a16="http://schemas.microsoft.com/office/drawing/2014/main" id="{C96DA28E-E4DF-0AB4-55C3-F4A8DE702583}"/>
                </a:ext>
              </a:extLst>
            </p:cNvPr>
            <p:cNvSpPr txBox="1"/>
            <p:nvPr/>
          </p:nvSpPr>
          <p:spPr>
            <a:xfrm>
              <a:off x="2726915" y="4143785"/>
              <a:ext cx="889987" cy="461665"/>
            </a:xfrm>
            <a:prstGeom prst="rect">
              <a:avLst/>
            </a:prstGeom>
            <a:noFill/>
          </p:spPr>
          <p:txBody>
            <a:bodyPr wrap="none" rtlCol="0">
              <a:spAutoFit/>
            </a:bodyPr>
            <a:lstStyle/>
            <a:p>
              <a:pPr algn="ctr"/>
              <a:r>
                <a:rPr lang="en-GB" sz="1150" dirty="0">
                  <a:solidFill>
                    <a:schemeClr val="tx2"/>
                  </a:solidFill>
                </a:rPr>
                <a:t>UPSA</a:t>
              </a:r>
              <a:br>
                <a:rPr lang="en-GB" sz="1150" dirty="0">
                  <a:solidFill>
                    <a:schemeClr val="tx2"/>
                  </a:solidFill>
                </a:rPr>
              </a:br>
              <a:r>
                <a:rPr lang="en-GB" sz="1150" dirty="0">
                  <a:solidFill>
                    <a:schemeClr val="tx2"/>
                  </a:solidFill>
                </a:rPr>
                <a:t>developed</a:t>
              </a:r>
            </a:p>
          </p:txBody>
        </p:sp>
        <p:sp>
          <p:nvSpPr>
            <p:cNvPr id="45" name="TextBox 44">
              <a:extLst>
                <a:ext uri="{FF2B5EF4-FFF2-40B4-BE49-F238E27FC236}">
                  <a16:creationId xmlns:a16="http://schemas.microsoft.com/office/drawing/2014/main" id="{43C63859-7888-2616-9232-62CC15BF055D}"/>
                </a:ext>
              </a:extLst>
            </p:cNvPr>
            <p:cNvSpPr txBox="1"/>
            <p:nvPr/>
          </p:nvSpPr>
          <p:spPr>
            <a:xfrm>
              <a:off x="3430107" y="4497728"/>
              <a:ext cx="1636346" cy="800219"/>
            </a:xfrm>
            <a:prstGeom prst="rect">
              <a:avLst/>
            </a:prstGeom>
            <a:noFill/>
          </p:spPr>
          <p:txBody>
            <a:bodyPr wrap="square" rtlCol="0">
              <a:spAutoFit/>
            </a:bodyPr>
            <a:lstStyle/>
            <a:p>
              <a:pPr algn="ctr"/>
              <a:r>
                <a:rPr lang="en-GB" sz="1150" dirty="0">
                  <a:solidFill>
                    <a:schemeClr val="tx2"/>
                  </a:solidFill>
                </a:rPr>
                <a:t>FAST scale, </a:t>
              </a:r>
              <a:br>
                <a:rPr lang="en-GB" sz="1150" dirty="0">
                  <a:solidFill>
                    <a:schemeClr val="tx2"/>
                  </a:solidFill>
                </a:rPr>
              </a:br>
              <a:r>
                <a:rPr lang="en-GB" sz="1150" dirty="0">
                  <a:solidFill>
                    <a:schemeClr val="tx2"/>
                  </a:solidFill>
                </a:rPr>
                <a:t>and ICF core sets </a:t>
              </a:r>
              <a:br>
                <a:rPr lang="en-GB" sz="1150" dirty="0">
                  <a:solidFill>
                    <a:schemeClr val="tx2"/>
                  </a:solidFill>
                </a:rPr>
              </a:br>
              <a:r>
                <a:rPr lang="en-GB" sz="1150" dirty="0">
                  <a:solidFill>
                    <a:schemeClr val="tx2"/>
                  </a:solidFill>
                </a:rPr>
                <a:t>for BD developed, and MSIF validated for BD</a:t>
              </a:r>
            </a:p>
          </p:txBody>
        </p:sp>
        <p:sp>
          <p:nvSpPr>
            <p:cNvPr id="47" name="TextBox 46">
              <a:extLst>
                <a:ext uri="{FF2B5EF4-FFF2-40B4-BE49-F238E27FC236}">
                  <a16:creationId xmlns:a16="http://schemas.microsoft.com/office/drawing/2014/main" id="{B6120219-BD20-DEF8-549B-84FBB89C468F}"/>
                </a:ext>
              </a:extLst>
            </p:cNvPr>
            <p:cNvSpPr txBox="1"/>
            <p:nvPr/>
          </p:nvSpPr>
          <p:spPr>
            <a:xfrm>
              <a:off x="4377617" y="4143785"/>
              <a:ext cx="1156086" cy="461665"/>
            </a:xfrm>
            <a:prstGeom prst="rect">
              <a:avLst/>
            </a:prstGeom>
            <a:noFill/>
          </p:spPr>
          <p:txBody>
            <a:bodyPr wrap="none" rtlCol="0">
              <a:spAutoFit/>
            </a:bodyPr>
            <a:lstStyle/>
            <a:p>
              <a:pPr algn="ctr"/>
              <a:r>
                <a:rPr lang="en-GB" sz="1150" dirty="0">
                  <a:solidFill>
                    <a:schemeClr val="tx2"/>
                  </a:solidFill>
                </a:rPr>
                <a:t>SDS validated</a:t>
              </a:r>
              <a:br>
                <a:rPr lang="en-GB" sz="1150" dirty="0">
                  <a:solidFill>
                    <a:schemeClr val="tx2"/>
                  </a:solidFill>
                </a:rPr>
              </a:br>
              <a:r>
                <a:rPr lang="en-GB" sz="1150" dirty="0">
                  <a:solidFill>
                    <a:schemeClr val="tx2"/>
                  </a:solidFill>
                </a:rPr>
                <a:t>for BD</a:t>
              </a:r>
            </a:p>
          </p:txBody>
        </p:sp>
        <p:sp>
          <p:nvSpPr>
            <p:cNvPr id="49" name="TextBox 48">
              <a:extLst>
                <a:ext uri="{FF2B5EF4-FFF2-40B4-BE49-F238E27FC236}">
                  <a16:creationId xmlns:a16="http://schemas.microsoft.com/office/drawing/2014/main" id="{A83477E0-13AC-1407-6A41-F6F8EBB03222}"/>
                </a:ext>
              </a:extLst>
            </p:cNvPr>
            <p:cNvSpPr txBox="1"/>
            <p:nvPr/>
          </p:nvSpPr>
          <p:spPr>
            <a:xfrm>
              <a:off x="5619366" y="4243262"/>
              <a:ext cx="1289434" cy="977191"/>
            </a:xfrm>
            <a:prstGeom prst="rect">
              <a:avLst/>
            </a:prstGeom>
            <a:noFill/>
          </p:spPr>
          <p:txBody>
            <a:bodyPr wrap="square" rtlCol="0">
              <a:spAutoFit/>
            </a:bodyPr>
            <a:lstStyle/>
            <a:p>
              <a:pPr algn="ctr"/>
              <a:r>
                <a:rPr lang="en-GB" sz="1150" dirty="0">
                  <a:solidFill>
                    <a:schemeClr val="tx2"/>
                  </a:solidFill>
                </a:rPr>
                <a:t>DSM-5 endorses</a:t>
              </a:r>
              <a:br>
                <a:rPr lang="en-GB" sz="1150" dirty="0">
                  <a:solidFill>
                    <a:schemeClr val="tx2"/>
                  </a:solidFill>
                </a:rPr>
              </a:br>
              <a:r>
                <a:rPr lang="en-GB" sz="1150" dirty="0">
                  <a:solidFill>
                    <a:schemeClr val="tx2"/>
                  </a:solidFill>
                </a:rPr>
                <a:t>WHODAS 2.0 </a:t>
              </a:r>
              <a:br>
                <a:rPr lang="en-GB" sz="1150" dirty="0">
                  <a:solidFill>
                    <a:schemeClr val="tx2"/>
                  </a:solidFill>
                </a:rPr>
              </a:br>
              <a:r>
                <a:rPr lang="en-GB" sz="1150" dirty="0">
                  <a:solidFill>
                    <a:schemeClr val="tx2"/>
                  </a:solidFill>
                </a:rPr>
                <a:t>and no longer recommends </a:t>
              </a:r>
              <a:br>
                <a:rPr lang="en-GB" sz="1150" dirty="0">
                  <a:solidFill>
                    <a:schemeClr val="tx2"/>
                  </a:solidFill>
                </a:rPr>
              </a:br>
              <a:r>
                <a:rPr lang="en-GB" sz="1150" dirty="0">
                  <a:solidFill>
                    <a:schemeClr val="tx2"/>
                  </a:solidFill>
                </a:rPr>
                <a:t>use of the GAF</a:t>
              </a:r>
            </a:p>
          </p:txBody>
        </p:sp>
        <p:sp>
          <p:nvSpPr>
            <p:cNvPr id="51" name="TextBox 50">
              <a:extLst>
                <a:ext uri="{FF2B5EF4-FFF2-40B4-BE49-F238E27FC236}">
                  <a16:creationId xmlns:a16="http://schemas.microsoft.com/office/drawing/2014/main" id="{0443A7DB-8834-E0B6-5465-284BE02D4CA7}"/>
                </a:ext>
              </a:extLst>
            </p:cNvPr>
            <p:cNvSpPr txBox="1"/>
            <p:nvPr/>
          </p:nvSpPr>
          <p:spPr>
            <a:xfrm>
              <a:off x="7044268" y="4143785"/>
              <a:ext cx="1912032" cy="1154162"/>
            </a:xfrm>
            <a:prstGeom prst="rect">
              <a:avLst/>
            </a:prstGeom>
            <a:noFill/>
          </p:spPr>
          <p:txBody>
            <a:bodyPr wrap="square" rtlCol="0">
              <a:spAutoFit/>
            </a:bodyPr>
            <a:lstStyle/>
            <a:p>
              <a:pPr algn="ctr"/>
              <a:r>
                <a:rPr lang="en-GB" sz="1150" dirty="0">
                  <a:solidFill>
                    <a:schemeClr val="tx2"/>
                  </a:solidFill>
                </a:rPr>
                <a:t>A measurement that combines a subjective assessment, a semi-objective assessment, and an objective assessment is recommended </a:t>
              </a:r>
            </a:p>
          </p:txBody>
        </p:sp>
        <p:sp>
          <p:nvSpPr>
            <p:cNvPr id="55" name="Rectangle: Diagonal Corners Rounded 54">
              <a:extLst>
                <a:ext uri="{FF2B5EF4-FFF2-40B4-BE49-F238E27FC236}">
                  <a16:creationId xmlns:a16="http://schemas.microsoft.com/office/drawing/2014/main" id="{D50BCD60-4D82-5F35-29F1-52C8829216F9}"/>
                </a:ext>
              </a:extLst>
            </p:cNvPr>
            <p:cNvSpPr/>
            <p:nvPr/>
          </p:nvSpPr>
          <p:spPr>
            <a:xfrm flipH="1">
              <a:off x="522815" y="3012887"/>
              <a:ext cx="8460318" cy="2641897"/>
            </a:xfrm>
            <a:prstGeom prst="round2DiagRect">
              <a:avLst>
                <a:gd name="adj1" fmla="val 10898"/>
                <a:gd name="adj2" fmla="val 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EDE793F-604B-4F02-EC30-279C61A56943}"/>
                </a:ext>
              </a:extLst>
            </p:cNvPr>
            <p:cNvSpPr txBox="1"/>
            <p:nvPr/>
          </p:nvSpPr>
          <p:spPr>
            <a:xfrm>
              <a:off x="891012" y="5314165"/>
              <a:ext cx="7914850" cy="369332"/>
            </a:xfrm>
            <a:prstGeom prst="rect">
              <a:avLst/>
            </a:prstGeom>
            <a:noFill/>
          </p:spPr>
          <p:txBody>
            <a:bodyPr wrap="square" rtlCol="0">
              <a:spAutoFit/>
            </a:bodyPr>
            <a:lstStyle/>
            <a:p>
              <a:r>
                <a:rPr lang="en-US" sz="900" dirty="0"/>
                <a:t>This work is adapted from ‘Improving functioning, quality of life, and well-being in patients with bipolar disorder' by </a:t>
              </a:r>
              <a:r>
                <a:rPr lang="en-US" sz="900" dirty="0" err="1"/>
                <a:t>Bonnín</a:t>
              </a:r>
              <a:r>
                <a:rPr lang="en-US" sz="900" dirty="0"/>
                <a:t> et al., used under CC-BY-NC. This work is licensed under Creative Commons license CC BY-NC-SA by The Lundbeck Foundation.</a:t>
              </a:r>
            </a:p>
          </p:txBody>
        </p:sp>
      </p:grpSp>
    </p:spTree>
    <p:extLst>
      <p:ext uri="{BB962C8B-B14F-4D97-AF65-F5344CB8AC3E}">
        <p14:creationId xmlns:p14="http://schemas.microsoft.com/office/powerpoint/2010/main" val="19815764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B5913-BE39-6725-8699-61F63C7E7C7B}"/>
              </a:ext>
            </a:extLst>
          </p:cNvPr>
          <p:cNvSpPr>
            <a:spLocks noGrp="1"/>
          </p:cNvSpPr>
          <p:nvPr>
            <p:ph type="body" sz="quarter" idx="17"/>
          </p:nvPr>
        </p:nvSpPr>
        <p:spPr/>
        <p:txBody>
          <a:bodyPr/>
          <a:lstStyle/>
          <a:p>
            <a:r>
              <a:rPr lang="en-GB"/>
              <a:t>Bipolar disorder – History, definitions, diagnosis, epidemiology, and burden</a:t>
            </a:r>
          </a:p>
        </p:txBody>
      </p:sp>
      <p:sp>
        <p:nvSpPr>
          <p:cNvPr id="3" name="Title 2">
            <a:extLst>
              <a:ext uri="{FF2B5EF4-FFF2-40B4-BE49-F238E27FC236}">
                <a16:creationId xmlns:a16="http://schemas.microsoft.com/office/drawing/2014/main" id="{C294A187-800F-61D9-9A83-D79A678884F6}"/>
              </a:ext>
            </a:extLst>
          </p:cNvPr>
          <p:cNvSpPr>
            <a:spLocks noGrp="1"/>
          </p:cNvSpPr>
          <p:nvPr>
            <p:ph type="title"/>
          </p:nvPr>
        </p:nvSpPr>
        <p:spPr/>
        <p:txBody>
          <a:bodyPr/>
          <a:lstStyle/>
          <a:p>
            <a:r>
              <a:rPr lang="en-GB"/>
              <a:t>The future of bipolar disorder diagnosis and management</a:t>
            </a:r>
          </a:p>
        </p:txBody>
      </p:sp>
      <p:sp>
        <p:nvSpPr>
          <p:cNvPr id="4" name="Content Placeholder 3">
            <a:extLst>
              <a:ext uri="{FF2B5EF4-FFF2-40B4-BE49-F238E27FC236}">
                <a16:creationId xmlns:a16="http://schemas.microsoft.com/office/drawing/2014/main" id="{AD5EBA98-1A90-B62D-A777-E16BDD04EE1D}"/>
              </a:ext>
            </a:extLst>
          </p:cNvPr>
          <p:cNvSpPr>
            <a:spLocks noGrp="1"/>
          </p:cNvSpPr>
          <p:nvPr>
            <p:ph idx="19"/>
          </p:nvPr>
        </p:nvSpPr>
        <p:spPr>
          <a:xfrm>
            <a:off x="539750" y="1416785"/>
            <a:ext cx="9651511" cy="4415215"/>
          </a:xfrm>
        </p:spPr>
        <p:txBody>
          <a:bodyPr/>
          <a:lstStyle/>
          <a:p>
            <a:r>
              <a:rPr lang="en-GB" dirty="0"/>
              <a:t>Unipolar depression is a common misdiagnosis of patients with BD, so </a:t>
            </a:r>
            <a:r>
              <a:rPr lang="en-GB" b="1" dirty="0"/>
              <a:t>careful assessment </a:t>
            </a:r>
            <a:r>
              <a:rPr lang="en-GB" dirty="0"/>
              <a:t>of previous mania or hypomania in patients with depression should be done to assess the possibility of BD</a:t>
            </a:r>
            <a:r>
              <a:rPr lang="en-GB" baseline="30000" dirty="0"/>
              <a:t>1</a:t>
            </a:r>
            <a:endParaRPr lang="en-GB" dirty="0"/>
          </a:p>
          <a:p>
            <a:r>
              <a:rPr lang="en-GB" b="1" dirty="0"/>
              <a:t>Standardizing the ICD-11 and DSM-5-TR </a:t>
            </a:r>
            <a:r>
              <a:rPr lang="en-GB" dirty="0"/>
              <a:t>criteria may allow for clearer diagnosis of BD</a:t>
            </a:r>
            <a:r>
              <a:rPr lang="en-GB" baseline="30000" dirty="0"/>
              <a:t>1</a:t>
            </a:r>
          </a:p>
          <a:p>
            <a:pPr lvl="1"/>
            <a:r>
              <a:rPr lang="en-GB" dirty="0"/>
              <a:t>Dimensional approaches have been suggested, which may redefine bipolarity in terms of different underlying pathophysiological processes</a:t>
            </a:r>
            <a:r>
              <a:rPr lang="en-GB" baseline="30000" dirty="0"/>
              <a:t>1</a:t>
            </a:r>
            <a:endParaRPr lang="en-GB" dirty="0"/>
          </a:p>
          <a:p>
            <a:r>
              <a:rPr lang="en-GB" b="1" dirty="0"/>
              <a:t>Additional clinical rating scales </a:t>
            </a:r>
            <a:r>
              <a:rPr lang="en-GB" dirty="0"/>
              <a:t>may help better detection of subthreshold BD</a:t>
            </a:r>
            <a:r>
              <a:rPr lang="en-GB" baseline="30000" dirty="0"/>
              <a:t>1</a:t>
            </a:r>
          </a:p>
          <a:p>
            <a:r>
              <a:rPr lang="en-GB" dirty="0"/>
              <a:t>Ambulatory </a:t>
            </a:r>
            <a:r>
              <a:rPr lang="en-GB" b="1" dirty="0"/>
              <a:t>monitoring</a:t>
            </a:r>
            <a:r>
              <a:rPr lang="en-GB" dirty="0"/>
              <a:t> and </a:t>
            </a:r>
            <a:r>
              <a:rPr lang="en-GB" b="1" dirty="0"/>
              <a:t>digital phenotyping</a:t>
            </a:r>
            <a:r>
              <a:rPr lang="en-GB" dirty="0"/>
              <a:t>, with the possibility of measuring behavioural parameters in real-time, are becoming increasingly important</a:t>
            </a:r>
            <a:r>
              <a:rPr lang="en-GB" baseline="30000" dirty="0"/>
              <a:t>2</a:t>
            </a:r>
            <a:endParaRPr lang="en-GB" dirty="0"/>
          </a:p>
          <a:p>
            <a:pPr lvl="1"/>
            <a:r>
              <a:rPr lang="en-GB" dirty="0"/>
              <a:t>This is particularly useful, due to the episode-dependent changes in motor activity and energy that occur in BD</a:t>
            </a:r>
            <a:r>
              <a:rPr lang="en-GB" baseline="30000" dirty="0"/>
              <a:t>2</a:t>
            </a:r>
            <a:endParaRPr lang="en-GB" dirty="0"/>
          </a:p>
          <a:p>
            <a:r>
              <a:rPr lang="en-GB" b="1" dirty="0"/>
              <a:t>Brain biomarkers </a:t>
            </a:r>
            <a:r>
              <a:rPr lang="en-GB" dirty="0"/>
              <a:t>may be identified using neuroimaging, to inform diagnosis of BD and provide biological targets for personalized treatment</a:t>
            </a:r>
            <a:r>
              <a:rPr lang="en-GB" baseline="30000" dirty="0"/>
              <a:t>1</a:t>
            </a:r>
          </a:p>
        </p:txBody>
      </p:sp>
      <p:sp>
        <p:nvSpPr>
          <p:cNvPr id="5" name="Text Placeholder 4">
            <a:extLst>
              <a:ext uri="{FF2B5EF4-FFF2-40B4-BE49-F238E27FC236}">
                <a16:creationId xmlns:a16="http://schemas.microsoft.com/office/drawing/2014/main" id="{5045C5A4-E3E5-7391-E2E9-C7682D8EAB91}"/>
              </a:ext>
            </a:extLst>
          </p:cNvPr>
          <p:cNvSpPr>
            <a:spLocks noGrp="1"/>
          </p:cNvSpPr>
          <p:nvPr>
            <p:ph type="body" sz="quarter" idx="18"/>
          </p:nvPr>
        </p:nvSpPr>
        <p:spPr/>
        <p:txBody>
          <a:bodyPr/>
          <a:lstStyle/>
          <a:p>
            <a:r>
              <a:rPr lang="en-GB" dirty="0"/>
              <a:t>BD=bipolar disorder; DSM-5-TR=</a:t>
            </a:r>
            <a:r>
              <a:rPr lang="en-US" dirty="0"/>
              <a:t>Diagnostic and Statistical Manual of Mental Disorders, fifth edition, text revision; ICD-11=International Classification of Diseases, 11</a:t>
            </a:r>
            <a:r>
              <a:rPr lang="en-US" baseline="30000" dirty="0"/>
              <a:t>th</a:t>
            </a:r>
            <a:r>
              <a:rPr lang="en-US" dirty="0"/>
              <a:t> edition</a:t>
            </a:r>
            <a:br>
              <a:rPr lang="en-US" dirty="0"/>
            </a:br>
            <a:br>
              <a:rPr lang="en-GB" dirty="0"/>
            </a:br>
            <a:r>
              <a:rPr lang="en-GB" dirty="0"/>
              <a:t>1. Phillips &amp; Kupfer. </a:t>
            </a:r>
            <a:r>
              <a:rPr lang="fr-FR" dirty="0"/>
              <a:t>Lancet 2013;381(9878):1663–1671; </a:t>
            </a:r>
            <a:r>
              <a:rPr lang="en-US" dirty="0"/>
              <a:t>2. </a:t>
            </a:r>
            <a:r>
              <a:rPr lang="en-GB" dirty="0"/>
              <a:t>Severus et al. Int J Bipolar </a:t>
            </a:r>
            <a:r>
              <a:rPr lang="en-GB" dirty="0" err="1"/>
              <a:t>Disord</a:t>
            </a:r>
            <a:r>
              <a:rPr lang="en-GB" dirty="0"/>
              <a:t> 2020;8(1):4</a:t>
            </a:r>
          </a:p>
        </p:txBody>
      </p:sp>
      <p:sp>
        <p:nvSpPr>
          <p:cNvPr id="6" name="Slide Number Placeholder 5">
            <a:extLst>
              <a:ext uri="{FF2B5EF4-FFF2-40B4-BE49-F238E27FC236}">
                <a16:creationId xmlns:a16="http://schemas.microsoft.com/office/drawing/2014/main" id="{C8B8A56F-6561-3A1F-EBBD-882948A27C8A}"/>
              </a:ext>
            </a:extLst>
          </p:cNvPr>
          <p:cNvSpPr>
            <a:spLocks noGrp="1"/>
          </p:cNvSpPr>
          <p:nvPr>
            <p:ph type="sldNum" sz="quarter" idx="4"/>
          </p:nvPr>
        </p:nvSpPr>
        <p:spPr/>
        <p:txBody>
          <a:bodyPr/>
          <a:lstStyle/>
          <a:p>
            <a:fld id="{C5E73D8C-6D1C-4360-8101-83ED279A0FF1}" type="slidenum">
              <a:rPr lang="en-GB" smtClean="0"/>
              <a:pPr/>
              <a:t>36</a:t>
            </a:fld>
            <a:endParaRPr lang="en-GB"/>
          </a:p>
        </p:txBody>
      </p:sp>
    </p:spTree>
    <p:extLst>
      <p:ext uri="{BB962C8B-B14F-4D97-AF65-F5344CB8AC3E}">
        <p14:creationId xmlns:p14="http://schemas.microsoft.com/office/powerpoint/2010/main" val="3507792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CC9D0-136E-F3D3-03AC-56F97D51637C}"/>
              </a:ext>
            </a:extLst>
          </p:cNvPr>
          <p:cNvSpPr>
            <a:spLocks noGrp="1"/>
          </p:cNvSpPr>
          <p:nvPr>
            <p:ph type="title"/>
          </p:nvPr>
        </p:nvSpPr>
        <p:spPr>
          <a:xfrm>
            <a:off x="1219200" y="546100"/>
            <a:ext cx="6642100" cy="2105818"/>
          </a:xfrm>
        </p:spPr>
        <p:txBody>
          <a:bodyPr/>
          <a:lstStyle/>
          <a:p>
            <a:r>
              <a:rPr lang="en-GB"/>
              <a:t>Summary</a:t>
            </a:r>
          </a:p>
        </p:txBody>
      </p:sp>
      <p:sp>
        <p:nvSpPr>
          <p:cNvPr id="4" name="Text Placeholder 3">
            <a:extLst>
              <a:ext uri="{FF2B5EF4-FFF2-40B4-BE49-F238E27FC236}">
                <a16:creationId xmlns:a16="http://schemas.microsoft.com/office/drawing/2014/main" id="{5D63215E-173C-A33D-36BB-FC5109DE569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9488727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6812B4-7F40-82EE-12DB-21025636911C}"/>
              </a:ext>
            </a:extLst>
          </p:cNvPr>
          <p:cNvSpPr>
            <a:spLocks noGrp="1"/>
          </p:cNvSpPr>
          <p:nvPr>
            <p:ph type="body" sz="quarter" idx="17"/>
          </p:nvPr>
        </p:nvSpPr>
        <p:spPr/>
        <p:txBody>
          <a:bodyPr/>
          <a:lstStyle/>
          <a:p>
            <a:r>
              <a:rPr lang="en-GB" dirty="0"/>
              <a:t>Bipolar disorder – History, definitions, diagnosis, epidemiology, and burden</a:t>
            </a:r>
          </a:p>
        </p:txBody>
      </p:sp>
      <p:sp>
        <p:nvSpPr>
          <p:cNvPr id="3" name="Title 2">
            <a:extLst>
              <a:ext uri="{FF2B5EF4-FFF2-40B4-BE49-F238E27FC236}">
                <a16:creationId xmlns:a16="http://schemas.microsoft.com/office/drawing/2014/main" id="{32FBBD11-203B-9487-7EAC-F5F369E64F8A}"/>
              </a:ext>
            </a:extLst>
          </p:cNvPr>
          <p:cNvSpPr>
            <a:spLocks noGrp="1"/>
          </p:cNvSpPr>
          <p:nvPr>
            <p:ph type="title"/>
          </p:nvPr>
        </p:nvSpPr>
        <p:spPr/>
        <p:txBody>
          <a:bodyPr/>
          <a:lstStyle/>
          <a:p>
            <a:r>
              <a:rPr lang="en-GB" dirty="0"/>
              <a:t>Summary</a:t>
            </a:r>
          </a:p>
        </p:txBody>
      </p:sp>
      <p:sp>
        <p:nvSpPr>
          <p:cNvPr id="4" name="Content Placeholder 3">
            <a:extLst>
              <a:ext uri="{FF2B5EF4-FFF2-40B4-BE49-F238E27FC236}">
                <a16:creationId xmlns:a16="http://schemas.microsoft.com/office/drawing/2014/main" id="{5D6E21D9-83B5-A4D9-24F6-B0E4645FD3FD}"/>
              </a:ext>
            </a:extLst>
          </p:cNvPr>
          <p:cNvSpPr>
            <a:spLocks noGrp="1"/>
          </p:cNvSpPr>
          <p:nvPr>
            <p:ph idx="19"/>
          </p:nvPr>
        </p:nvSpPr>
        <p:spPr/>
        <p:txBody>
          <a:bodyPr/>
          <a:lstStyle/>
          <a:p>
            <a:r>
              <a:rPr lang="en-US" dirty="0">
                <a:solidFill>
                  <a:schemeClr val="tx1"/>
                </a:solidFill>
              </a:rPr>
              <a:t>Bipolar disorder includes several disorders of emotion, thought, and energy, characterized by </a:t>
            </a:r>
            <a:r>
              <a:rPr lang="en-US" b="1" dirty="0">
                <a:solidFill>
                  <a:schemeClr val="tx1"/>
                </a:solidFill>
              </a:rPr>
              <a:t>biphasic mood episodes of mania or hypomania, and depression</a:t>
            </a:r>
          </a:p>
          <a:p>
            <a:r>
              <a:rPr lang="en-US" dirty="0">
                <a:solidFill>
                  <a:schemeClr val="tx1"/>
                </a:solidFill>
              </a:rPr>
              <a:t>Patients with BD are </a:t>
            </a:r>
            <a:r>
              <a:rPr lang="en-US" b="1" dirty="0">
                <a:solidFill>
                  <a:schemeClr val="tx1"/>
                </a:solidFill>
              </a:rPr>
              <a:t>often misdiagnosed </a:t>
            </a:r>
            <a:r>
              <a:rPr lang="en-US" dirty="0">
                <a:solidFill>
                  <a:schemeClr val="tx1"/>
                </a:solidFill>
              </a:rPr>
              <a:t>with diagnoses such as unipolar depression, schizophrenia, or substance-induced psychotic disorder, which can lead to administration of inappropriate treatment</a:t>
            </a:r>
            <a:endParaRPr lang="en-US" baseline="30000" dirty="0">
              <a:solidFill>
                <a:schemeClr val="tx1"/>
              </a:solidFill>
            </a:endParaRPr>
          </a:p>
          <a:p>
            <a:r>
              <a:rPr lang="en-US" dirty="0">
                <a:solidFill>
                  <a:schemeClr val="tx1"/>
                </a:solidFill>
              </a:rPr>
              <a:t>Bipolar disorders are among the </a:t>
            </a:r>
            <a:r>
              <a:rPr lang="en-US" b="1" dirty="0">
                <a:solidFill>
                  <a:schemeClr val="tx1"/>
                </a:solidFill>
              </a:rPr>
              <a:t>leading causes of disability </a:t>
            </a:r>
            <a:r>
              <a:rPr lang="en-US" dirty="0">
                <a:solidFill>
                  <a:schemeClr val="tx1"/>
                </a:solidFill>
              </a:rPr>
              <a:t>in young individuals, because of the</a:t>
            </a:r>
            <a:br>
              <a:rPr lang="en-US" dirty="0">
                <a:solidFill>
                  <a:schemeClr val="tx1"/>
                </a:solidFill>
              </a:rPr>
            </a:br>
            <a:r>
              <a:rPr lang="en-US" dirty="0">
                <a:solidFill>
                  <a:schemeClr val="tx1"/>
                </a:solidFill>
              </a:rPr>
              <a:t>negative impact on functioning and mortality</a:t>
            </a:r>
          </a:p>
          <a:p>
            <a:r>
              <a:rPr lang="en-US" dirty="0">
                <a:solidFill>
                  <a:schemeClr val="tx1"/>
                </a:solidFill>
              </a:rPr>
              <a:t>Childhood maltreatment, psychological stressors, substance use, occupational and socioeconomic status can all impact the risk of developing BD</a:t>
            </a:r>
          </a:p>
          <a:p>
            <a:r>
              <a:rPr lang="en-US" dirty="0">
                <a:solidFill>
                  <a:schemeClr val="tx1"/>
                </a:solidFill>
              </a:rPr>
              <a:t>The MDQ, HCL-32, and RMS are commonly used screening tools to assess for bipolar disorder</a:t>
            </a:r>
            <a:endParaRPr lang="en-US" baseline="30000" dirty="0">
              <a:solidFill>
                <a:schemeClr val="tx1"/>
              </a:solidFill>
            </a:endParaRPr>
          </a:p>
          <a:p>
            <a:endParaRPr lang="en-GB" dirty="0"/>
          </a:p>
        </p:txBody>
      </p:sp>
      <p:sp>
        <p:nvSpPr>
          <p:cNvPr id="5" name="Text Placeholder 4">
            <a:extLst>
              <a:ext uri="{FF2B5EF4-FFF2-40B4-BE49-F238E27FC236}">
                <a16:creationId xmlns:a16="http://schemas.microsoft.com/office/drawing/2014/main" id="{DA36CF77-BB94-460B-CDFE-0F9EE8262E2E}"/>
              </a:ext>
            </a:extLst>
          </p:cNvPr>
          <p:cNvSpPr>
            <a:spLocks noGrp="1"/>
          </p:cNvSpPr>
          <p:nvPr>
            <p:ph type="body" sz="quarter" idx="18"/>
          </p:nvPr>
        </p:nvSpPr>
        <p:spPr/>
        <p:txBody>
          <a:bodyPr/>
          <a:lstStyle/>
          <a:p>
            <a:r>
              <a:rPr lang="en-GB" dirty="0"/>
              <a:t>BD=bipolar disorder; HCL-32=32-item Hypomania Checklist; MDQ=Mood Disorder Questionnaire; MDD=major depressive disorder; RMS=Rapid Mood Screener</a:t>
            </a:r>
          </a:p>
        </p:txBody>
      </p:sp>
      <p:sp>
        <p:nvSpPr>
          <p:cNvPr id="6" name="Slide Number Placeholder 5">
            <a:extLst>
              <a:ext uri="{FF2B5EF4-FFF2-40B4-BE49-F238E27FC236}">
                <a16:creationId xmlns:a16="http://schemas.microsoft.com/office/drawing/2014/main" id="{D1177D88-1211-F024-1EAD-C6C4748384C7}"/>
              </a:ext>
            </a:extLst>
          </p:cNvPr>
          <p:cNvSpPr>
            <a:spLocks noGrp="1"/>
          </p:cNvSpPr>
          <p:nvPr>
            <p:ph type="sldNum" sz="quarter" idx="4"/>
          </p:nvPr>
        </p:nvSpPr>
        <p:spPr/>
        <p:txBody>
          <a:bodyPr/>
          <a:lstStyle/>
          <a:p>
            <a:fld id="{C5E73D8C-6D1C-4360-8101-83ED279A0FF1}" type="slidenum">
              <a:rPr lang="en-GB" smtClean="0"/>
              <a:pPr/>
              <a:t>38</a:t>
            </a:fld>
            <a:endParaRPr lang="en-GB"/>
          </a:p>
        </p:txBody>
      </p:sp>
    </p:spTree>
    <p:extLst>
      <p:ext uri="{BB962C8B-B14F-4D97-AF65-F5344CB8AC3E}">
        <p14:creationId xmlns:p14="http://schemas.microsoft.com/office/powerpoint/2010/main" val="4154107822"/>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14E3334-BC67-4578-B9B6-FB2C697BED54}">
  <ds:schemaRefs>
    <ds:schemaRef ds:uri="http://schemas.microsoft.com/office/2006/metadata/properties"/>
    <ds:schemaRef ds:uri="http://www.w3.org/XML/1998/namespace"/>
    <ds:schemaRef ds:uri="28627d7c-4416-4bc1-86cf-ca6c3a42a8f2"/>
    <ds:schemaRef ds:uri="08562aa6-c0ad-4fb9-8a82-15409d3a28b4"/>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TotalTime>
  <Words>15287</Words>
  <Application>Microsoft Office PowerPoint</Application>
  <PresentationFormat>Widescreen</PresentationFormat>
  <Paragraphs>887</Paragraphs>
  <Slides>38</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BlinkMacSystemFont</vt:lpstr>
      <vt:lpstr>Calibri</vt:lpstr>
      <vt:lpstr>Symbol</vt:lpstr>
      <vt:lpstr>Times New Roman</vt:lpstr>
      <vt:lpstr>1_Office Theme</vt:lpstr>
      <vt:lpstr>PowerPoint Presentation</vt:lpstr>
      <vt:lpstr>Introduction to bipolar disorder</vt:lpstr>
      <vt:lpstr>What is bipolar disorder?</vt:lpstr>
      <vt:lpstr>Definitions</vt:lpstr>
      <vt:lpstr>The bipolar spectrum</vt:lpstr>
      <vt:lpstr>The history of bipolar disorder</vt:lpstr>
      <vt:lpstr>Epidemiology and burden</vt:lpstr>
      <vt:lpstr>The global prevalence of bipolar disorders</vt:lpstr>
      <vt:lpstr>Epidemiology</vt:lpstr>
      <vt:lpstr>Global burden</vt:lpstr>
      <vt:lpstr>Patient impact of bipolar disorder</vt:lpstr>
      <vt:lpstr>Strengths and positive characteristics</vt:lpstr>
      <vt:lpstr>Diagnostic criteria</vt:lpstr>
      <vt:lpstr>DSM-5-TR: manic episode</vt:lpstr>
      <vt:lpstr>DSM-5-TR: hypomanic episode</vt:lpstr>
      <vt:lpstr>DSM-5-TR: major depressive episode</vt:lpstr>
      <vt:lpstr>Important specifiers</vt:lpstr>
      <vt:lpstr>Prevalence and clinical correlates of mixed features</vt:lpstr>
      <vt:lpstr>The evolution of mixed features</vt:lpstr>
      <vt:lpstr>Bipolar I and bipolar II disorder</vt:lpstr>
      <vt:lpstr>The subthreshold bipolar disorder</vt:lpstr>
      <vt:lpstr>The differences between ICD-11 and DSM-5-TR</vt:lpstr>
      <vt:lpstr>Differential diagnosis</vt:lpstr>
      <vt:lpstr>Delays in diagnosis</vt:lpstr>
      <vt:lpstr>Consequences of delayed diagnosis</vt:lpstr>
      <vt:lpstr>Key differential diagnosis</vt:lpstr>
      <vt:lpstr>Challenges differentiating bipolar and major depression</vt:lpstr>
      <vt:lpstr>Cultural issues in diagnosis</vt:lpstr>
      <vt:lpstr>Tools to support diagnosis and assessment</vt:lpstr>
      <vt:lpstr>Mood Disorder Questionnaire (MDQ)</vt:lpstr>
      <vt:lpstr>32-item Hypomania Checklist (HCL-32)</vt:lpstr>
      <vt:lpstr>Rapid Mood Screener (RMS) </vt:lpstr>
      <vt:lpstr>Structured diagnostic interviews</vt:lpstr>
      <vt:lpstr>Assessment of symptom severity</vt:lpstr>
      <vt:lpstr>Assessment of quality of life and functioning</vt:lpstr>
      <vt:lpstr>The future of bipolar disorder diagnosis and management</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Ceren Akdeniz Vogt</cp:lastModifiedBy>
  <cp:revision>12</cp:revision>
  <dcterms:created xsi:type="dcterms:W3CDTF">2022-06-30T09:48:17Z</dcterms:created>
  <dcterms:modified xsi:type="dcterms:W3CDTF">2024-07-22T09:01:18Z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