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46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D669653C-A31C-B9BB-2003-9D1DC725BAAA}" name="Dani Guinart" initials="DG" userId="e7e1dcf6d05fdd77" providerId="Windows Live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FFFFFF"/>
    <a:srgbClr val="EFECEB"/>
    <a:srgbClr val="E5EBF1"/>
    <a:srgbClr val="F0F0F0"/>
    <a:srgbClr val="3F1A01"/>
    <a:srgbClr val="D9D1CC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0" autoAdjust="0"/>
    <p:restoredTop sz="85215" autoAdjust="0"/>
  </p:normalViewPr>
  <p:slideViewPr>
    <p:cSldViewPr snapToGrid="0">
      <p:cViewPr varScale="1">
        <p:scale>
          <a:sx n="133" d="100"/>
          <a:sy n="133" d="100"/>
        </p:scale>
        <p:origin x="144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3492" y="-15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As lithium has a low therapeutic index, the dose should be adjusted to a target level in order to optimize treatment.</a:t>
            </a:r>
            <a:r>
              <a:rPr lang="en-GB" baseline="30000" dirty="0"/>
              <a:t>4,5</a:t>
            </a:r>
            <a:r>
              <a:rPr lang="en-GB" dirty="0"/>
              <a:t> This target level will often be near the threshold required to produce harmful effects, and so serum levels should be frequently monitored during the initial months of treatment.</a:t>
            </a:r>
            <a:r>
              <a:rPr lang="en-GB" baseline="30000" dirty="0"/>
              <a:t>4,5</a:t>
            </a:r>
            <a:r>
              <a:rPr lang="en-GB" dirty="0"/>
              <a:t> Once the appropriate dose is achieved, or after a year of treatment, this monitoring may be done every few months.</a:t>
            </a:r>
            <a:r>
              <a:rPr lang="en-GB" baseline="30000" dirty="0"/>
              <a:t>4,5</a:t>
            </a:r>
            <a:r>
              <a:rPr lang="en-GB" dirty="0"/>
              <a:t> It is important for the clinician to inform the patients and their caregivers about the benefits and risks of lithium, and any potential alternatives that are available.</a:t>
            </a:r>
            <a:r>
              <a:rPr lang="en-GB" baseline="30000" dirty="0"/>
              <a:t>4 </a:t>
            </a:r>
            <a:r>
              <a:rPr lang="en-GB" dirty="0"/>
              <a:t>Indeed, there has been a downward trend in the prescription of lithium, whereas antipsychotics have been increasingly used instead.</a:t>
            </a:r>
            <a:r>
              <a:rPr lang="en-GB" baseline="30000" dirty="0"/>
              <a:t>6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Kessing LV, </a:t>
            </a:r>
            <a:r>
              <a:rPr lang="en-GB" dirty="0" err="1"/>
              <a:t>Hellmund</a:t>
            </a:r>
            <a:r>
              <a:rPr lang="en-GB" dirty="0"/>
              <a:t> G, Geddes JR, et al. Valproate v. lithium in the treatment of bipolar disorder in clinical practice: observational nationwide register-based cohort study. Br J Psychiatry 2011; 199 (1): 57–63.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Malhi GS, Gessler D, </a:t>
            </a:r>
            <a:r>
              <a:rPr lang="en-US" dirty="0" err="1"/>
              <a:t>Outhred</a:t>
            </a:r>
            <a:r>
              <a:rPr lang="en-US" dirty="0"/>
              <a:t> T. The use of lithium for the treatment of bipolar disorder: recommendations from clinical practice guidelines. J Affect </a:t>
            </a:r>
            <a:r>
              <a:rPr lang="en-US" dirty="0" err="1"/>
              <a:t>Disord</a:t>
            </a:r>
            <a:r>
              <a:rPr lang="en-US" dirty="0"/>
              <a:t> 2017; 217: 266–280.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Pérez de Mendiola X, Hidalgo-Mazzei D, Vieta E, et al. Overview of lithium’s use: a nationwide survey. Int J Bipolar </a:t>
            </a:r>
            <a:r>
              <a:rPr lang="en-GB" dirty="0" err="1"/>
              <a:t>Disord</a:t>
            </a:r>
            <a:r>
              <a:rPr lang="en-GB" dirty="0"/>
              <a:t> 2021; 9 (1): 10.</a:t>
            </a:r>
            <a:endParaRPr lang="en-US" dirty="0"/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Koek</a:t>
            </a:r>
            <a:r>
              <a:rPr lang="en-US" dirty="0"/>
              <a:t> RJ. Psychiatric Times. Tips, cautions, and successes in treating bipolar patients with lithium. 20 April 2015. Available at: https://www.psychiatrictimes.com/view/tips-cautions-and-successes-treating-bipolar-patients-lithium. Accessed 27 February 2024.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National Institute for Health and Care Excellence. Bipolar disorder: assessment and management. Clinical guideline. 21 December 2023. Available at: www.nice.org.uk/guidance/cg185. Accessed 5 March 2024.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Rhee TG, </a:t>
            </a:r>
            <a:r>
              <a:rPr lang="en-US" dirty="0" err="1"/>
              <a:t>Olfson</a:t>
            </a:r>
            <a:r>
              <a:rPr lang="en-US" dirty="0"/>
              <a:t> M, Nierenberg AA, Wilkinson ST. 20-Year trends in the pharmacologic treatment of bipolar disorder by psychiatrists in outpatient care settings. Am J Psychiatry 2020; 177 (8): 706–715.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464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Diagonal Corners Rounded 22">
            <a:extLst>
              <a:ext uri="{FF2B5EF4-FFF2-40B4-BE49-F238E27FC236}">
                <a16:creationId xmlns:a16="http://schemas.microsoft.com/office/drawing/2014/main" id="{7153DE60-A432-B408-6A22-03EF328A3F9A}"/>
              </a:ext>
            </a:extLst>
          </p:cNvPr>
          <p:cNvSpPr/>
          <p:nvPr/>
        </p:nvSpPr>
        <p:spPr>
          <a:xfrm flipH="1">
            <a:off x="724746" y="2849835"/>
            <a:ext cx="8195731" cy="556533"/>
          </a:xfrm>
          <a:prstGeom prst="round2DiagRect">
            <a:avLst/>
          </a:prstGeom>
          <a:solidFill>
            <a:srgbClr val="EFEC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Diagonal Corners Rounded 23">
            <a:extLst>
              <a:ext uri="{FF2B5EF4-FFF2-40B4-BE49-F238E27FC236}">
                <a16:creationId xmlns:a16="http://schemas.microsoft.com/office/drawing/2014/main" id="{5D8CE0AD-79F8-4B24-6C63-8E33648952A2}"/>
              </a:ext>
            </a:extLst>
          </p:cNvPr>
          <p:cNvSpPr/>
          <p:nvPr/>
        </p:nvSpPr>
        <p:spPr>
          <a:xfrm flipH="1">
            <a:off x="724746" y="3523410"/>
            <a:ext cx="8195731" cy="556533"/>
          </a:xfrm>
          <a:prstGeom prst="round2DiagRect">
            <a:avLst/>
          </a:prstGeom>
          <a:solidFill>
            <a:srgbClr val="EFEC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: Diagonal Corners Rounded 24">
            <a:extLst>
              <a:ext uri="{FF2B5EF4-FFF2-40B4-BE49-F238E27FC236}">
                <a16:creationId xmlns:a16="http://schemas.microsoft.com/office/drawing/2014/main" id="{BDC89E78-8FC7-F9EF-0E05-2DAFD5BB499A}"/>
              </a:ext>
            </a:extLst>
          </p:cNvPr>
          <p:cNvSpPr/>
          <p:nvPr/>
        </p:nvSpPr>
        <p:spPr>
          <a:xfrm flipH="1">
            <a:off x="724746" y="4196985"/>
            <a:ext cx="8195731" cy="556533"/>
          </a:xfrm>
          <a:prstGeom prst="round2DiagRect">
            <a:avLst/>
          </a:prstGeom>
          <a:solidFill>
            <a:srgbClr val="EFEC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: Diagonal Corners Rounded 25">
            <a:extLst>
              <a:ext uri="{FF2B5EF4-FFF2-40B4-BE49-F238E27FC236}">
                <a16:creationId xmlns:a16="http://schemas.microsoft.com/office/drawing/2014/main" id="{31CDEF7B-2902-0265-21D5-EBD02FB98A47}"/>
              </a:ext>
            </a:extLst>
          </p:cNvPr>
          <p:cNvSpPr/>
          <p:nvPr/>
        </p:nvSpPr>
        <p:spPr>
          <a:xfrm flipH="1">
            <a:off x="724746" y="4884788"/>
            <a:ext cx="8195733" cy="556533"/>
          </a:xfrm>
          <a:prstGeom prst="round2DiagRect">
            <a:avLst/>
          </a:prstGeom>
          <a:solidFill>
            <a:srgbClr val="EFEC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E9DCD1-0E97-DD6E-7373-2A58FDB17F0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Maintenance treatment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821742-355C-198D-6617-36034B34E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Lithium as maintenance treatment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F0F678-BD06-D618-B978-DBE9F9406B5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713383" cy="4415215"/>
          </a:xfrm>
        </p:spPr>
        <p:txBody>
          <a:bodyPr/>
          <a:lstStyle/>
          <a:p>
            <a:r>
              <a:rPr lang="en-GB" dirty="0"/>
              <a:t>Lithium is used in clinical practice for long-term treatment of BD</a:t>
            </a:r>
            <a:r>
              <a:rPr lang="en-GB" baseline="30000" dirty="0"/>
              <a:t>1,2</a:t>
            </a:r>
            <a:endParaRPr lang="en-GB" dirty="0"/>
          </a:p>
          <a:p>
            <a:r>
              <a:rPr lang="en-GB" dirty="0"/>
              <a:t>International guidelines recommend lithium as first-line maintenance treatment in BD</a:t>
            </a:r>
            <a:r>
              <a:rPr lang="en-GB" baseline="30000" dirty="0"/>
              <a:t>2</a:t>
            </a:r>
            <a:endParaRPr lang="en-GB" dirty="0"/>
          </a:p>
          <a:p>
            <a:r>
              <a:rPr lang="en-GB" dirty="0"/>
              <a:t>A nationwide survey in Spain found that:</a:t>
            </a:r>
            <a:r>
              <a:rPr lang="en-GB" baseline="30000" dirty="0"/>
              <a:t>3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1345CE-D0BB-837D-CE8F-C4C73024D8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BD=bipolar disorder; HCP=healthcare professional</a:t>
            </a:r>
            <a:br>
              <a:rPr lang="en-GB"/>
            </a:br>
            <a:br>
              <a:rPr lang="en-GB"/>
            </a:br>
            <a:r>
              <a:rPr lang="en-GB"/>
              <a:t>1. Kessing et al. </a:t>
            </a:r>
            <a:r>
              <a:rPr lang="pl-PL"/>
              <a:t>Br J Psychiatry</a:t>
            </a:r>
            <a:r>
              <a:rPr lang="en-GB"/>
              <a:t> 2011;</a:t>
            </a:r>
            <a:r>
              <a:rPr lang="pl-PL"/>
              <a:t>199(1):57–63</a:t>
            </a:r>
            <a:r>
              <a:rPr lang="en-GB"/>
              <a:t>; 2. Malhi et al. J Affect </a:t>
            </a:r>
            <a:r>
              <a:rPr lang="en-GB" err="1"/>
              <a:t>Disord</a:t>
            </a:r>
            <a:r>
              <a:rPr lang="en-GB"/>
              <a:t> 2017;217:266–280; 3. Pérez de Mendiola et al. Int J Bipolar </a:t>
            </a:r>
            <a:r>
              <a:rPr lang="en-GB" err="1"/>
              <a:t>Disord</a:t>
            </a:r>
            <a:r>
              <a:rPr lang="en-GB"/>
              <a:t> 2021;9(1):10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EA301B-9BE2-7B6A-ADBA-1C8E17F04FD8}"/>
              </a:ext>
            </a:extLst>
          </p:cNvPr>
          <p:cNvSpPr txBox="1"/>
          <p:nvPr/>
        </p:nvSpPr>
        <p:spPr>
          <a:xfrm>
            <a:off x="711205" y="2835714"/>
            <a:ext cx="1245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5">
                    <a:lumMod val="75000"/>
                  </a:schemeClr>
                </a:solidFill>
              </a:rPr>
              <a:t>&gt;75%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B6B061-3505-B0F4-7A0B-8AE42EE7ED2E}"/>
              </a:ext>
            </a:extLst>
          </p:cNvPr>
          <p:cNvSpPr txBox="1"/>
          <p:nvPr/>
        </p:nvSpPr>
        <p:spPr>
          <a:xfrm>
            <a:off x="1829861" y="2974213"/>
            <a:ext cx="646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of </a:t>
            </a:r>
            <a:r>
              <a:rPr lang="en-US" sz="1400"/>
              <a:t>HCPs choose lithium as the first option in maintenance treatment of BD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911C90-D71B-7B64-5D2A-78409EF703DC}"/>
              </a:ext>
            </a:extLst>
          </p:cNvPr>
          <p:cNvSpPr txBox="1"/>
          <p:nvPr/>
        </p:nvSpPr>
        <p:spPr>
          <a:xfrm>
            <a:off x="951656" y="3509289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>
                <a:solidFill>
                  <a:schemeClr val="accent5">
                    <a:lumMod val="75000"/>
                  </a:schemeClr>
                </a:solidFill>
              </a:rPr>
              <a:t>70%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C7E6D7-527F-BA2B-B7EE-93750C00E5DC}"/>
              </a:ext>
            </a:extLst>
          </p:cNvPr>
          <p:cNvSpPr txBox="1"/>
          <p:nvPr/>
        </p:nvSpPr>
        <p:spPr>
          <a:xfrm>
            <a:off x="1829861" y="361701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of </a:t>
            </a:r>
            <a:r>
              <a:rPr lang="en-US" sz="1400"/>
              <a:t>HCPs prescribe lithium to &gt;50% of patients with BD</a:t>
            </a:r>
            <a:r>
              <a:rPr lang="en-GB"/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AFE0260-C75D-FC79-5978-62DACA0873DA}"/>
              </a:ext>
            </a:extLst>
          </p:cNvPr>
          <p:cNvSpPr txBox="1"/>
          <p:nvPr/>
        </p:nvSpPr>
        <p:spPr>
          <a:xfrm>
            <a:off x="951656" y="4182864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>
                <a:solidFill>
                  <a:schemeClr val="accent5">
                    <a:lumMod val="75000"/>
                  </a:schemeClr>
                </a:solidFill>
              </a:rPr>
              <a:t>20%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E2CDFA-7D72-34E8-77B6-7D0CF6524B5F}"/>
              </a:ext>
            </a:extLst>
          </p:cNvPr>
          <p:cNvSpPr txBox="1"/>
          <p:nvPr/>
        </p:nvSpPr>
        <p:spPr>
          <a:xfrm>
            <a:off x="1829861" y="4290585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of </a:t>
            </a:r>
            <a:r>
              <a:rPr lang="en-US" sz="1400"/>
              <a:t>HCPs prescribe lithium to &gt;75% of patients with BD</a:t>
            </a:r>
            <a:r>
              <a:rPr lang="en-GB"/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12506F-DBDB-211F-B588-5ECB337C2859}"/>
              </a:ext>
            </a:extLst>
          </p:cNvPr>
          <p:cNvSpPr txBox="1"/>
          <p:nvPr/>
        </p:nvSpPr>
        <p:spPr>
          <a:xfrm>
            <a:off x="951656" y="4870667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5">
                    <a:lumMod val="75000"/>
                  </a:schemeClr>
                </a:solidFill>
              </a:rPr>
              <a:t>62%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C1F99B-8D4D-0D1B-E9FC-0C6DF7AF8C70}"/>
              </a:ext>
            </a:extLst>
          </p:cNvPr>
          <p:cNvSpPr txBox="1"/>
          <p:nvPr/>
        </p:nvSpPr>
        <p:spPr>
          <a:xfrm>
            <a:off x="1829861" y="5009166"/>
            <a:ext cx="646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of </a:t>
            </a:r>
            <a:r>
              <a:rPr lang="en-US" sz="1400" dirty="0"/>
              <a:t>HCPs stated that side effects were the main reason for not prescribing lithium</a:t>
            </a:r>
          </a:p>
        </p:txBody>
      </p:sp>
      <p:pic>
        <p:nvPicPr>
          <p:cNvPr id="8" name="Graphic 7" descr="Checklist outline">
            <a:extLst>
              <a:ext uri="{FF2B5EF4-FFF2-40B4-BE49-F238E27FC236}">
                <a16:creationId xmlns:a16="http://schemas.microsoft.com/office/drawing/2014/main" id="{72DDE20E-4A02-FECB-6CA2-8F8DD93C65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55703" y="2623578"/>
            <a:ext cx="3036222" cy="303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17350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2A94D76-BF58-4338-9A89-5A6F8105C834}">
  <we:reference id="b0430364-2ab6-47cd-907e-f8b72239b204" version="3.19.222.0" store="EXCatalog" storeType="EXCatalog"/>
  <we:alternateReferences>
    <we:reference id="WA200000729" version="3.19.222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522</Words>
  <Application>Microsoft Office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Lithium as maintenance treatment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34</cp:revision>
  <cp:lastPrinted>2024-07-02T15:20:05Z</cp:lastPrinted>
  <dcterms:created xsi:type="dcterms:W3CDTF">2022-06-30T09:48:17Z</dcterms:created>
  <dcterms:modified xsi:type="dcterms:W3CDTF">2024-07-25T08:22:40Z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