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9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500" b="1" baseline="0">
                <a:solidFill>
                  <a:schemeClr val="accent2">
                    <a:lumMod val="50000"/>
                  </a:schemeClr>
                </a:solidFill>
              </a:rPr>
              <a:t>Mean relapse rates with long-term lithium treatment versus placebo in patients with BD</a:t>
            </a:r>
            <a:r>
              <a:rPr lang="en-US" sz="1500" b="1" baseline="30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US" sz="1500" b="1">
              <a:solidFill>
                <a:schemeClr val="accent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599047535148701"/>
          <c:y val="2.44482150434724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3084457887509193"/>
          <c:y val="0.18252956463663669"/>
          <c:w val="0.83648342277685916"/>
          <c:h val="0.7187109621879765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Placebo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Any episode</c:v>
                </c:pt>
                <c:pt idx="1">
                  <c:v>Manic episode</c:v>
                </c:pt>
                <c:pt idx="2">
                  <c:v>Depressive episode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60</c:v>
                </c:pt>
                <c:pt idx="1">
                  <c:v>24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D6-4C21-90ED-E2F58CB375C8}"/>
            </c:ext>
          </c:extLst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Lithium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Any episode</c:v>
                </c:pt>
                <c:pt idx="1">
                  <c:v>Manic episode</c:v>
                </c:pt>
                <c:pt idx="2">
                  <c:v>Depressive episode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40</c:v>
                </c:pt>
                <c:pt idx="1">
                  <c:v>14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D6-4C21-90ED-E2F58CB37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689520"/>
        <c:axId val="318684112"/>
      </c:barChart>
      <c:catAx>
        <c:axId val="31868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4112"/>
        <c:crosses val="autoZero"/>
        <c:auto val="1"/>
        <c:lblAlgn val="ctr"/>
        <c:lblOffset val="100"/>
        <c:noMultiLvlLbl val="0"/>
      </c:catAx>
      <c:valAx>
        <c:axId val="3186841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2"/>
                    </a:solidFill>
                  </a:rPr>
                  <a:t>Percentage</a:t>
                </a:r>
                <a:r>
                  <a:rPr lang="en-US" sz="1400" b="1" baseline="0">
                    <a:solidFill>
                      <a:schemeClr val="tx2"/>
                    </a:solidFill>
                  </a:rPr>
                  <a:t> of patients </a:t>
                </a:r>
                <a:br>
                  <a:rPr lang="en-US" sz="1400" b="1" baseline="0">
                    <a:solidFill>
                      <a:schemeClr val="tx2"/>
                    </a:solidFill>
                  </a:rPr>
                </a:br>
                <a:r>
                  <a:rPr lang="en-US" sz="1400" b="1" baseline="0">
                    <a:solidFill>
                      <a:schemeClr val="tx2"/>
                    </a:solidFill>
                  </a:rPr>
                  <a:t>who relapsed</a:t>
                </a:r>
                <a:endParaRPr lang="en-US" sz="14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1.4426621565277806E-2"/>
              <c:y val="0.228631022938351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511371866723994"/>
          <c:y val="0.22909067884785267"/>
          <c:w val="0.34503200660303551"/>
          <c:h val="0.132850469520121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847" y="4778722"/>
            <a:ext cx="5455982" cy="4600228"/>
          </a:xfrm>
        </p:spPr>
        <p:txBody>
          <a:bodyPr/>
          <a:lstStyle/>
          <a:p>
            <a:r>
              <a:rPr lang="en-GB" dirty="0"/>
              <a:t>Two hypotheses about lithium’s protective effects in relation to suicide have been suggested.</a:t>
            </a:r>
            <a:r>
              <a:rPr lang="en-GB" baseline="30000" dirty="0"/>
              <a:t>1</a:t>
            </a:r>
            <a:r>
              <a:rPr lang="en-GB" dirty="0"/>
              <a:t> One suggests that because lithium is a mood stabilizer, patients with a good response to lithium have fewer, less severe, and/or less frequent affective episodes, which in turn reduces the risk of suicidal behaviour.</a:t>
            </a:r>
            <a:r>
              <a:rPr lang="en-GB" baseline="30000" dirty="0"/>
              <a:t>1</a:t>
            </a:r>
            <a:r>
              <a:rPr lang="en-GB" dirty="0"/>
              <a:t> The second hypothesis suggests that lithium decreases aggression and impulsivity in patients with mood disorders.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Lewitzka</a:t>
            </a:r>
            <a:r>
              <a:rPr lang="en-GB" dirty="0"/>
              <a:t> U, Severus E, Bauer R, et al. The suicide prevention effect of lithium: more than 20 years of evidence-a narrative review. Int J Bipolar </a:t>
            </a:r>
            <a:r>
              <a:rPr lang="en-GB" dirty="0" err="1"/>
              <a:t>Disord</a:t>
            </a:r>
            <a:r>
              <a:rPr lang="en-GB" dirty="0"/>
              <a:t> 2015; 3 (1): 32.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Geddes JR, Burgess S, </a:t>
            </a:r>
            <a:r>
              <a:rPr lang="en-GB" dirty="0" err="1"/>
              <a:t>Hawton</a:t>
            </a:r>
            <a:r>
              <a:rPr lang="en-GB" dirty="0"/>
              <a:t> K, et al. Long-term lithium therapy for bipolar disorder: systematic review and meta-analysis of randomized controlled trials. Am J Psychiatry 2004; 161 (2): 217–222.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Gonzalez-Pinto A, Mosquera F, Alonso M, et al. Suicidal risk in bipolar I disorder patients and adherence to long-term lithium treatment. Bipolar </a:t>
            </a:r>
            <a:r>
              <a:rPr lang="en-GB" dirty="0" err="1"/>
              <a:t>Disord</a:t>
            </a:r>
            <a:r>
              <a:rPr lang="en-GB" dirty="0"/>
              <a:t> 2006; 8 (5 Pt 2): 618–624.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Gerhard T, </a:t>
            </a:r>
            <a:r>
              <a:rPr lang="en-GB" dirty="0" err="1"/>
              <a:t>Devanand</a:t>
            </a:r>
            <a:r>
              <a:rPr lang="en-GB" dirty="0"/>
              <a:t> DP, Huang C, et al. Lithium treatment and risk for dementia in adults with bipolar disorder: population-based cohort study. Br J Psychiatry 2015; 207 (1): 46–51.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Bergamelli</a:t>
            </a:r>
            <a:r>
              <a:rPr lang="en-GB" dirty="0"/>
              <a:t> E, Del </a:t>
            </a:r>
            <a:r>
              <a:rPr lang="en-GB" dirty="0" err="1"/>
              <a:t>Fabro</a:t>
            </a:r>
            <a:r>
              <a:rPr lang="en-GB" dirty="0"/>
              <a:t> L, </a:t>
            </a:r>
            <a:r>
              <a:rPr lang="en-GB" dirty="0" err="1"/>
              <a:t>Delvecchio</a:t>
            </a:r>
            <a:r>
              <a:rPr lang="en-GB" dirty="0"/>
              <a:t> G, et al. The impact of lithium on brain function in bipolar disorder: an updated review of functional magnetic resonance imaging studies. CNS Drugs 2021; 35 (12): 1275–1287.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568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E91315-EE88-C11F-E626-EA39D62D53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Compared with alternative treatment or non-adherent patients, lithium maintenance treatment in BD is associated with:</a:t>
            </a:r>
          </a:p>
          <a:p>
            <a:r>
              <a:rPr lang="en-GB" b="1" dirty="0"/>
              <a:t>A 5-fold reduction in annualized risk of suicidal acts</a:t>
            </a:r>
            <a:r>
              <a:rPr lang="en-GB" b="1" baseline="30000" dirty="0"/>
              <a:t>3</a:t>
            </a:r>
            <a:endParaRPr lang="en-GB" b="1" dirty="0"/>
          </a:p>
          <a:p>
            <a:r>
              <a:rPr lang="en-GB" b="1" dirty="0"/>
              <a:t>Reduced risk of dementia in BD</a:t>
            </a:r>
            <a:r>
              <a:rPr lang="en-GB" b="1" baseline="30000" dirty="0"/>
              <a:t>4</a:t>
            </a:r>
            <a:endParaRPr lang="en-GB" b="1" dirty="0"/>
          </a:p>
          <a:p>
            <a:r>
              <a:rPr lang="en-GB" b="1" dirty="0"/>
              <a:t>Preservation of brain volume in BD</a:t>
            </a:r>
            <a:r>
              <a:rPr lang="en-GB" b="1" baseline="30000" dirty="0"/>
              <a:t>5</a:t>
            </a:r>
            <a:endParaRPr lang="en-GB" b="1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E9DCD1-0E97-DD6E-7373-2A58FDB17F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821742-355C-198D-6617-36034B34E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Efficacy of lithium in bipolar disorder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83FA8D2-C971-4A47-0988-507BBC2C8EFF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There is evidence that lithium can prevent suicide over the long-term course of BD</a:t>
            </a:r>
            <a:r>
              <a:rPr lang="en-GB" baseline="30000" dirty="0"/>
              <a:t>1</a:t>
            </a:r>
          </a:p>
          <a:p>
            <a:r>
              <a:rPr lang="en-GB" dirty="0"/>
              <a:t>Lithium tends to be more efficacious in patients with a typical course of BD, including </a:t>
            </a:r>
            <a:br>
              <a:rPr lang="en-GB" dirty="0"/>
            </a:br>
            <a:r>
              <a:rPr lang="en-GB" dirty="0"/>
              <a:t>full remission between episodes, only mood congruent psychotic symptoms, </a:t>
            </a:r>
            <a:br>
              <a:rPr lang="en-GB" dirty="0"/>
            </a:br>
            <a:r>
              <a:rPr lang="en-GB" dirty="0"/>
              <a:t>and no psychiatric comorbidities, compared with patients with opposing characteristics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345CE-D0BB-837D-CE8F-C4C73024D8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BD=bipolar disorder</a:t>
            </a:r>
            <a:br>
              <a:rPr lang="en-GB"/>
            </a:br>
            <a:br>
              <a:rPr lang="en-GB"/>
            </a:br>
            <a:r>
              <a:rPr lang="en-GB"/>
              <a:t>1. </a:t>
            </a:r>
            <a:r>
              <a:rPr lang="en-GB" err="1"/>
              <a:t>Lewitzka</a:t>
            </a:r>
            <a:r>
              <a:rPr lang="en-GB"/>
              <a:t> et al. </a:t>
            </a:r>
            <a:r>
              <a:rPr lang="it-IT"/>
              <a:t>Int J Bipolar Disord 2015;3(1):32; 2. Geddes et al. </a:t>
            </a:r>
            <a:r>
              <a:rPr lang="pl-PL"/>
              <a:t>Am J Psychiatry 2004;161(2):217–222</a:t>
            </a:r>
            <a:r>
              <a:rPr lang="en-GB"/>
              <a:t>; 3. Gonzalez-Pinto et al. </a:t>
            </a:r>
            <a:r>
              <a:rPr lang="it-IT"/>
              <a:t>Bipolar Disord 2006;8(5 Pt 2):618–624;</a:t>
            </a:r>
          </a:p>
          <a:p>
            <a:r>
              <a:rPr lang="en-GB"/>
              <a:t>4. Gerhard et al. </a:t>
            </a:r>
            <a:r>
              <a:rPr lang="pl-PL"/>
              <a:t>Br J Psychiatry 2015;207(1):46–51</a:t>
            </a:r>
            <a:r>
              <a:rPr lang="en-US"/>
              <a:t>; 5. </a:t>
            </a:r>
            <a:r>
              <a:rPr lang="en-US" err="1"/>
              <a:t>Bergamelli</a:t>
            </a:r>
            <a:r>
              <a:rPr lang="en-US"/>
              <a:t> et al. CNS Drugs 2021;35(12):1275–1287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E4C7FE4-9FC5-836A-38DC-597A1DFF20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5743969"/>
              </p:ext>
            </p:extLst>
          </p:nvPr>
        </p:nvGraphicFramePr>
        <p:xfrm>
          <a:off x="677068" y="2878667"/>
          <a:ext cx="7991476" cy="3285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154970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470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Efficacy of lithium in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35</cp:revision>
  <cp:lastPrinted>2024-07-02T15:20:05Z</cp:lastPrinted>
  <dcterms:created xsi:type="dcterms:W3CDTF">2022-06-30T09:48:17Z</dcterms:created>
  <dcterms:modified xsi:type="dcterms:W3CDTF">2024-07-25T08:26:30Z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