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47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BAFB692C-2DFB-4433-BA2B-0D4F185CF30B}" name="Aoife Gratte" initials="AG" userId="S::Aoife.Gratte@primeglobalpeople.com::c48a97b4-164b-412e-b235-2ebf0a8f49bd" providerId="AD"/>
  <p188:author id="{D669653C-A31C-B9BB-2003-9D1DC725BAAA}" name="Dani Guinart" initials="DG" userId="e7e1dcf6d05fdd77" providerId="Windows Live"/>
  <p188:author id="{98A6AB53-9D2B-0901-9F14-939E1BA46278}" name="Salazar Pablo,  Gonzalo" initials="" userId="S::GSalazarPablo@slam.nhs.uk::21c2393d-61fb-4ff1-82d1-f3d703ee0d31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  <p188:author id="{E001FAE8-F21C-B15A-2373-561243264116}" name="Gonzalo Salazar de Pablo" initials="GS" userId="S::k1803994@kcl.ac.uk::6c908b0a-4dba-4077-baf4-d0d4067d2d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FFFFFF"/>
    <a:srgbClr val="EFECEB"/>
    <a:srgbClr val="E5EBF1"/>
    <a:srgbClr val="F0F0F0"/>
    <a:srgbClr val="3F1A01"/>
    <a:srgbClr val="D9D1CC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0" autoAdjust="0"/>
    <p:restoredTop sz="85215" autoAdjust="0"/>
  </p:normalViewPr>
  <p:slideViewPr>
    <p:cSldViewPr snapToGrid="0">
      <p:cViewPr varScale="1">
        <p:scale>
          <a:sx n="133" d="100"/>
          <a:sy n="133" d="100"/>
        </p:scale>
        <p:origin x="144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3492" y="-15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sz="1600" b="1" baseline="0">
                <a:solidFill>
                  <a:schemeClr val="accent2">
                    <a:lumMod val="50000"/>
                  </a:schemeClr>
                </a:solidFill>
              </a:rPr>
              <a:t>Proportion of patients who relapsed with </a:t>
            </a:r>
            <a:br>
              <a:rPr lang="en-US" sz="1600" b="1" baseline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1600" b="1" baseline="0">
                <a:solidFill>
                  <a:schemeClr val="accent2">
                    <a:lumMod val="50000"/>
                  </a:schemeClr>
                </a:solidFill>
              </a:rPr>
              <a:t>52 weeks of valproate or lithium treatment</a:t>
            </a:r>
            <a:r>
              <a:rPr lang="en-US" sz="1600" b="1" baseline="3000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en-US" sz="1600" b="1" baseline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US" sz="1600" b="1">
              <a:solidFill>
                <a:schemeClr val="accent2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1710640263061951"/>
          <c:y val="4.72656542130060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>
        <c:manualLayout>
          <c:layoutTarget val="inner"/>
          <c:xMode val="edge"/>
          <c:yMode val="edge"/>
          <c:x val="0.15309458523575487"/>
          <c:y val="0.18252956463663669"/>
          <c:w val="0.81423343296792472"/>
          <c:h val="0.592342697540429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Mood stabilizer alone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EF85-42CF-A213-3C677BA4401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F85-42CF-A213-3C677BA4401A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3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Sheet1!$B$1:$C$1</c:f>
              <c:strCache>
                <c:ptCount val="2"/>
                <c:pt idx="0">
                  <c:v>Valproate</c:v>
                </c:pt>
                <c:pt idx="1">
                  <c:v>Lithium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68</c:v>
                </c:pt>
                <c:pt idx="1">
                  <c:v>81.5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96-4FDB-AE94-76E006CCF963}"/>
            </c:ext>
          </c:extLst>
        </c:ser>
        <c:ser>
          <c:idx val="1"/>
          <c:order val="1"/>
          <c:tx>
            <c:strRef>
              <c:f>Sheet1!$A$2</c:f>
              <c:strCache>
                <c:ptCount val="1"/>
                <c:pt idx="0">
                  <c:v>Mood stabilizer 
plus antipsychotic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Sheet1!$B$1:$C$1</c:f>
              <c:strCache>
                <c:ptCount val="2"/>
                <c:pt idx="0">
                  <c:v>Valproate</c:v>
                </c:pt>
                <c:pt idx="1">
                  <c:v>Lithium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54.2</c:v>
                </c:pt>
                <c:pt idx="1">
                  <c:v>55.2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96-4FDB-AE94-76E006CCF9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8689520"/>
        <c:axId val="318684112"/>
      </c:barChart>
      <c:catAx>
        <c:axId val="318689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318684112"/>
        <c:crosses val="autoZero"/>
        <c:auto val="1"/>
        <c:lblAlgn val="ctr"/>
        <c:lblOffset val="100"/>
        <c:noMultiLvlLbl val="0"/>
      </c:catAx>
      <c:valAx>
        <c:axId val="31868411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>
                    <a:solidFill>
                      <a:schemeClr val="tx2"/>
                    </a:solidFill>
                  </a:rPr>
                  <a:t>Proportion of patients</a:t>
                </a:r>
                <a:r>
                  <a:rPr lang="en-US" sz="1400" b="1" baseline="0">
                    <a:solidFill>
                      <a:schemeClr val="tx2"/>
                    </a:solidFill>
                  </a:rPr>
                  <a:t> </a:t>
                </a:r>
                <a:br>
                  <a:rPr lang="en-US" sz="1400" b="1" baseline="0">
                    <a:solidFill>
                      <a:schemeClr val="tx2"/>
                    </a:solidFill>
                  </a:rPr>
                </a:br>
                <a:r>
                  <a:rPr lang="en-US" sz="1400" b="1" baseline="0">
                    <a:solidFill>
                      <a:schemeClr val="tx2"/>
                    </a:solidFill>
                  </a:rPr>
                  <a:t>who relapsed</a:t>
                </a:r>
                <a:endParaRPr lang="en-US" sz="1400" b="1">
                  <a:solidFill>
                    <a:schemeClr val="tx2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0.2799700948650349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chemeClr val="tx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31868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54199010241497"/>
          <c:y val="0.8547296615598815"/>
          <c:w val="0.82708536671468802"/>
          <c:h val="0.129723818267728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25-07-2024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three meta-analyses of 6, 41, and 21 studies, very few differences were found between lithium and valproate for long-term efficacy in patients with </a:t>
            </a:r>
            <a:r>
              <a:rPr lang="en-GB" dirty="0"/>
              <a:t>bipolar disorder</a:t>
            </a:r>
            <a:r>
              <a:rPr lang="en-US" dirty="0"/>
              <a:t>.</a:t>
            </a:r>
            <a:r>
              <a:rPr lang="en-US" baseline="30000" dirty="0"/>
              <a:t>2-4</a:t>
            </a:r>
            <a:r>
              <a:rPr lang="en-US" dirty="0"/>
              <a:t> However, evidence from a </a:t>
            </a:r>
            <a:r>
              <a:rPr lang="en-US" i="1" dirty="0"/>
              <a:t>post hoc </a:t>
            </a:r>
            <a:r>
              <a:rPr lang="en-US" dirty="0"/>
              <a:t>analysis of two randomized controlled trials showed that valproate plus placebo was associated with a lower risk of manic relapse compared with lithium, in patients with an index episode of mania.</a:t>
            </a:r>
            <a:r>
              <a:rPr lang="en-US" baseline="30000" dirty="0"/>
              <a:t>6</a:t>
            </a:r>
            <a:endParaRPr lang="en-US" dirty="0"/>
          </a:p>
          <a:p>
            <a:endParaRPr lang="en-US" dirty="0"/>
          </a:p>
          <a:p>
            <a:r>
              <a:rPr lang="en-US" dirty="0"/>
              <a:t>References: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Kang MG, Qian H, </a:t>
            </a:r>
            <a:r>
              <a:rPr lang="en-GB" dirty="0" err="1"/>
              <a:t>Keramatian</a:t>
            </a:r>
            <a:r>
              <a:rPr lang="en-GB" dirty="0"/>
              <a:t> K, et al. Lithium vs valproate in the maintenance treatment of bipolar I disorder: a </a:t>
            </a:r>
            <a:r>
              <a:rPr lang="en-GB" i="1" dirty="0"/>
              <a:t>post-hoc </a:t>
            </a:r>
            <a:r>
              <a:rPr lang="en-GB" dirty="0"/>
              <a:t>analysis of a randomized double-blind placebo-controlled trial. </a:t>
            </a:r>
            <a:r>
              <a:rPr lang="en-GB" dirty="0" err="1"/>
              <a:t>Aust</a:t>
            </a:r>
            <a:r>
              <a:rPr lang="en-GB" dirty="0"/>
              <a:t> N Z J Psychiatry 2020; 54 (3): 298–307.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Cipriani A, Reid K, Young AH, et al. Valproic acid, valproate and divalproex in the maintenance treatment of bipolar disorder. Cochrane Database </a:t>
            </a:r>
            <a:r>
              <a:rPr lang="en-GB" dirty="0" err="1"/>
              <a:t>Syst</a:t>
            </a:r>
            <a:r>
              <a:rPr lang="en-GB" dirty="0"/>
              <a:t> Rev 2013; 2013 (10): CD003196.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Kishi T, Ikuta T, Matsuda Y, et al. Mood stabilizers and/or antipsychotics for bipolar disorder in the maintenance phase: a systematic review and network meta-analysis of randomized controlled trials. Mol Psychiatry 2021; 26 (8): 4146–4157.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Yee CS, Vázquez GH, Hawken ER, et al. Long-term treatment of bipolar disorder with valproate: updated systematic review and meta-analyses. Harv Rev Psychiatry 2021; 29 (3): 188–195.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Crapanzano</a:t>
            </a:r>
            <a:r>
              <a:rPr lang="en-US" dirty="0"/>
              <a:t> C, Casolaro I, Amendola C, Damiani S. Lithium and valproate in bipolar disorder: from international evidence-based guidelines to clinical predictors. Clin </a:t>
            </a:r>
            <a:r>
              <a:rPr lang="en-US" dirty="0" err="1"/>
              <a:t>Psychopharmacol</a:t>
            </a:r>
            <a:r>
              <a:rPr lang="en-US" dirty="0"/>
              <a:t> </a:t>
            </a:r>
            <a:r>
              <a:rPr lang="en-US" dirty="0" err="1"/>
              <a:t>Neurosci</a:t>
            </a:r>
            <a:r>
              <a:rPr lang="en-US" dirty="0"/>
              <a:t> 2022; 20 (3): 403–414.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Suppes</a:t>
            </a:r>
            <a:r>
              <a:rPr lang="en-GB" dirty="0"/>
              <a:t> T, Vieta E, Gustafsson U, </a:t>
            </a:r>
            <a:r>
              <a:rPr lang="en-GB" dirty="0" err="1"/>
              <a:t>Ekholm</a:t>
            </a:r>
            <a:r>
              <a:rPr lang="en-GB" dirty="0"/>
              <a:t> B. Maintenance treatment with quetiapine when combined with either lithium or divalproex in bipolar I disorder: analysis of two large randomized, placebo-controlled trials. Depress Anxiety 2013; 30 (11): 1089–1098.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da-DK"/>
              <a:t> </a:t>
            </a:r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915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B857484-6E25-ECB6-E968-8B4BD9B380E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Bipolar disorder – Maintenance treatment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74B921B-360A-4038-795F-FA8BA5B3B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Valproate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FC2F9DE-4090-4A47-B5AF-C7206CCDDFA4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137151" cy="4415215"/>
          </a:xfrm>
        </p:spPr>
        <p:txBody>
          <a:bodyPr/>
          <a:lstStyle/>
          <a:p>
            <a:r>
              <a:rPr lang="en-GB" sz="1400" dirty="0"/>
              <a:t>Valproate is commonly used as monotherapy or in combination with atypical antipsychotics in the maintenance treatment of BD</a:t>
            </a:r>
            <a:r>
              <a:rPr lang="en-GB" sz="1400" baseline="30000" dirty="0"/>
              <a:t>1</a:t>
            </a:r>
            <a:endParaRPr lang="en-GB" sz="1400" dirty="0"/>
          </a:p>
          <a:p>
            <a:r>
              <a:rPr lang="en-GB" sz="1400" dirty="0"/>
              <a:t>Valproate has been found to have a broadly similar long-term efficacy profile to lithium in the treatment of BD</a:t>
            </a:r>
            <a:r>
              <a:rPr lang="en-GB" sz="1400" baseline="30000" dirty="0"/>
              <a:t>1-4</a:t>
            </a:r>
          </a:p>
          <a:p>
            <a:r>
              <a:rPr lang="en-US" sz="1400" dirty="0"/>
              <a:t>Valproate may be beneficial for patients with a high number of previous mood episodes/hospitalizations, and other psychiatric comorbidities</a:t>
            </a:r>
            <a:r>
              <a:rPr lang="en-US" sz="1400" baseline="30000" dirty="0"/>
              <a:t>5</a:t>
            </a:r>
            <a:endParaRPr lang="en-US" sz="1400" dirty="0"/>
          </a:p>
          <a:p>
            <a:r>
              <a:rPr lang="en-US" sz="1400" dirty="0"/>
              <a:t>However, valproate can have multiple teratogenic effects on </a:t>
            </a:r>
            <a:r>
              <a:rPr lang="en-US" sz="1400" dirty="0" err="1"/>
              <a:t>foetal</a:t>
            </a:r>
            <a:r>
              <a:rPr lang="en-US" sz="1400" dirty="0"/>
              <a:t> development if given during pregnancy, including cardiac and other malformations, and has been linked to polycystic ovarian syndrome</a:t>
            </a:r>
            <a:r>
              <a:rPr lang="en-US" sz="1400" baseline="30000" dirty="0"/>
              <a:t>4</a:t>
            </a:r>
            <a:endParaRPr lang="en-GB" sz="1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B57B54-E423-B49A-F78F-1AEF02D5E94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</a:t>
            </a:r>
            <a:br>
              <a:rPr lang="en-GB" dirty="0"/>
            </a:br>
            <a:br>
              <a:rPr lang="en-GB" dirty="0"/>
            </a:br>
            <a:r>
              <a:rPr lang="en-GB" dirty="0"/>
              <a:t>1. Kang et al. </a:t>
            </a:r>
            <a:r>
              <a:rPr lang="pl-PL" dirty="0"/>
              <a:t>Aust N Z J Psychiatry 2020;54(3):298–307</a:t>
            </a:r>
            <a:r>
              <a:rPr lang="en-GB" dirty="0"/>
              <a:t>; 2. Cipriani et al. Cochrane Database </a:t>
            </a:r>
            <a:r>
              <a:rPr lang="en-GB" dirty="0" err="1"/>
              <a:t>Syst</a:t>
            </a:r>
            <a:r>
              <a:rPr lang="en-GB" dirty="0"/>
              <a:t> Rev 2013;2013(10):CD003196;</a:t>
            </a:r>
          </a:p>
          <a:p>
            <a:r>
              <a:rPr lang="en-GB" dirty="0"/>
              <a:t>3. Kishi et al. Mol Psychiatry 2021;26(8):4146–4157; 4. Yee et al. Harv Rev Psychiatry 2021;29(3):188–195; 5. </a:t>
            </a:r>
            <a:r>
              <a:rPr lang="en-GB" dirty="0" err="1"/>
              <a:t>Crapanzano</a:t>
            </a:r>
            <a:r>
              <a:rPr lang="en-GB" dirty="0"/>
              <a:t> et al. Clin </a:t>
            </a:r>
            <a:r>
              <a:rPr lang="en-GB" dirty="0" err="1"/>
              <a:t>Psychopharmacol</a:t>
            </a:r>
            <a:r>
              <a:rPr lang="en-GB" dirty="0"/>
              <a:t> </a:t>
            </a:r>
            <a:r>
              <a:rPr lang="en-GB" dirty="0" err="1"/>
              <a:t>Neurosci</a:t>
            </a:r>
            <a:r>
              <a:rPr lang="en-GB" dirty="0"/>
              <a:t> 2022;20(3):403–414</a:t>
            </a:r>
          </a:p>
        </p:txBody>
      </p:sp>
      <p:graphicFrame>
        <p:nvGraphicFramePr>
          <p:cNvPr id="145" name="Chart 144">
            <a:extLst>
              <a:ext uri="{FF2B5EF4-FFF2-40B4-BE49-F238E27FC236}">
                <a16:creationId xmlns:a16="http://schemas.microsoft.com/office/drawing/2014/main" id="{C9ECDD5D-A6BC-34C8-73C1-F5269DCB22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7764554"/>
              </p:ext>
            </p:extLst>
          </p:nvPr>
        </p:nvGraphicFramePr>
        <p:xfrm>
          <a:off x="6096000" y="1416784"/>
          <a:ext cx="5707857" cy="4901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303772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2A94D76-BF58-4338-9A89-5A6F8105C834}">
  <we:reference id="b0430364-2ab6-47cd-907e-f8b72239b204" version="3.19.222.0" store="EXCatalog" storeType="EXCatalog"/>
  <we:alternateReferences>
    <we:reference id="WA200000729" version="3.19.222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08562aa6-c0ad-4fb9-8a82-15409d3a28b4"/>
    <ds:schemaRef ds:uri="28627d7c-4416-4bc1-86cf-ca6c3a42a8f2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516</Words>
  <Application>Microsoft Office PowerPoint</Application>
  <PresentationFormat>Widescreen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Valproate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36</cp:revision>
  <cp:lastPrinted>2024-07-02T15:20:05Z</cp:lastPrinted>
  <dcterms:created xsi:type="dcterms:W3CDTF">2022-06-30T09:48:17Z</dcterms:created>
  <dcterms:modified xsi:type="dcterms:W3CDTF">2024-07-25T08:26:49Z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