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48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D669653C-A31C-B9BB-2003-9D1DC725BAAA}" name="Dani Guinart" initials="DG" userId="e7e1dcf6d05fdd77" providerId="Windows Live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FFFFFF"/>
    <a:srgbClr val="EFECEB"/>
    <a:srgbClr val="E5EBF1"/>
    <a:srgbClr val="F0F0F0"/>
    <a:srgbClr val="3F1A01"/>
    <a:srgbClr val="D9D1CC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0" autoAdjust="0"/>
    <p:restoredTop sz="85215" autoAdjust="0"/>
  </p:normalViewPr>
  <p:slideViewPr>
    <p:cSldViewPr snapToGrid="0">
      <p:cViewPr varScale="1">
        <p:scale>
          <a:sx n="133" d="100"/>
          <a:sy n="133" d="100"/>
        </p:scale>
        <p:origin x="144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3492" y="-15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Compared with other pharmacotherapies for bipolar disorder, lamotrigine shows benefit in terms of its effects on weight gain (specifically, a lack of adverse weight gain), and cognition, with evidence suggesting that lamotrigine may improve cognitive functioning.</a:t>
            </a:r>
            <a:r>
              <a:rPr lang="en-GB" baseline="30000" dirty="0"/>
              <a:t>3</a:t>
            </a:r>
            <a:r>
              <a:rPr lang="en-GB" dirty="0"/>
              <a:t> However, a careful initiation and dose titration schedule should be followed if lamotrigine is administered with either valproate or sertraline, to avoid interaction-induced toxicity and skin rash.</a:t>
            </a:r>
            <a:r>
              <a:rPr lang="en-GB" baseline="30000" dirty="0"/>
              <a:t>3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Hashimoto Y, </a:t>
            </a:r>
            <a:r>
              <a:rPr lang="en-GB" dirty="0" err="1"/>
              <a:t>Kotake</a:t>
            </a:r>
            <a:r>
              <a:rPr lang="en-GB" dirty="0"/>
              <a:t> K, Watanabe N, et al. Lamotrigine in the maintenance treatment of bipolar disorder. Cochrane Database </a:t>
            </a:r>
            <a:r>
              <a:rPr lang="en-GB" dirty="0" err="1"/>
              <a:t>Syst</a:t>
            </a:r>
            <a:r>
              <a:rPr lang="en-GB" dirty="0"/>
              <a:t> Rev 2021; 9 (9): CD013575.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Bowden CL, Calabrese JR, Sachs G, et al; Lamictal 606 Study Group. A placebo-controlled 18-month trial of lamotrigine and lithium maintenance treatment in recently manic or hypomanic patients with bipolar I disorder. Arch Gen Psychiatry 2003; 60 (4): 392–400.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Ng F, Hallam K, Lucas N, Berk M. The role of lamotrigine in the management of bipolar disorder. </a:t>
            </a:r>
            <a:r>
              <a:rPr lang="en-GB" dirty="0" err="1"/>
              <a:t>Neuropsychiatr</a:t>
            </a:r>
            <a:r>
              <a:rPr lang="en-GB" dirty="0"/>
              <a:t> Dis Treat 2007; 3 (4): 463–474.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0314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624F72-3421-E0A2-18CF-DEF406ABBE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Maintenance treatment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CCF7C5-5636-89EC-6393-C02AD138B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Lamotrigine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D374D5-7E38-A3E8-C3A9-C4C0B0294C8C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dirty="0"/>
              <a:t>Lamotrigine is approved by the US FDA for </a:t>
            </a:r>
            <a:br>
              <a:rPr lang="en-GB" dirty="0"/>
            </a:br>
            <a:r>
              <a:rPr lang="en-GB" dirty="0"/>
              <a:t>the prevention of relapses in patients with BD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In a meta-analysis of maintenance treatment of BD, lamotrigine was found to have similar overall efficacy to lithium; however, it was associated with a higher risk of recurrence of manic symptoms</a:t>
            </a:r>
            <a:r>
              <a:rPr lang="en-GB" baseline="30000" dirty="0"/>
              <a:t>1</a:t>
            </a:r>
          </a:p>
          <a:p>
            <a:r>
              <a:rPr lang="en-GB" dirty="0"/>
              <a:t>In a long-term study of patients with BD and mania/hypomania, lamotrigine was found to be more efficacious than lithium for maintenance of BD – prolonging the time to a depressive episode</a:t>
            </a:r>
            <a:r>
              <a:rPr lang="en-GB" baseline="30000" dirty="0"/>
              <a:t>2</a:t>
            </a:r>
          </a:p>
          <a:p>
            <a:r>
              <a:rPr lang="en-GB" dirty="0"/>
              <a:t>Lamotrigine may therefore </a:t>
            </a:r>
            <a:r>
              <a:rPr lang="en-GB" b="1" dirty="0"/>
              <a:t>improve outcomes in BD</a:t>
            </a:r>
            <a:r>
              <a:rPr lang="en-GB" baseline="30000" dirty="0"/>
              <a:t>2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83CD60-E985-B7E8-1919-09E3E09B36D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*p&lt;0.05; **p&lt;0.01</a:t>
            </a:r>
          </a:p>
          <a:p>
            <a:r>
              <a:rPr lang="en-GB" dirty="0"/>
              <a:t>BD=bipolar disorder; FDA=Food and Drug Administration; NS=not significant</a:t>
            </a:r>
            <a:br>
              <a:rPr lang="en-GB" dirty="0"/>
            </a:br>
            <a:endParaRPr lang="en-GB" dirty="0"/>
          </a:p>
          <a:p>
            <a:r>
              <a:rPr lang="en-GB" dirty="0"/>
              <a:t>1. Hashimoto et al. Cochrane Database </a:t>
            </a:r>
            <a:r>
              <a:rPr lang="en-GB" dirty="0" err="1"/>
              <a:t>Syst</a:t>
            </a:r>
            <a:r>
              <a:rPr lang="en-GB" dirty="0"/>
              <a:t> Rev 2021;9(9):CD013575; 2. </a:t>
            </a:r>
            <a:r>
              <a:rPr lang="fr-FR" dirty="0" err="1"/>
              <a:t>Bowden</a:t>
            </a:r>
            <a:r>
              <a:rPr lang="fr-FR" dirty="0"/>
              <a:t> et al </a:t>
            </a:r>
            <a:r>
              <a:rPr lang="pl-PL" dirty="0"/>
              <a:t>Arch Gen Psychiatry 2003;60(4):392–400</a:t>
            </a:r>
          </a:p>
        </p:txBody>
      </p:sp>
      <p:sp>
        <p:nvSpPr>
          <p:cNvPr id="98" name="Rectangle 6">
            <a:extLst>
              <a:ext uri="{FF2B5EF4-FFF2-40B4-BE49-F238E27FC236}">
                <a16:creationId xmlns:a16="http://schemas.microsoft.com/office/drawing/2014/main" id="{4DD43E9B-40A6-F29D-ED4B-C7F1C5AC1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0010" y="1384780"/>
            <a:ext cx="4835690" cy="64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 anchorCtr="1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 dirty="0">
                <a:solidFill>
                  <a:schemeClr val="accent2">
                    <a:lumMod val="50000"/>
                  </a:schemeClr>
                </a:solidFill>
                <a:latin typeface="Arial" charset="0"/>
                <a:ea typeface="ＭＳ Ｐゴシック"/>
              </a:rPr>
              <a:t>Time to intervention of any mood episode in patients with mania or hypomania</a:t>
            </a:r>
            <a:r>
              <a:rPr lang="en-GB" b="1" baseline="30000" dirty="0">
                <a:solidFill>
                  <a:schemeClr val="accent2">
                    <a:lumMod val="50000"/>
                  </a:schemeClr>
                </a:solidFill>
                <a:latin typeface="Arial" charset="0"/>
                <a:ea typeface="ＭＳ Ｐゴシック"/>
              </a:rPr>
              <a:t>2</a:t>
            </a:r>
            <a:endParaRPr lang="en-GB" b="1" dirty="0">
              <a:solidFill>
                <a:schemeClr val="accent2">
                  <a:lumMod val="50000"/>
                </a:schemeClr>
              </a:solidFill>
              <a:latin typeface="Arial" charset="0"/>
              <a:ea typeface="ＭＳ Ｐゴシック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3E0EE8-69A1-6F07-3FE6-B65E611EF5A4}"/>
              </a:ext>
            </a:extLst>
          </p:cNvPr>
          <p:cNvSpPr txBox="1"/>
          <p:nvPr/>
        </p:nvSpPr>
        <p:spPr>
          <a:xfrm>
            <a:off x="7055043" y="2189849"/>
            <a:ext cx="3685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Mean time to any mood episode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EC1ECED-0BAB-F058-0BD1-094F93C68ECC}"/>
              </a:ext>
            </a:extLst>
          </p:cNvPr>
          <p:cNvGrpSpPr/>
          <p:nvPr/>
        </p:nvGrpSpPr>
        <p:grpSpPr>
          <a:xfrm>
            <a:off x="6991314" y="2611646"/>
            <a:ext cx="3813082" cy="3101583"/>
            <a:chOff x="6967085" y="2611646"/>
            <a:chExt cx="3813082" cy="310158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3244A8F-ACF2-7883-19D8-B0D8C264514F}"/>
                </a:ext>
              </a:extLst>
            </p:cNvPr>
            <p:cNvSpPr/>
            <p:nvPr/>
          </p:nvSpPr>
          <p:spPr>
            <a:xfrm>
              <a:off x="8404212" y="2611646"/>
              <a:ext cx="1019175" cy="101917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141</a:t>
              </a:r>
              <a:r>
                <a:rPr lang="en-GB" sz="1200" dirty="0"/>
                <a:t> days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D1937DC-0B37-FC65-6DA5-070DBA2697C1}"/>
                </a:ext>
              </a:extLst>
            </p:cNvPr>
            <p:cNvSpPr/>
            <p:nvPr/>
          </p:nvSpPr>
          <p:spPr>
            <a:xfrm>
              <a:off x="8404211" y="3660058"/>
              <a:ext cx="1019175" cy="101917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292</a:t>
              </a:r>
              <a:r>
                <a:rPr lang="en-GB" sz="1200" dirty="0"/>
                <a:t> days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3152587-1BAE-9BE5-C2ED-8A5EA891409C}"/>
                </a:ext>
              </a:extLst>
            </p:cNvPr>
            <p:cNvSpPr/>
            <p:nvPr/>
          </p:nvSpPr>
          <p:spPr>
            <a:xfrm>
              <a:off x="8404469" y="4694054"/>
              <a:ext cx="1019175" cy="101917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dirty="0"/>
                <a:t>85</a:t>
              </a:r>
              <a:r>
                <a:rPr lang="en-GB" sz="1200" dirty="0"/>
                <a:t> days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0F9FD9-415B-2B11-871A-93A554CFD9FB}"/>
                </a:ext>
              </a:extLst>
            </p:cNvPr>
            <p:cNvSpPr txBox="1"/>
            <p:nvPr/>
          </p:nvSpPr>
          <p:spPr>
            <a:xfrm>
              <a:off x="6967085" y="2936567"/>
              <a:ext cx="13901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dirty="0"/>
                <a:t>Lamotrigine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5794494-3D45-A563-CE06-AD43C7E55C58}"/>
                </a:ext>
              </a:extLst>
            </p:cNvPr>
            <p:cNvSpPr txBox="1"/>
            <p:nvPr/>
          </p:nvSpPr>
          <p:spPr>
            <a:xfrm>
              <a:off x="7428750" y="3984979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dirty="0"/>
                <a:t>Lithium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E659AA-9573-B725-0870-CD0753E97AA1}"/>
                </a:ext>
              </a:extLst>
            </p:cNvPr>
            <p:cNvSpPr txBox="1"/>
            <p:nvPr/>
          </p:nvSpPr>
          <p:spPr>
            <a:xfrm>
              <a:off x="7338981" y="5023893"/>
              <a:ext cx="10182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dirty="0"/>
                <a:t>Placebo</a:t>
              </a:r>
            </a:p>
          </p:txBody>
        </p:sp>
        <p:sp>
          <p:nvSpPr>
            <p:cNvPr id="15" name="Right Bracket 14">
              <a:extLst>
                <a:ext uri="{FF2B5EF4-FFF2-40B4-BE49-F238E27FC236}">
                  <a16:creationId xmlns:a16="http://schemas.microsoft.com/office/drawing/2014/main" id="{C7E99950-A655-8764-3ADC-B740433F3834}"/>
                </a:ext>
              </a:extLst>
            </p:cNvPr>
            <p:cNvSpPr/>
            <p:nvPr/>
          </p:nvSpPr>
          <p:spPr>
            <a:xfrm>
              <a:off x="9868283" y="3124200"/>
              <a:ext cx="144000" cy="1056336"/>
            </a:xfrm>
            <a:prstGeom prst="rightBracket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ight Bracket 15">
              <a:extLst>
                <a:ext uri="{FF2B5EF4-FFF2-40B4-BE49-F238E27FC236}">
                  <a16:creationId xmlns:a16="http://schemas.microsoft.com/office/drawing/2014/main" id="{5687AAD1-7C9A-0D01-FD1B-49D0C686A61B}"/>
                </a:ext>
              </a:extLst>
            </p:cNvPr>
            <p:cNvSpPr/>
            <p:nvPr/>
          </p:nvSpPr>
          <p:spPr>
            <a:xfrm>
              <a:off x="9572250" y="4180536"/>
              <a:ext cx="144000" cy="1019175"/>
            </a:xfrm>
            <a:prstGeom prst="rightBracket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ight Bracket 16">
              <a:extLst>
                <a:ext uri="{FF2B5EF4-FFF2-40B4-BE49-F238E27FC236}">
                  <a16:creationId xmlns:a16="http://schemas.microsoft.com/office/drawing/2014/main" id="{68315191-39BA-309D-939F-DEC0C5273494}"/>
                </a:ext>
              </a:extLst>
            </p:cNvPr>
            <p:cNvSpPr/>
            <p:nvPr/>
          </p:nvSpPr>
          <p:spPr>
            <a:xfrm>
              <a:off x="10362325" y="3124200"/>
              <a:ext cx="144000" cy="2075511"/>
            </a:xfrm>
            <a:prstGeom prst="rightBracket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D8775D1-F9A3-B2C3-43B5-3736E3A23252}"/>
                </a:ext>
              </a:extLst>
            </p:cNvPr>
            <p:cNvSpPr txBox="1"/>
            <p:nvPr/>
          </p:nvSpPr>
          <p:spPr>
            <a:xfrm>
              <a:off x="9982978" y="3485891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sz="1200" b="1" dirty="0"/>
                <a:t>NS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03D1624-4C0A-978C-C350-C5C06595CC44}"/>
                </a:ext>
              </a:extLst>
            </p:cNvPr>
            <p:cNvSpPr txBox="1"/>
            <p:nvPr/>
          </p:nvSpPr>
          <p:spPr>
            <a:xfrm>
              <a:off x="9729607" y="4602333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b="1" dirty="0"/>
                <a:t>**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AE8C22E-DAED-D48F-F8F4-BCD548BC0472}"/>
                </a:ext>
              </a:extLst>
            </p:cNvPr>
            <p:cNvSpPr txBox="1"/>
            <p:nvPr/>
          </p:nvSpPr>
          <p:spPr>
            <a:xfrm>
              <a:off x="10505733" y="3984979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b="1" dirty="0"/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28924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A94D76-BF58-4338-9A89-5A6F8105C834}">
  <we:reference id="b0430364-2ab6-47cd-907e-f8b72239b204" version="3.19.222.0" store="EXCatalog" storeType="EXCatalog"/>
  <we:alternateReferences>
    <we:reference id="WA200000729" version="3.19.222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373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Lamotrigine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37</cp:revision>
  <cp:lastPrinted>2024-07-02T15:20:05Z</cp:lastPrinted>
  <dcterms:created xsi:type="dcterms:W3CDTF">2022-06-30T09:48:17Z</dcterms:created>
  <dcterms:modified xsi:type="dcterms:W3CDTF">2024-07-25T08:27:08Z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