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52"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0847" y="4778723"/>
            <a:ext cx="5455982" cy="3941416"/>
          </a:xfrm>
        </p:spPr>
        <p:txBody>
          <a:bodyPr/>
          <a:lstStyle/>
          <a:p>
            <a:r>
              <a:rPr lang="en-GB" dirty="0"/>
              <a:t>Results of the BALANCE study showed that for patients with bipolar I disorder on long-term therapy, both combination therapy with lithium plus valproate combination therapy was more likely to prevent relapse than valproate monotherapy.</a:t>
            </a:r>
            <a:r>
              <a:rPr lang="en-GB" baseline="30000" dirty="0"/>
              <a:t>4</a:t>
            </a:r>
            <a:r>
              <a:rPr lang="en-GB" dirty="0"/>
              <a:t> This benefit was irrespective of baseline severity of illness and was maintained for up to two years.</a:t>
            </a:r>
            <a:r>
              <a:rPr lang="en-GB" baseline="30000" dirty="0"/>
              <a:t>4</a:t>
            </a:r>
            <a:r>
              <a:rPr lang="en-GB" dirty="0"/>
              <a:t> </a:t>
            </a:r>
            <a:r>
              <a:rPr lang="en-GB" baseline="0" dirty="0"/>
              <a:t>In a meta-analysis, atypical antipsychotics in combination with a mood stabilizer were found to be superior than mood stabilizer monotherapy, for the prevention of recurrence in bipolar disorder.</a:t>
            </a:r>
            <a:r>
              <a:rPr lang="en-GB" baseline="30000" dirty="0"/>
              <a:t>5</a:t>
            </a:r>
            <a:endParaRPr lang="en-GB" baseline="0" dirty="0"/>
          </a:p>
          <a:p>
            <a:endParaRPr lang="en-GB" dirty="0"/>
          </a:p>
          <a:p>
            <a:r>
              <a:rPr lang="en-GB" dirty="0"/>
              <a:t>The decision to prescribe one or a combination of the available first-line treatments should be informed by the patient’s current and prior medication use, with  preference given to treatments that have previously shown success in managing symptoms.</a:t>
            </a:r>
            <a:r>
              <a:rPr lang="en-GB" baseline="30000" dirty="0"/>
              <a:t>1</a:t>
            </a:r>
            <a:endParaRPr lang="en-GB" baseline="0" dirty="0"/>
          </a:p>
          <a:p>
            <a:endParaRPr lang="en-GB" baseline="0" dirty="0"/>
          </a:p>
          <a:p>
            <a:r>
              <a:rPr lang="en-GB" baseline="0"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endParaRPr lang="en-GB" baseline="0" dirty="0"/>
          </a:p>
          <a:p>
            <a:pPr marL="228600" indent="-228600">
              <a:buFont typeface="+mj-lt"/>
              <a:buAutoNum type="arabicPeriod"/>
            </a:pPr>
            <a:r>
              <a:rPr lang="en-GB" baseline="0" dirty="0" err="1"/>
              <a:t>Ketter</a:t>
            </a:r>
            <a:r>
              <a:rPr lang="en-GB" baseline="0" dirty="0"/>
              <a:t> TA. Monotherapy versus combined treatment with second- generation antipsychotics in bipolar disorder. J Clin Psychiatry 2008; 69 (Suppl.5): 9–15.</a:t>
            </a:r>
          </a:p>
          <a:p>
            <a:pPr marL="228600" indent="-228600">
              <a:buFont typeface="+mj-lt"/>
              <a:buAutoNum type="arabicPeriod"/>
            </a:pPr>
            <a:r>
              <a:rPr lang="da-DK" baseline="0" dirty="0"/>
              <a:t>Lin D, Mok H, Yatham LN. Polytherapy in bipolar disorder. CNS Drugs 2006; 20 (1): 29–42.</a:t>
            </a:r>
            <a:endParaRPr lang="en-GB" baseline="0" dirty="0"/>
          </a:p>
          <a:p>
            <a:pPr marL="228600" indent="-228600">
              <a:buFont typeface="+mj-lt"/>
              <a:buAutoNum type="arabicPeriod"/>
            </a:pPr>
            <a:r>
              <a:rPr lang="en-GB" baseline="0" dirty="0"/>
              <a:t>BALANCE investigators and collaborators; Geddes JR, Goodwin GM, Rendell Jet al. Lithium plus valproate combination therapy versus monotherapy for relapse prevention in bipolar I disorder (BALANCE): a randomised open-label trial. Lancet 2010; 375 (9712): 385–395.</a:t>
            </a:r>
          </a:p>
          <a:p>
            <a:pPr marL="228600" indent="-228600">
              <a:buFont typeface="+mj-lt"/>
              <a:buAutoNum type="arabicPeriod"/>
            </a:pPr>
            <a:r>
              <a:rPr lang="en-GB" dirty="0"/>
              <a:t>Kishi T, Ikuta T, Matsuda Y, et al. Mood stabilizers and/or antipsychotics for bipolar disorder in the maintenance phase: a systematic review and network meta-analysis of randomized controlled trials. Mol Psychiatry 2021; 26 (8): 4146–4157. </a:t>
            </a:r>
          </a:p>
          <a:p>
            <a:endParaRPr lang="en-GB" baseline="0" dirty="0"/>
          </a:p>
        </p:txBody>
      </p:sp>
      <p:sp>
        <p:nvSpPr>
          <p:cNvPr id="2" name="Slide Image Placeholder 1"/>
          <p:cNvSpPr>
            <a:spLocks noGrp="1" noRot="1" noChangeAspect="1"/>
          </p:cNvSpPr>
          <p:nvPr>
            <p:ph type="sldImg"/>
          </p:nvPr>
        </p:nvSpPr>
        <p:spPr>
          <a:xfrm>
            <a:off x="371475" y="1127125"/>
            <a:ext cx="6054725" cy="3406775"/>
          </a:xfrm>
        </p:spPr>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848578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4A36AB-29ED-26E2-79DD-EE76A57D0FCC}"/>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F5959667-6F89-365E-96B4-EAFE651BD74E}"/>
              </a:ext>
            </a:extLst>
          </p:cNvPr>
          <p:cNvSpPr>
            <a:spLocks noGrp="1"/>
          </p:cNvSpPr>
          <p:nvPr>
            <p:ph type="title"/>
          </p:nvPr>
        </p:nvSpPr>
        <p:spPr/>
        <p:txBody>
          <a:bodyPr/>
          <a:lstStyle/>
          <a:p>
            <a:r>
              <a:rPr lang="en-GB"/>
              <a:t>Combination treatment</a:t>
            </a:r>
          </a:p>
        </p:txBody>
      </p:sp>
      <p:sp>
        <p:nvSpPr>
          <p:cNvPr id="4" name="Content Placeholder 3">
            <a:extLst>
              <a:ext uri="{FF2B5EF4-FFF2-40B4-BE49-F238E27FC236}">
                <a16:creationId xmlns:a16="http://schemas.microsoft.com/office/drawing/2014/main" id="{7A6843E1-6CB7-9D5E-BF67-DF4305E4E533}"/>
              </a:ext>
            </a:extLst>
          </p:cNvPr>
          <p:cNvSpPr>
            <a:spLocks noGrp="1"/>
          </p:cNvSpPr>
          <p:nvPr>
            <p:ph idx="20"/>
          </p:nvPr>
        </p:nvSpPr>
        <p:spPr>
          <a:xfrm>
            <a:off x="539750" y="1416785"/>
            <a:ext cx="5556250" cy="4415215"/>
          </a:xfrm>
        </p:spPr>
        <p:txBody>
          <a:bodyPr/>
          <a:lstStyle/>
          <a:p>
            <a:r>
              <a:rPr lang="en-GB" dirty="0"/>
              <a:t>Many patients with BD require short- or long-term combination treatment to address acute or refractory symptoms, and to reduce rates of recurrence</a:t>
            </a:r>
            <a:r>
              <a:rPr lang="en-GB" baseline="30000" dirty="0"/>
              <a:t>1</a:t>
            </a:r>
          </a:p>
          <a:p>
            <a:r>
              <a:rPr lang="en-GB" dirty="0"/>
              <a:t>Combination treatment is sometimes preferred to monotherapy with mood stabilizers – evidence suggests that approximately 20% more patients will respond to combination therapy than monotherapy</a:t>
            </a:r>
            <a:r>
              <a:rPr lang="en-GB" baseline="30000" dirty="0"/>
              <a:t>2,3</a:t>
            </a:r>
          </a:p>
          <a:p>
            <a:r>
              <a:rPr lang="en-US" dirty="0"/>
              <a:t>For maintenance, commonly used treatments, such as lithium, valproate or olanzapine seem to be most effective in preventing manic relapses, whereas lamotrigine is more effective in preventing depressive relapses</a:t>
            </a:r>
            <a:r>
              <a:rPr lang="en-US" baseline="30000" dirty="0"/>
              <a:t>3</a:t>
            </a:r>
          </a:p>
          <a:p>
            <a:r>
              <a:rPr lang="en-US" dirty="0">
                <a:solidFill>
                  <a:schemeClr val="tx1"/>
                </a:solidFill>
              </a:rPr>
              <a:t>Combining lamotrigine with lithium, valproate or an </a:t>
            </a:r>
            <a:br>
              <a:rPr lang="en-US" dirty="0">
                <a:solidFill>
                  <a:schemeClr val="tx1"/>
                </a:solidFill>
              </a:rPr>
            </a:br>
            <a:r>
              <a:rPr lang="en-US" dirty="0">
                <a:solidFill>
                  <a:schemeClr val="tx1"/>
                </a:solidFill>
              </a:rPr>
              <a:t>atypical antipsychotic may achieve better mood stability</a:t>
            </a:r>
            <a:r>
              <a:rPr lang="en-US" baseline="30000" dirty="0">
                <a:solidFill>
                  <a:schemeClr val="tx1"/>
                </a:solidFill>
              </a:rPr>
              <a:t>3</a:t>
            </a:r>
            <a:endParaRPr lang="en-GB" dirty="0">
              <a:solidFill>
                <a:schemeClr val="tx1"/>
              </a:solidFill>
            </a:endParaRPr>
          </a:p>
        </p:txBody>
      </p:sp>
      <p:sp>
        <p:nvSpPr>
          <p:cNvPr id="5" name="Text Placeholder 4">
            <a:extLst>
              <a:ext uri="{FF2B5EF4-FFF2-40B4-BE49-F238E27FC236}">
                <a16:creationId xmlns:a16="http://schemas.microsoft.com/office/drawing/2014/main" id="{521DA88E-4816-DB01-EE75-32F182C2106A}"/>
              </a:ext>
            </a:extLst>
          </p:cNvPr>
          <p:cNvSpPr>
            <a:spLocks noGrp="1"/>
          </p:cNvSpPr>
          <p:nvPr>
            <p:ph type="body" sz="quarter" idx="18"/>
          </p:nvPr>
        </p:nvSpPr>
        <p:spPr/>
        <p:txBody>
          <a:bodyPr/>
          <a:lstStyle/>
          <a:p>
            <a:r>
              <a:rPr lang="en-GB" dirty="0"/>
              <a:t>BD=bipolar disorder</a:t>
            </a:r>
            <a:br>
              <a:rPr lang="en-GB" dirty="0"/>
            </a:br>
            <a:br>
              <a:rPr lang="en-GB" dirty="0"/>
            </a:br>
            <a:r>
              <a:rPr lang="en-GB" dirty="0"/>
              <a:t>1. </a:t>
            </a:r>
            <a:r>
              <a:rPr lang="en-GB" dirty="0" err="1"/>
              <a:t>Yatham</a:t>
            </a:r>
            <a:r>
              <a:rPr lang="en-GB" dirty="0"/>
              <a:t> et al. Bipolar </a:t>
            </a:r>
            <a:r>
              <a:rPr lang="en-GB" dirty="0" err="1"/>
              <a:t>Disord</a:t>
            </a:r>
            <a:r>
              <a:rPr lang="en-GB" dirty="0"/>
              <a:t> 2018;20(2):97–170; 2. </a:t>
            </a:r>
            <a:r>
              <a:rPr lang="en-GB" dirty="0" err="1"/>
              <a:t>Ketter</a:t>
            </a:r>
            <a:r>
              <a:rPr lang="en-GB" dirty="0"/>
              <a:t>. J Clin Psychiatry 2008;69(</a:t>
            </a:r>
            <a:r>
              <a:rPr lang="en-GB" dirty="0" err="1"/>
              <a:t>Suppl</a:t>
            </a:r>
            <a:r>
              <a:rPr lang="en-GB" dirty="0"/>
              <a:t> 5):9–15; </a:t>
            </a:r>
            <a:br>
              <a:rPr lang="en-GB" dirty="0"/>
            </a:br>
            <a:r>
              <a:rPr lang="en-GB" dirty="0"/>
              <a:t>3. Lin et al. CNS Drugs 2006;20(1):29–42; 4. BALANCE investigators and collaborators et al. Lancet 2010;375(9712):385–395</a:t>
            </a:r>
          </a:p>
        </p:txBody>
      </p:sp>
      <p:sp>
        <p:nvSpPr>
          <p:cNvPr id="10" name="TextBox 9">
            <a:extLst>
              <a:ext uri="{FF2B5EF4-FFF2-40B4-BE49-F238E27FC236}">
                <a16:creationId xmlns:a16="http://schemas.microsoft.com/office/drawing/2014/main" id="{B5F8D048-FECE-BA19-7619-C1EDD414AD58}"/>
              </a:ext>
            </a:extLst>
          </p:cNvPr>
          <p:cNvSpPr txBox="1"/>
          <p:nvPr/>
        </p:nvSpPr>
        <p:spPr>
          <a:xfrm>
            <a:off x="6680200" y="1416785"/>
            <a:ext cx="4423182" cy="584775"/>
          </a:xfrm>
          <a:prstGeom prst="rect">
            <a:avLst/>
          </a:prstGeom>
          <a:noFill/>
        </p:spPr>
        <p:txBody>
          <a:bodyPr wrap="square" rtlCol="0">
            <a:spAutoFit/>
          </a:bodyPr>
          <a:lstStyle/>
          <a:p>
            <a:pPr algn="ctr"/>
            <a:r>
              <a:rPr lang="en-GB" sz="1600" b="1" dirty="0">
                <a:solidFill>
                  <a:schemeClr val="accent2">
                    <a:lumMod val="50000"/>
                  </a:schemeClr>
                </a:solidFill>
              </a:rPr>
              <a:t>Time to new treatment or new</a:t>
            </a:r>
            <a:br>
              <a:rPr lang="en-GB" sz="1600" b="1" dirty="0">
                <a:solidFill>
                  <a:schemeClr val="accent2">
                    <a:lumMod val="50000"/>
                  </a:schemeClr>
                </a:solidFill>
              </a:rPr>
            </a:br>
            <a:r>
              <a:rPr lang="en-GB" sz="1600" b="1" dirty="0">
                <a:solidFill>
                  <a:schemeClr val="accent2">
                    <a:lumMod val="50000"/>
                  </a:schemeClr>
                </a:solidFill>
              </a:rPr>
              <a:t>hospital admission event</a:t>
            </a:r>
            <a:r>
              <a:rPr lang="en-GB" sz="1600" b="1" baseline="30000" dirty="0">
                <a:solidFill>
                  <a:schemeClr val="accent2">
                    <a:lumMod val="50000"/>
                  </a:schemeClr>
                </a:solidFill>
              </a:rPr>
              <a:t>4</a:t>
            </a:r>
            <a:endParaRPr lang="en-GB" sz="1600" b="1" dirty="0">
              <a:solidFill>
                <a:schemeClr val="accent2">
                  <a:lumMod val="50000"/>
                </a:schemeClr>
              </a:solidFill>
            </a:endParaRPr>
          </a:p>
        </p:txBody>
      </p:sp>
      <p:sp>
        <p:nvSpPr>
          <p:cNvPr id="8" name="TextBox 7">
            <a:extLst>
              <a:ext uri="{FF2B5EF4-FFF2-40B4-BE49-F238E27FC236}">
                <a16:creationId xmlns:a16="http://schemas.microsoft.com/office/drawing/2014/main" id="{5F7FD84C-5322-7FDC-CAFE-E922F6E5973F}"/>
              </a:ext>
            </a:extLst>
          </p:cNvPr>
          <p:cNvSpPr txBox="1"/>
          <p:nvPr/>
        </p:nvSpPr>
        <p:spPr>
          <a:xfrm>
            <a:off x="7789221" y="2189849"/>
            <a:ext cx="2217274" cy="338554"/>
          </a:xfrm>
          <a:prstGeom prst="rect">
            <a:avLst/>
          </a:prstGeom>
          <a:noFill/>
        </p:spPr>
        <p:txBody>
          <a:bodyPr wrap="none" rtlCol="0">
            <a:spAutoFit/>
          </a:bodyPr>
          <a:lstStyle/>
          <a:p>
            <a:pPr algn="ctr"/>
            <a:r>
              <a:rPr lang="en-GB" sz="1600" b="1" dirty="0"/>
              <a:t>Median time to event</a:t>
            </a:r>
          </a:p>
        </p:txBody>
      </p:sp>
      <p:sp>
        <p:nvSpPr>
          <p:cNvPr id="11" name="Oval 10">
            <a:extLst>
              <a:ext uri="{FF2B5EF4-FFF2-40B4-BE49-F238E27FC236}">
                <a16:creationId xmlns:a16="http://schemas.microsoft.com/office/drawing/2014/main" id="{732521B0-E54E-2634-C787-C8EC5616A023}"/>
              </a:ext>
            </a:extLst>
          </p:cNvPr>
          <p:cNvSpPr/>
          <p:nvPr/>
        </p:nvSpPr>
        <p:spPr>
          <a:xfrm>
            <a:off x="9145522" y="2660058"/>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15.5</a:t>
            </a:r>
            <a:r>
              <a:rPr lang="en-GB" sz="1200" dirty="0"/>
              <a:t> months</a:t>
            </a:r>
          </a:p>
        </p:txBody>
      </p:sp>
      <p:sp>
        <p:nvSpPr>
          <p:cNvPr id="12" name="Oval 11">
            <a:extLst>
              <a:ext uri="{FF2B5EF4-FFF2-40B4-BE49-F238E27FC236}">
                <a16:creationId xmlns:a16="http://schemas.microsoft.com/office/drawing/2014/main" id="{A5833BB7-D288-CA92-7E6F-23DEDDA3A443}"/>
              </a:ext>
            </a:extLst>
          </p:cNvPr>
          <p:cNvSpPr/>
          <p:nvPr/>
        </p:nvSpPr>
        <p:spPr>
          <a:xfrm>
            <a:off x="9145521" y="3708470"/>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10.5</a:t>
            </a:r>
            <a:r>
              <a:rPr lang="en-GB" sz="1200" dirty="0"/>
              <a:t> months</a:t>
            </a:r>
          </a:p>
        </p:txBody>
      </p:sp>
      <p:sp>
        <p:nvSpPr>
          <p:cNvPr id="13" name="Oval 12">
            <a:extLst>
              <a:ext uri="{FF2B5EF4-FFF2-40B4-BE49-F238E27FC236}">
                <a16:creationId xmlns:a16="http://schemas.microsoft.com/office/drawing/2014/main" id="{763A1D61-795F-82F1-3CEE-6B50DB8546C9}"/>
              </a:ext>
            </a:extLst>
          </p:cNvPr>
          <p:cNvSpPr/>
          <p:nvPr/>
        </p:nvSpPr>
        <p:spPr>
          <a:xfrm>
            <a:off x="9145779" y="4742466"/>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7.1</a:t>
            </a:r>
            <a:r>
              <a:rPr lang="en-GB" sz="1200" dirty="0"/>
              <a:t> months</a:t>
            </a:r>
          </a:p>
        </p:txBody>
      </p:sp>
      <p:sp>
        <p:nvSpPr>
          <p:cNvPr id="14" name="TextBox 13">
            <a:extLst>
              <a:ext uri="{FF2B5EF4-FFF2-40B4-BE49-F238E27FC236}">
                <a16:creationId xmlns:a16="http://schemas.microsoft.com/office/drawing/2014/main" id="{74DD4189-E83B-CD82-09D8-A955DAFC06C6}"/>
              </a:ext>
            </a:extLst>
          </p:cNvPr>
          <p:cNvSpPr txBox="1"/>
          <p:nvPr/>
        </p:nvSpPr>
        <p:spPr>
          <a:xfrm>
            <a:off x="7764499" y="2984979"/>
            <a:ext cx="1334020" cy="338554"/>
          </a:xfrm>
          <a:prstGeom prst="rect">
            <a:avLst/>
          </a:prstGeom>
          <a:noFill/>
        </p:spPr>
        <p:txBody>
          <a:bodyPr wrap="none" rtlCol="0">
            <a:spAutoFit/>
          </a:bodyPr>
          <a:lstStyle/>
          <a:p>
            <a:pPr algn="r"/>
            <a:r>
              <a:rPr lang="en-GB" sz="1600" dirty="0"/>
              <a:t>Combination</a:t>
            </a:r>
          </a:p>
        </p:txBody>
      </p:sp>
      <p:sp>
        <p:nvSpPr>
          <p:cNvPr id="15" name="TextBox 14">
            <a:extLst>
              <a:ext uri="{FF2B5EF4-FFF2-40B4-BE49-F238E27FC236}">
                <a16:creationId xmlns:a16="http://schemas.microsoft.com/office/drawing/2014/main" id="{E1DC11C6-3230-0948-76D2-5059B91CC3B1}"/>
              </a:ext>
            </a:extLst>
          </p:cNvPr>
          <p:cNvSpPr txBox="1"/>
          <p:nvPr/>
        </p:nvSpPr>
        <p:spPr>
          <a:xfrm>
            <a:off x="8253416" y="4033391"/>
            <a:ext cx="845103" cy="338554"/>
          </a:xfrm>
          <a:prstGeom prst="rect">
            <a:avLst/>
          </a:prstGeom>
          <a:noFill/>
        </p:spPr>
        <p:txBody>
          <a:bodyPr wrap="none" rtlCol="0">
            <a:spAutoFit/>
          </a:bodyPr>
          <a:lstStyle/>
          <a:p>
            <a:pPr algn="r"/>
            <a:r>
              <a:rPr lang="en-GB" sz="1600" dirty="0"/>
              <a:t>Lithium</a:t>
            </a:r>
          </a:p>
        </p:txBody>
      </p:sp>
      <p:sp>
        <p:nvSpPr>
          <p:cNvPr id="16" name="TextBox 15">
            <a:extLst>
              <a:ext uri="{FF2B5EF4-FFF2-40B4-BE49-F238E27FC236}">
                <a16:creationId xmlns:a16="http://schemas.microsoft.com/office/drawing/2014/main" id="{B9B2FCB4-E195-3560-1561-BFCB67405425}"/>
              </a:ext>
            </a:extLst>
          </p:cNvPr>
          <p:cNvSpPr txBox="1"/>
          <p:nvPr/>
        </p:nvSpPr>
        <p:spPr>
          <a:xfrm>
            <a:off x="8052272" y="5072305"/>
            <a:ext cx="1046247" cy="338554"/>
          </a:xfrm>
          <a:prstGeom prst="rect">
            <a:avLst/>
          </a:prstGeom>
          <a:noFill/>
        </p:spPr>
        <p:txBody>
          <a:bodyPr wrap="none" rtlCol="0">
            <a:spAutoFit/>
          </a:bodyPr>
          <a:lstStyle/>
          <a:p>
            <a:pPr algn="r"/>
            <a:r>
              <a:rPr lang="en-GB" sz="1600" dirty="0"/>
              <a:t>Valproate</a:t>
            </a:r>
          </a:p>
        </p:txBody>
      </p:sp>
    </p:spTree>
    <p:extLst>
      <p:ext uri="{BB962C8B-B14F-4D97-AF65-F5344CB8AC3E}">
        <p14:creationId xmlns:p14="http://schemas.microsoft.com/office/powerpoint/2010/main" val="2782938073"/>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280</TotalTime>
  <Words>514</Words>
  <Application>Microsoft Office PowerPoint</Application>
  <PresentationFormat>Widescreen</PresentationFormat>
  <Paragraphs>26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Combination treatment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39</cp:revision>
  <cp:lastPrinted>2024-07-02T15:20:05Z</cp:lastPrinted>
  <dcterms:created xsi:type="dcterms:W3CDTF">2022-06-30T09:48:17Z</dcterms:created>
  <dcterms:modified xsi:type="dcterms:W3CDTF">2024-07-25T08:27:44Z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