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9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Because the reasons for non-adherence vary between patients, medication adherence should be addressed on an individual patient basis.</a:t>
            </a:r>
            <a:r>
              <a:rPr lang="en-GB" baseline="30000" dirty="0"/>
              <a:t>2</a:t>
            </a:r>
            <a:r>
              <a:rPr lang="en-GB" dirty="0"/>
              <a:t> However, clinicians can adopt behaviours that may improve adherence in patients, such as ensuring the patient is educated about their illness and its management, addressing misconceptions about medication, and creating a positive therapeutic alliance with the patient.</a:t>
            </a:r>
            <a:r>
              <a:rPr lang="en-GB" baseline="30000" dirty="0"/>
              <a:t>2</a:t>
            </a:r>
            <a:r>
              <a:rPr lang="en-GB" dirty="0"/>
              <a:t> It is also recommended that medication is prescribed through a shared decision-making process, and the treatment regimen is kept as simple as possible.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</a:t>
            </a:r>
            <a:r>
              <a:rPr lang="en-GB" dirty="0" err="1"/>
              <a:t>Azorin</a:t>
            </a:r>
            <a:r>
              <a:rPr lang="en-GB" dirty="0"/>
              <a:t> JM, Bauer M, et al. Psychiatrists' perceptions of potential reasons for non- and partial adherence to medication: results of a survey in bipolar disorder from eight European countries. J Affect </a:t>
            </a:r>
            <a:r>
              <a:rPr lang="en-GB" dirty="0" err="1"/>
              <a:t>Disord</a:t>
            </a:r>
            <a:r>
              <a:rPr lang="en-GB" dirty="0"/>
              <a:t> 2012; 143 (1–3): 125–130.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Jawad I, Watson S, Haddad PM, et al. Medication nonadherence in bipolar disorder: a narrative review. </a:t>
            </a:r>
            <a:r>
              <a:rPr lang="en-GB" dirty="0" err="1"/>
              <a:t>Ther</a:t>
            </a:r>
            <a:r>
              <a:rPr lang="en-GB" dirty="0"/>
              <a:t> Adv </a:t>
            </a:r>
            <a:r>
              <a:rPr lang="en-GB" dirty="0" err="1"/>
              <a:t>Psychopharmacol</a:t>
            </a:r>
            <a:r>
              <a:rPr lang="en-GB" dirty="0"/>
              <a:t> 2018; 8 (12): 349–363.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Hong J, Reed C, Novick D, et al. Clinical and economic consequences of medication non-adherence in the treatment of patients with a manic/mixed episode of bipolar disorder: results from the European Mania in Bipolar Longitudinal Evaluation of Medication (EMBLEM) study. Psychiatry Res 2011; 190 (1): 110–114.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177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6FF51D-6A9F-78A8-765F-4F3255FDBB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1411E3-6FFF-03DC-8B0B-B406F43E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Adherence to pharmacological maintenance treatment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9E220-A503-75A1-4739-80225117C63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sz="1800" dirty="0">
                <a:solidFill>
                  <a:schemeClr val="tx1"/>
                </a:solidFill>
              </a:rPr>
              <a:t>It is estimated that </a:t>
            </a:r>
            <a:r>
              <a:rPr lang="en-GB" sz="2800" b="1" dirty="0">
                <a:solidFill>
                  <a:schemeClr val="tx1"/>
                </a:solidFill>
              </a:rPr>
              <a:t>57%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of patients with BD are not fully adherent to medication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  <a:endParaRPr lang="en-GB" sz="1800" dirty="0">
              <a:solidFill>
                <a:schemeClr val="tx1"/>
              </a:solidFill>
            </a:endParaRPr>
          </a:p>
          <a:p>
            <a:r>
              <a:rPr lang="en-GB" sz="1800" dirty="0">
                <a:solidFill>
                  <a:schemeClr val="tx1"/>
                </a:solidFill>
              </a:rPr>
              <a:t>Non-adherence to medication in BD is associated with high economic costs for health services</a:t>
            </a:r>
            <a:r>
              <a:rPr lang="en-GB" sz="1800" baseline="30000" dirty="0">
                <a:solidFill>
                  <a:schemeClr val="tx1"/>
                </a:solidFill>
              </a:rPr>
              <a:t>1-3</a:t>
            </a:r>
          </a:p>
          <a:p>
            <a:r>
              <a:rPr lang="en-GB" sz="1800" dirty="0">
                <a:solidFill>
                  <a:schemeClr val="tx1"/>
                </a:solidFill>
              </a:rPr>
              <a:t>The EMBLEM study followed 1,341 patients with BD over a 21-month period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Total costs associated with non-adherence: </a:t>
            </a:r>
            <a:r>
              <a:rPr lang="en-GB" sz="1600" b="1" dirty="0">
                <a:solidFill>
                  <a:schemeClr val="tx1"/>
                </a:solidFill>
              </a:rPr>
              <a:t>£10,231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Total costs associated with adherence: </a:t>
            </a:r>
            <a:r>
              <a:rPr lang="en-GB" sz="1600" b="1" dirty="0">
                <a:solidFill>
                  <a:schemeClr val="tx1"/>
                </a:solidFill>
              </a:rPr>
              <a:t>£7,379 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This difference was largely due to inpatient costs</a:t>
            </a:r>
            <a:r>
              <a:rPr lang="en-GB" sz="1600" baseline="30000" dirty="0">
                <a:solidFill>
                  <a:schemeClr val="tx1"/>
                </a:solidFill>
              </a:rPr>
              <a:t>3 </a:t>
            </a:r>
          </a:p>
          <a:p>
            <a:r>
              <a:rPr lang="en-GB" sz="1800" dirty="0">
                <a:solidFill>
                  <a:schemeClr val="tx1"/>
                </a:solidFill>
              </a:rPr>
              <a:t>Patients that are non-adherent are more likely to experience poorer clinical outcomes</a:t>
            </a:r>
            <a:r>
              <a:rPr lang="en-GB" sz="1800" baseline="30000" dirty="0">
                <a:solidFill>
                  <a:schemeClr val="tx1"/>
                </a:solidFill>
              </a:rPr>
              <a:t>2,3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LAI formulations may improve adherence in patients with BD, compared with oral formulations</a:t>
            </a:r>
            <a:r>
              <a:rPr lang="en-GB" sz="1600" baseline="30000" dirty="0">
                <a:solidFill>
                  <a:schemeClr val="tx1"/>
                </a:solidFill>
              </a:rPr>
              <a:t>2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AC5050-A3EA-A357-208A-636F1AD7F50F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Factors that influence adherence include:</a:t>
            </a:r>
            <a:r>
              <a:rPr lang="en-GB" b="1" baseline="30000" dirty="0"/>
              <a:t>2</a:t>
            </a:r>
            <a:r>
              <a:rPr lang="en-GB" b="1" dirty="0"/>
              <a:t> </a:t>
            </a:r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0B7F2A-847B-E4ED-5979-B9FB8AD122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LAI=long-acting injectable </a:t>
            </a:r>
          </a:p>
          <a:p>
            <a:endParaRPr lang="en-GB" dirty="0"/>
          </a:p>
          <a:p>
            <a:r>
              <a:rPr lang="en-GB" dirty="0"/>
              <a:t>1. Vieta et al. J Affect </a:t>
            </a:r>
            <a:r>
              <a:rPr lang="en-GB" dirty="0" err="1"/>
              <a:t>Disord</a:t>
            </a:r>
            <a:r>
              <a:rPr lang="en-GB" dirty="0"/>
              <a:t> 2012;143(1–3):125–130; 2. Jawad et al. </a:t>
            </a:r>
            <a:r>
              <a:rPr lang="en-GB" dirty="0" err="1"/>
              <a:t>Ther</a:t>
            </a:r>
            <a:r>
              <a:rPr lang="en-GB" dirty="0"/>
              <a:t> Adv </a:t>
            </a:r>
            <a:r>
              <a:rPr lang="en-GB" dirty="0" err="1"/>
              <a:t>Psychopharmacol</a:t>
            </a:r>
            <a:r>
              <a:rPr lang="en-GB" dirty="0"/>
              <a:t> 2018;8(12):349–363; 3. Hong et al. Psychiatry Res 2011;190(1):110–114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D7C726-F2EA-12D6-2607-05498560B629}"/>
              </a:ext>
            </a:extLst>
          </p:cNvPr>
          <p:cNvGrpSpPr/>
          <p:nvPr/>
        </p:nvGrpSpPr>
        <p:grpSpPr>
          <a:xfrm>
            <a:off x="6646501" y="2211564"/>
            <a:ext cx="3678514" cy="653700"/>
            <a:chOff x="6646501" y="2144156"/>
            <a:chExt cx="3678514" cy="6537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C8798AC-8101-7275-4361-E059E02BA988}"/>
                </a:ext>
              </a:extLst>
            </p:cNvPr>
            <p:cNvGrpSpPr/>
            <p:nvPr/>
          </p:nvGrpSpPr>
          <p:grpSpPr>
            <a:xfrm>
              <a:off x="6646501" y="2144156"/>
              <a:ext cx="871335" cy="653700"/>
              <a:chOff x="6646501" y="2144156"/>
              <a:chExt cx="871335" cy="653700"/>
            </a:xfrm>
          </p:grpSpPr>
          <p:pic>
            <p:nvPicPr>
              <p:cNvPr id="9" name="Graphic 8" descr="Thumbs up sign outline">
                <a:extLst>
                  <a:ext uri="{FF2B5EF4-FFF2-40B4-BE49-F238E27FC236}">
                    <a16:creationId xmlns:a16="http://schemas.microsoft.com/office/drawing/2014/main" id="{01C78108-3911-165E-5E07-047882DFD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646501" y="2144156"/>
                <a:ext cx="436065" cy="436065"/>
              </a:xfrm>
              <a:prstGeom prst="rect">
                <a:avLst/>
              </a:prstGeom>
            </p:spPr>
          </p:pic>
          <p:pic>
            <p:nvPicPr>
              <p:cNvPr id="10" name="Graphic 9" descr="Thumbs Down outline">
                <a:extLst>
                  <a:ext uri="{FF2B5EF4-FFF2-40B4-BE49-F238E27FC236}">
                    <a16:creationId xmlns:a16="http://schemas.microsoft.com/office/drawing/2014/main" id="{299E0BC3-DB0C-5918-4FAD-73D8D74B5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7082566" y="2362586"/>
                <a:ext cx="435270" cy="435270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BBB48EF-209F-F0A1-C0E6-67003245A207}"/>
                </a:ext>
              </a:extLst>
            </p:cNvPr>
            <p:cNvSpPr txBox="1"/>
            <p:nvPr/>
          </p:nvSpPr>
          <p:spPr>
            <a:xfrm>
              <a:off x="7517836" y="2301729"/>
              <a:ext cx="28071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Attitudes towards medication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9E4C88-37B3-171D-88FF-ACE5AFA35DF3}"/>
              </a:ext>
            </a:extLst>
          </p:cNvPr>
          <p:cNvGrpSpPr/>
          <p:nvPr/>
        </p:nvGrpSpPr>
        <p:grpSpPr>
          <a:xfrm>
            <a:off x="6771253" y="2916596"/>
            <a:ext cx="4477091" cy="621831"/>
            <a:chOff x="6771253" y="2865247"/>
            <a:chExt cx="4477091" cy="621831"/>
          </a:xfrm>
        </p:grpSpPr>
        <p:pic>
          <p:nvPicPr>
            <p:cNvPr id="13" name="Graphic 12" descr="Connections outline">
              <a:extLst>
                <a:ext uri="{FF2B5EF4-FFF2-40B4-BE49-F238E27FC236}">
                  <a16:creationId xmlns:a16="http://schemas.microsoft.com/office/drawing/2014/main" id="{FE5F4C7D-2E6F-224B-5168-740B3726E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71253" y="2865247"/>
              <a:ext cx="621831" cy="62183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29D4B7-496E-7493-5B5A-5F725C5F40F5}"/>
                </a:ext>
              </a:extLst>
            </p:cNvPr>
            <p:cNvSpPr txBox="1"/>
            <p:nvPr/>
          </p:nvSpPr>
          <p:spPr>
            <a:xfrm>
              <a:off x="7517836" y="2883775"/>
              <a:ext cx="37305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Sociodemographic factors (e.g., race, </a:t>
              </a:r>
              <a:br>
                <a:rPr lang="en-GB" sz="1600"/>
              </a:br>
              <a:r>
                <a:rPr lang="en-GB" sz="1600"/>
                <a:t>homelessness, and relationship status)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ED4CE9-EFE7-0908-F67C-09D504414D73}"/>
              </a:ext>
            </a:extLst>
          </p:cNvPr>
          <p:cNvGrpSpPr/>
          <p:nvPr/>
        </p:nvGrpSpPr>
        <p:grpSpPr>
          <a:xfrm>
            <a:off x="6771253" y="3613205"/>
            <a:ext cx="3997794" cy="621831"/>
            <a:chOff x="6771253" y="3624915"/>
            <a:chExt cx="3997794" cy="621831"/>
          </a:xfrm>
        </p:grpSpPr>
        <p:pic>
          <p:nvPicPr>
            <p:cNvPr id="16" name="Graphic 15" descr="Medicine outline">
              <a:extLst>
                <a:ext uri="{FF2B5EF4-FFF2-40B4-BE49-F238E27FC236}">
                  <a16:creationId xmlns:a16="http://schemas.microsoft.com/office/drawing/2014/main" id="{3D912D18-EB4C-C9C5-CA58-E4117D534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71253" y="3624915"/>
              <a:ext cx="621831" cy="62183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2A9ADE-6C44-9F19-C037-87F6CD7D31D5}"/>
                </a:ext>
              </a:extLst>
            </p:cNvPr>
            <p:cNvSpPr txBox="1"/>
            <p:nvPr/>
          </p:nvSpPr>
          <p:spPr>
            <a:xfrm>
              <a:off x="7517836" y="3774075"/>
              <a:ext cx="3251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Comorbid substance-use disorder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EDCF30-68F9-A5D8-CD01-4B31303C1F62}"/>
              </a:ext>
            </a:extLst>
          </p:cNvPr>
          <p:cNvGrpSpPr/>
          <p:nvPr/>
        </p:nvGrpSpPr>
        <p:grpSpPr>
          <a:xfrm>
            <a:off x="6771252" y="4274645"/>
            <a:ext cx="2242506" cy="621832"/>
            <a:chOff x="6771252" y="4251183"/>
            <a:chExt cx="2242506" cy="621832"/>
          </a:xfrm>
        </p:grpSpPr>
        <p:pic>
          <p:nvPicPr>
            <p:cNvPr id="19" name="Graphic 18" descr="Person with idea outline">
              <a:extLst>
                <a:ext uri="{FF2B5EF4-FFF2-40B4-BE49-F238E27FC236}">
                  <a16:creationId xmlns:a16="http://schemas.microsoft.com/office/drawing/2014/main" id="{FF4F184F-B98A-B894-67DF-DF58AD290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771252" y="4251183"/>
              <a:ext cx="621832" cy="62183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8DE587-FAA5-2F36-390A-B1D1D60BB4BF}"/>
                </a:ext>
              </a:extLst>
            </p:cNvPr>
            <p:cNvSpPr txBox="1"/>
            <p:nvPr/>
          </p:nvSpPr>
          <p:spPr>
            <a:xfrm>
              <a:off x="7517836" y="4392822"/>
              <a:ext cx="1495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Lack of insight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3DC887-F491-A9CA-E2A7-060FA81C80BC}"/>
              </a:ext>
            </a:extLst>
          </p:cNvPr>
          <p:cNvGrpSpPr/>
          <p:nvPr/>
        </p:nvGrpSpPr>
        <p:grpSpPr>
          <a:xfrm>
            <a:off x="6771253" y="4947807"/>
            <a:ext cx="3689505" cy="621831"/>
            <a:chOff x="6771253" y="4889192"/>
            <a:chExt cx="3689505" cy="621831"/>
          </a:xfrm>
        </p:grpSpPr>
        <p:pic>
          <p:nvPicPr>
            <p:cNvPr id="22" name="Graphic 21" descr="Weight Gain outline">
              <a:extLst>
                <a:ext uri="{FF2B5EF4-FFF2-40B4-BE49-F238E27FC236}">
                  <a16:creationId xmlns:a16="http://schemas.microsoft.com/office/drawing/2014/main" id="{B60B1077-9F65-97E9-E928-206BD34E1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771253" y="4889192"/>
              <a:ext cx="621831" cy="62183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00C3D0-8217-F565-9C37-3008420DDF50}"/>
                </a:ext>
              </a:extLst>
            </p:cNvPr>
            <p:cNvSpPr txBox="1"/>
            <p:nvPr/>
          </p:nvSpPr>
          <p:spPr>
            <a:xfrm>
              <a:off x="7517836" y="5030830"/>
              <a:ext cx="2942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Side effects (e.g., weight gain)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6365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425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Adherence to pharmacological maintenance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40</cp:revision>
  <cp:lastPrinted>2024-07-02T15:20:05Z</cp:lastPrinted>
  <dcterms:created xsi:type="dcterms:W3CDTF">2022-06-30T09:48:17Z</dcterms:created>
  <dcterms:modified xsi:type="dcterms:W3CDTF">2024-07-25T08:28:03Z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