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53"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D669653C-A31C-B9BB-2003-9D1DC725BAAA}" name="Dani Guinart" initials="DG" userId="e7e1dcf6d05fdd77" providerId="Windows Live"/>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FFFFFF"/>
    <a:srgbClr val="EFECEB"/>
    <a:srgbClr val="E5EBF1"/>
    <a:srgbClr val="F0F0F0"/>
    <a:srgbClr val="3F1A01"/>
    <a:srgbClr val="D9D1CC"/>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0" autoAdjust="0"/>
    <p:restoredTop sz="85215" autoAdjust="0"/>
  </p:normalViewPr>
  <p:slideViewPr>
    <p:cSldViewPr snapToGrid="0">
      <p:cViewPr varScale="1">
        <p:scale>
          <a:sx n="133" d="100"/>
          <a:sy n="133" d="100"/>
        </p:scale>
        <p:origin x="1446" y="114"/>
      </p:cViewPr>
      <p:guideLst>
        <p:guide orient="horz" pos="2160"/>
        <p:guide pos="3840"/>
      </p:guideLst>
    </p:cSldViewPr>
  </p:slideViewPr>
  <p:notesTextViewPr>
    <p:cViewPr>
      <p:scale>
        <a:sx n="1" d="1"/>
        <a:sy n="1" d="1"/>
      </p:scale>
      <p:origin x="0" y="0"/>
    </p:cViewPr>
  </p:notesTextViewPr>
  <p:notesViewPr>
    <p:cSldViewPr snapToGrid="0">
      <p:cViewPr>
        <p:scale>
          <a:sx n="150" d="100"/>
          <a:sy n="150" d="100"/>
        </p:scale>
        <p:origin x="3492" y="-15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84457887509193"/>
          <c:y val="0.18252956463663669"/>
          <c:w val="0.83648342277685916"/>
          <c:h val="0.70358338948970067"/>
        </c:manualLayout>
      </c:layout>
      <c:barChart>
        <c:barDir val="col"/>
        <c:grouping val="clustered"/>
        <c:varyColors val="0"/>
        <c:ser>
          <c:idx val="1"/>
          <c:order val="1"/>
          <c:tx>
            <c:strRef>
              <c:f>Sheet1!$A$3</c:f>
              <c:strCache>
                <c:ptCount val="1"/>
                <c:pt idx="0">
                  <c:v>8 weeks</c:v>
                </c:pt>
              </c:strCache>
            </c:strRef>
          </c:tx>
          <c:spPr>
            <a:solidFill>
              <a:schemeClr val="accent2"/>
            </a:solidFill>
            <a:ln>
              <a:noFill/>
            </a:ln>
            <a:effectLst/>
          </c:spPr>
          <c:invertIfNegative val="0"/>
          <c:cat>
            <c:strRef>
              <c:f>Sheet1!$B$1:$D$1</c:f>
              <c:strCache>
                <c:ptCount val="3"/>
                <c:pt idx="0">
                  <c:v>Any episode</c:v>
                </c:pt>
                <c:pt idx="1">
                  <c:v>Manic/hypomanic episode</c:v>
                </c:pt>
                <c:pt idx="2">
                  <c:v>Depressive episode</c:v>
                </c:pt>
              </c:strCache>
            </c:strRef>
          </c:cat>
          <c:val>
            <c:numRef>
              <c:f>Sheet1!$B$3:$D$3</c:f>
              <c:numCache>
                <c:formatCode>General</c:formatCode>
                <c:ptCount val="3"/>
                <c:pt idx="0">
                  <c:v>46</c:v>
                </c:pt>
                <c:pt idx="1">
                  <c:v>6</c:v>
                </c:pt>
                <c:pt idx="2">
                  <c:v>40</c:v>
                </c:pt>
              </c:numCache>
            </c:numRef>
          </c:val>
          <c:extLst>
            <c:ext xmlns:c16="http://schemas.microsoft.com/office/drawing/2014/chart" uri="{C3380CC4-5D6E-409C-BE32-E72D297353CC}">
              <c16:uniqueId val="{00000000-92F5-4CB3-AB33-EE7D45F2B2F3}"/>
            </c:ext>
          </c:extLst>
        </c:ser>
        <c:ser>
          <c:idx val="0"/>
          <c:order val="0"/>
          <c:tx>
            <c:strRef>
              <c:f>Sheet1!$A$2</c:f>
              <c:strCache>
                <c:ptCount val="1"/>
                <c:pt idx="0">
                  <c:v>52 weeks</c:v>
                </c:pt>
              </c:strCache>
            </c:strRef>
          </c:tx>
          <c:spPr>
            <a:solidFill>
              <a:schemeClr val="accent5"/>
            </a:solidFill>
            <a:ln>
              <a:noFill/>
            </a:ln>
            <a:effectLst/>
          </c:spPr>
          <c:invertIfNegative val="0"/>
          <c:cat>
            <c:strRef>
              <c:f>Sheet1!$B$1:$D$1</c:f>
              <c:strCache>
                <c:ptCount val="3"/>
                <c:pt idx="0">
                  <c:v>Any episode</c:v>
                </c:pt>
                <c:pt idx="1">
                  <c:v>Manic/hypomanic episode</c:v>
                </c:pt>
                <c:pt idx="2">
                  <c:v>Depressive episode</c:v>
                </c:pt>
              </c:strCache>
            </c:strRef>
          </c:cat>
          <c:val>
            <c:numRef>
              <c:f>Sheet1!$B$2:$D$2</c:f>
              <c:numCache>
                <c:formatCode>General</c:formatCode>
                <c:ptCount val="3"/>
                <c:pt idx="0">
                  <c:v>31</c:v>
                </c:pt>
                <c:pt idx="1">
                  <c:v>12</c:v>
                </c:pt>
                <c:pt idx="2">
                  <c:v>17</c:v>
                </c:pt>
              </c:numCache>
            </c:numRef>
          </c:val>
          <c:extLst>
            <c:ext xmlns:c16="http://schemas.microsoft.com/office/drawing/2014/chart" uri="{C3380CC4-5D6E-409C-BE32-E72D297353CC}">
              <c16:uniqueId val="{00000001-92F5-4CB3-AB33-EE7D45F2B2F3}"/>
            </c:ext>
          </c:extLst>
        </c:ser>
        <c:dLbls>
          <c:showLegendKey val="0"/>
          <c:showVal val="0"/>
          <c:showCatName val="0"/>
          <c:showSerName val="0"/>
          <c:showPercent val="0"/>
          <c:showBubbleSize val="0"/>
        </c:dLbls>
        <c:gapWidth val="100"/>
        <c:overlap val="-10"/>
        <c:axId val="318689520"/>
        <c:axId val="318684112"/>
      </c:barChart>
      <c:catAx>
        <c:axId val="318689520"/>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crossAx val="318684112"/>
        <c:crosses val="autoZero"/>
        <c:auto val="1"/>
        <c:lblAlgn val="ctr"/>
        <c:lblOffset val="100"/>
        <c:noMultiLvlLbl val="0"/>
      </c:catAx>
      <c:valAx>
        <c:axId val="31868411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r>
                  <a:rPr lang="en-US" sz="1400" b="1">
                    <a:solidFill>
                      <a:schemeClr val="tx2"/>
                    </a:solidFill>
                  </a:rPr>
                  <a:t>Percentage</a:t>
                </a:r>
                <a:r>
                  <a:rPr lang="en-US" sz="1400" b="1" baseline="0">
                    <a:solidFill>
                      <a:schemeClr val="tx2"/>
                    </a:solidFill>
                  </a:rPr>
                  <a:t> of patients</a:t>
                </a:r>
                <a:endParaRPr lang="en-US" sz="1400" b="1">
                  <a:solidFill>
                    <a:schemeClr val="tx2"/>
                  </a:solidFill>
                </a:endParaRPr>
              </a:p>
            </c:rich>
          </c:tx>
          <c:layout>
            <c:manualLayout>
              <c:xMode val="edge"/>
              <c:yMode val="edge"/>
              <c:x val="3.3496940990625508E-2"/>
              <c:y val="0.2004098796235610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endParaRPr lang="da-DK"/>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crossAx val="318689520"/>
        <c:crosses val="autoZero"/>
        <c:crossBetween val="between"/>
        <c:majorUnit val="10"/>
      </c:valAx>
      <c:spPr>
        <a:noFill/>
        <a:ln>
          <a:noFill/>
        </a:ln>
        <a:effectLst/>
      </c:spPr>
    </c:plotArea>
    <c:legend>
      <c:legendPos val="b"/>
      <c:layout>
        <c:manualLayout>
          <c:xMode val="edge"/>
          <c:yMode val="edge"/>
          <c:x val="0.45844309611891476"/>
          <c:y val="0.19505310278685248"/>
          <c:w val="0.19405864448569951"/>
          <c:h val="0.1770396556479754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US" dirty="0"/>
              <a:t>Long-term treatment of bipolar disorder with antidepressants is not recommended, due to a risk of manic/hypomanic switching.</a:t>
            </a:r>
            <a:r>
              <a:rPr lang="en-US" baseline="30000" dirty="0"/>
              <a:t>1</a:t>
            </a:r>
            <a:endParaRPr lang="en-US" dirty="0"/>
          </a:p>
          <a:p>
            <a:endParaRPr lang="en-GB" dirty="0"/>
          </a:p>
          <a:p>
            <a:r>
              <a:rPr lang="en-GB" dirty="0"/>
              <a:t>References:</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pPr marL="228600" indent="-228600">
              <a:buFont typeface="+mj-lt"/>
              <a:buAutoNum type="arabicPeriod"/>
            </a:pPr>
            <a:r>
              <a:rPr lang="en-GB" dirty="0" err="1"/>
              <a:t>Yatham</a:t>
            </a:r>
            <a:r>
              <a:rPr lang="en-GB" dirty="0"/>
              <a:t> LN, </a:t>
            </a:r>
            <a:r>
              <a:rPr lang="en-GB" dirty="0" err="1"/>
              <a:t>Arumugham</a:t>
            </a:r>
            <a:r>
              <a:rPr lang="en-GB" dirty="0"/>
              <a:t> SS, </a:t>
            </a:r>
            <a:r>
              <a:rPr lang="en-GB" dirty="0" err="1"/>
              <a:t>Kesavan</a:t>
            </a:r>
            <a:r>
              <a:rPr lang="en-GB" dirty="0"/>
              <a:t> M, et al; BEAM-BD Trial Group. Duration of adjunctive antidepressant maintenance in bipolar I depression. N Engl J Med 2023; 389 (5): 430–440. </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879108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6FF23C3-162F-7D6D-F99E-F2AA5113E8A0}"/>
              </a:ext>
            </a:extLst>
          </p:cNvPr>
          <p:cNvSpPr>
            <a:spLocks noGrp="1"/>
          </p:cNvSpPr>
          <p:nvPr>
            <p:ph idx="19"/>
          </p:nvPr>
        </p:nvSpPr>
        <p:spPr>
          <a:xfrm>
            <a:off x="539750" y="1416785"/>
            <a:ext cx="8266113" cy="1773189"/>
          </a:xfrm>
        </p:spPr>
        <p:txBody>
          <a:bodyPr/>
          <a:lstStyle/>
          <a:p>
            <a:pPr>
              <a:spcBef>
                <a:spcPts val="600"/>
              </a:spcBef>
            </a:pPr>
            <a:r>
              <a:rPr lang="en-GB" sz="1400" dirty="0">
                <a:solidFill>
                  <a:schemeClr val="tx1"/>
                </a:solidFill>
              </a:rPr>
              <a:t>Guidelines suggest that antidepressant treatment adjunctive to mood stabilizers or antipsychotics should be discontinued within 8 weeks of remission of bipolar depression in patients with BD</a:t>
            </a:r>
            <a:r>
              <a:rPr lang="en-GB" sz="1400" baseline="30000" dirty="0">
                <a:solidFill>
                  <a:schemeClr val="tx1"/>
                </a:solidFill>
              </a:rPr>
              <a:t>1</a:t>
            </a:r>
          </a:p>
          <a:p>
            <a:pPr>
              <a:spcBef>
                <a:spcPts val="600"/>
              </a:spcBef>
            </a:pPr>
            <a:r>
              <a:rPr lang="en-GB" sz="1400" dirty="0">
                <a:solidFill>
                  <a:schemeClr val="tx1"/>
                </a:solidFill>
              </a:rPr>
              <a:t>In a double-blind, randomized, controlled trial, no significant difference in time to any mood episode or any (hypo)manic episode was seen with discontinuation of adjunctive antidepressant treatment at 8 weeks versus maintenance treatment with adjunctive escitalopram or bupropion for 52 weeks</a:t>
            </a:r>
            <a:r>
              <a:rPr lang="en-GB" sz="1400" baseline="30000" dirty="0">
                <a:solidFill>
                  <a:schemeClr val="tx1"/>
                </a:solidFill>
              </a:rPr>
              <a:t>2</a:t>
            </a:r>
          </a:p>
          <a:p>
            <a:pPr>
              <a:spcBef>
                <a:spcPts val="600"/>
              </a:spcBef>
            </a:pPr>
            <a:r>
              <a:rPr lang="en-GB" sz="1400" dirty="0">
                <a:solidFill>
                  <a:schemeClr val="tx1"/>
                </a:solidFill>
              </a:rPr>
              <a:t>However, continuation of adjunctive antidepressant treatment significantly reduced the risk of depressive relapses</a:t>
            </a:r>
            <a:r>
              <a:rPr lang="en-GB" sz="1400" baseline="30000" dirty="0">
                <a:solidFill>
                  <a:schemeClr val="tx1"/>
                </a:solidFill>
              </a:rPr>
              <a:t>2</a:t>
            </a:r>
            <a:endParaRPr lang="en-GB" sz="1400" dirty="0">
              <a:solidFill>
                <a:schemeClr val="tx1"/>
              </a:solidFill>
            </a:endParaRPr>
          </a:p>
          <a:p>
            <a:pPr>
              <a:spcBef>
                <a:spcPts val="600"/>
              </a:spcBef>
            </a:pPr>
            <a:endParaRPr lang="en-GB" sz="1400" dirty="0">
              <a:solidFill>
                <a:schemeClr val="tx1"/>
              </a:solidFill>
            </a:endParaRPr>
          </a:p>
        </p:txBody>
      </p:sp>
      <p:sp>
        <p:nvSpPr>
          <p:cNvPr id="12" name="Content Placeholder 11">
            <a:extLst>
              <a:ext uri="{FF2B5EF4-FFF2-40B4-BE49-F238E27FC236}">
                <a16:creationId xmlns:a16="http://schemas.microsoft.com/office/drawing/2014/main" id="{5B59D00B-62C1-977C-D9B5-C05CB884D8D6}"/>
              </a:ext>
            </a:extLst>
          </p:cNvPr>
          <p:cNvSpPr>
            <a:spLocks noGrp="1"/>
          </p:cNvSpPr>
          <p:nvPr>
            <p:ph sz="half" idx="1"/>
          </p:nvPr>
        </p:nvSpPr>
        <p:spPr/>
        <p:txBody>
          <a:bodyPr/>
          <a:lstStyle/>
          <a:p>
            <a:pPr marL="0" indent="0">
              <a:buNone/>
            </a:pPr>
            <a:r>
              <a:rPr lang="en-GB"/>
              <a:t>Olanzapine–fluoxetine combination, quetiapine, lurasidone, </a:t>
            </a:r>
            <a:r>
              <a:rPr lang="en-GB" err="1"/>
              <a:t>cariprazine</a:t>
            </a:r>
            <a:r>
              <a:rPr lang="en-GB"/>
              <a:t>, and </a:t>
            </a:r>
            <a:r>
              <a:rPr lang="en-GB" err="1"/>
              <a:t>lumateperone</a:t>
            </a:r>
            <a:r>
              <a:rPr lang="en-GB"/>
              <a:t> are approved by the</a:t>
            </a:r>
            <a:br>
              <a:rPr lang="en-GB"/>
            </a:br>
            <a:r>
              <a:rPr lang="en-GB"/>
              <a:t>US FDA for the treatment of acute depressive episodes in BD-I</a:t>
            </a:r>
            <a:r>
              <a:rPr lang="en-GB" baseline="30000"/>
              <a:t>2</a:t>
            </a:r>
            <a:endParaRPr lang="en-GB"/>
          </a:p>
          <a:p>
            <a:pPr lvl="1"/>
            <a:endParaRPr lang="en-GB" b="1" baseline="30000">
              <a:solidFill>
                <a:schemeClr val="accent4"/>
              </a:solidFill>
            </a:endParaRPr>
          </a:p>
        </p:txBody>
      </p:sp>
      <p:sp>
        <p:nvSpPr>
          <p:cNvPr id="2" name="Text Placeholder 1">
            <a:extLst>
              <a:ext uri="{FF2B5EF4-FFF2-40B4-BE49-F238E27FC236}">
                <a16:creationId xmlns:a16="http://schemas.microsoft.com/office/drawing/2014/main" id="{65B34679-1F46-C08E-E2D1-B180E2B1503B}"/>
              </a:ext>
            </a:extLst>
          </p:cNvPr>
          <p:cNvSpPr>
            <a:spLocks noGrp="1"/>
          </p:cNvSpPr>
          <p:nvPr>
            <p:ph type="body" sz="quarter" idx="17"/>
          </p:nvPr>
        </p:nvSpPr>
        <p:spPr/>
        <p:txBody>
          <a:bodyPr/>
          <a:lstStyle/>
          <a:p>
            <a:r>
              <a:rPr lang="en-GB" dirty="0"/>
              <a:t>Bipolar disorder – Maintenance treatment</a:t>
            </a:r>
          </a:p>
        </p:txBody>
      </p:sp>
      <p:sp>
        <p:nvSpPr>
          <p:cNvPr id="3" name="Title 2">
            <a:extLst>
              <a:ext uri="{FF2B5EF4-FFF2-40B4-BE49-F238E27FC236}">
                <a16:creationId xmlns:a16="http://schemas.microsoft.com/office/drawing/2014/main" id="{C33CF61C-100C-B656-5ACB-653074695038}"/>
              </a:ext>
            </a:extLst>
          </p:cNvPr>
          <p:cNvSpPr>
            <a:spLocks noGrp="1"/>
          </p:cNvSpPr>
          <p:nvPr>
            <p:ph type="title"/>
          </p:nvPr>
        </p:nvSpPr>
        <p:spPr/>
        <p:txBody>
          <a:bodyPr/>
          <a:lstStyle/>
          <a:p>
            <a:r>
              <a:rPr lang="en-GB"/>
              <a:t>Antidepressants for maintenance treatment</a:t>
            </a:r>
          </a:p>
        </p:txBody>
      </p:sp>
      <p:sp>
        <p:nvSpPr>
          <p:cNvPr id="11" name="Text Placeholder 10">
            <a:extLst>
              <a:ext uri="{FF2B5EF4-FFF2-40B4-BE49-F238E27FC236}">
                <a16:creationId xmlns:a16="http://schemas.microsoft.com/office/drawing/2014/main" id="{64ECD437-FED6-45B5-809E-8DC18DED3666}"/>
              </a:ext>
            </a:extLst>
          </p:cNvPr>
          <p:cNvSpPr>
            <a:spLocks noGrp="1"/>
          </p:cNvSpPr>
          <p:nvPr>
            <p:ph type="body" sz="quarter" idx="18"/>
          </p:nvPr>
        </p:nvSpPr>
        <p:spPr/>
        <p:txBody>
          <a:bodyPr/>
          <a:lstStyle/>
          <a:p>
            <a:r>
              <a:rPr lang="en-GB" dirty="0"/>
              <a:t>BD=bipolar disorder; CI=confidence interval; FDA=Food and Drug Administration; HR=hazard ratio</a:t>
            </a:r>
          </a:p>
          <a:p>
            <a:br>
              <a:rPr lang="en-GB" dirty="0"/>
            </a:br>
            <a:r>
              <a:rPr lang="en-GB" dirty="0"/>
              <a:t>1. </a:t>
            </a:r>
            <a:r>
              <a:rPr lang="en-GB" dirty="0" err="1"/>
              <a:t>Yatham</a:t>
            </a:r>
            <a:r>
              <a:rPr lang="en-GB" dirty="0"/>
              <a:t> et al. Bipolar </a:t>
            </a:r>
            <a:r>
              <a:rPr lang="en-GB" dirty="0" err="1"/>
              <a:t>Disord</a:t>
            </a:r>
            <a:r>
              <a:rPr lang="en-GB" dirty="0"/>
              <a:t> 2018;20(2):97–170; 2. </a:t>
            </a:r>
            <a:r>
              <a:rPr lang="en-GB" dirty="0" err="1"/>
              <a:t>Yatham</a:t>
            </a:r>
            <a:r>
              <a:rPr lang="en-GB" dirty="0"/>
              <a:t> et al. N Engl J Med 2023;389(5):430–440 </a:t>
            </a:r>
          </a:p>
        </p:txBody>
      </p:sp>
      <p:graphicFrame>
        <p:nvGraphicFramePr>
          <p:cNvPr id="8" name="Chart 7">
            <a:extLst>
              <a:ext uri="{FF2B5EF4-FFF2-40B4-BE49-F238E27FC236}">
                <a16:creationId xmlns:a16="http://schemas.microsoft.com/office/drawing/2014/main" id="{CE16097E-FC36-C2C8-D68B-DE6642538122}"/>
              </a:ext>
            </a:extLst>
          </p:cNvPr>
          <p:cNvGraphicFramePr/>
          <p:nvPr>
            <p:extLst>
              <p:ext uri="{D42A27DB-BD31-4B8C-83A1-F6EECF244321}">
                <p14:modId xmlns:p14="http://schemas.microsoft.com/office/powerpoint/2010/main" val="3681485405"/>
              </p:ext>
            </p:extLst>
          </p:nvPr>
        </p:nvGraphicFramePr>
        <p:xfrm>
          <a:off x="539749" y="3189974"/>
          <a:ext cx="7991476" cy="285363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D700351F-F15A-40D2-F99A-6BC6684FBF90}"/>
              </a:ext>
            </a:extLst>
          </p:cNvPr>
          <p:cNvSpPr txBox="1"/>
          <p:nvPr/>
        </p:nvSpPr>
        <p:spPr>
          <a:xfrm>
            <a:off x="539749" y="3087592"/>
            <a:ext cx="7991476" cy="307777"/>
          </a:xfrm>
          <a:prstGeom prst="rect">
            <a:avLst/>
          </a:prstGeom>
          <a:noFill/>
        </p:spPr>
        <p:txBody>
          <a:bodyPr wrap="square">
            <a:spAutoFit/>
          </a:bodyPr>
          <a:lstStyle/>
          <a:p>
            <a:pPr algn="ctr" rtl="0">
              <a:defRPr sz="1862" b="0" i="0" u="none" strike="noStrike" kern="1200" spc="0" baseline="0">
                <a:solidFill>
                  <a:srgbClr val="1A1A17"/>
                </a:solidFill>
                <a:latin typeface="+mn-lt"/>
                <a:ea typeface="+mn-ea"/>
                <a:cs typeface="+mn-cs"/>
              </a:defRPr>
            </a:pPr>
            <a:r>
              <a:rPr lang="en-US" sz="1400" b="1" baseline="0" dirty="0">
                <a:solidFill>
                  <a:schemeClr val="accent2">
                    <a:lumMod val="50000"/>
                  </a:schemeClr>
                </a:solidFill>
              </a:rPr>
              <a:t>Percentage of patients with an episode</a:t>
            </a:r>
            <a:r>
              <a:rPr lang="en-US" sz="1400" b="1" baseline="30000" dirty="0">
                <a:solidFill>
                  <a:schemeClr val="accent2">
                    <a:lumMod val="50000"/>
                  </a:schemeClr>
                </a:solidFill>
              </a:rPr>
              <a:t>2</a:t>
            </a:r>
            <a:endParaRPr lang="en-US" sz="1400" b="1" dirty="0">
              <a:solidFill>
                <a:schemeClr val="accent2">
                  <a:lumMod val="50000"/>
                </a:schemeClr>
              </a:solidFill>
            </a:endParaRPr>
          </a:p>
        </p:txBody>
      </p:sp>
      <p:sp>
        <p:nvSpPr>
          <p:cNvPr id="7" name="Content Placeholder 74">
            <a:extLst>
              <a:ext uri="{FF2B5EF4-FFF2-40B4-BE49-F238E27FC236}">
                <a16:creationId xmlns:a16="http://schemas.microsoft.com/office/drawing/2014/main" id="{D4E26A07-95FE-743E-BEA1-4834F64AEDC8}"/>
              </a:ext>
            </a:extLst>
          </p:cNvPr>
          <p:cNvSpPr txBox="1">
            <a:spLocks/>
          </p:cNvSpPr>
          <p:nvPr/>
        </p:nvSpPr>
        <p:spPr>
          <a:xfrm>
            <a:off x="1852247" y="3364109"/>
            <a:ext cx="1688122" cy="619200"/>
          </a:xfrm>
          <a:prstGeom prst="round1Rect">
            <a:avLst>
              <a:gd name="adj" fmla="val 7879"/>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b="1" dirty="0">
                <a:solidFill>
                  <a:schemeClr val="tx2"/>
                </a:solidFill>
              </a:rPr>
              <a:t>HR=0.68</a:t>
            </a:r>
          </a:p>
          <a:p>
            <a:pPr marL="0" indent="0" algn="ctr">
              <a:spcBef>
                <a:spcPts val="0"/>
              </a:spcBef>
              <a:buNone/>
            </a:pPr>
            <a:r>
              <a:rPr lang="en-US" sz="1100" dirty="0">
                <a:solidFill>
                  <a:schemeClr val="tx2"/>
                </a:solidFill>
              </a:rPr>
              <a:t>(95% CI: 0.43–1.10)</a:t>
            </a:r>
            <a:endParaRPr lang="en-GB" sz="1100" dirty="0">
              <a:solidFill>
                <a:schemeClr val="tx2"/>
              </a:solidFill>
            </a:endParaRPr>
          </a:p>
        </p:txBody>
      </p:sp>
      <p:sp>
        <p:nvSpPr>
          <p:cNvPr id="10" name="Content Placeholder 74">
            <a:extLst>
              <a:ext uri="{FF2B5EF4-FFF2-40B4-BE49-F238E27FC236}">
                <a16:creationId xmlns:a16="http://schemas.microsoft.com/office/drawing/2014/main" id="{49C8ED19-05CC-6692-90EF-0FF72F3309F5}"/>
              </a:ext>
            </a:extLst>
          </p:cNvPr>
          <p:cNvSpPr txBox="1">
            <a:spLocks/>
          </p:cNvSpPr>
          <p:nvPr/>
        </p:nvSpPr>
        <p:spPr>
          <a:xfrm>
            <a:off x="5947508" y="3487588"/>
            <a:ext cx="2418080" cy="619200"/>
          </a:xfrm>
          <a:prstGeom prst="round1Rect">
            <a:avLst>
              <a:gd name="adj" fmla="val 7879"/>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b="1" dirty="0">
                <a:solidFill>
                  <a:schemeClr val="tx2"/>
                </a:solidFill>
              </a:rPr>
              <a:t>HR=0.43, </a:t>
            </a:r>
          </a:p>
          <a:p>
            <a:pPr marL="0" indent="0" algn="ctr">
              <a:spcBef>
                <a:spcPts val="0"/>
              </a:spcBef>
              <a:buNone/>
            </a:pPr>
            <a:r>
              <a:rPr lang="en-GB" sz="1100" dirty="0">
                <a:solidFill>
                  <a:schemeClr val="tx2"/>
                </a:solidFill>
              </a:rPr>
              <a:t>(</a:t>
            </a:r>
            <a:r>
              <a:rPr lang="pl-PL" sz="1100" dirty="0">
                <a:solidFill>
                  <a:schemeClr val="tx2"/>
                </a:solidFill>
              </a:rPr>
              <a:t>95%</a:t>
            </a:r>
            <a:r>
              <a:rPr lang="en-GB" sz="1100" dirty="0">
                <a:solidFill>
                  <a:schemeClr val="tx2"/>
                </a:solidFill>
              </a:rPr>
              <a:t> </a:t>
            </a:r>
            <a:r>
              <a:rPr lang="pl-PL" sz="1100" dirty="0">
                <a:solidFill>
                  <a:schemeClr val="tx2"/>
                </a:solidFill>
              </a:rPr>
              <a:t>CI</a:t>
            </a:r>
            <a:r>
              <a:rPr lang="en-US" sz="1100" dirty="0">
                <a:solidFill>
                  <a:schemeClr val="tx2"/>
                </a:solidFill>
              </a:rPr>
              <a:t>: </a:t>
            </a:r>
            <a:r>
              <a:rPr lang="pl-PL" sz="1100" dirty="0">
                <a:solidFill>
                  <a:schemeClr val="tx2"/>
                </a:solidFill>
              </a:rPr>
              <a:t>0.25</a:t>
            </a:r>
            <a:r>
              <a:rPr lang="en-US" sz="1100" dirty="0">
                <a:solidFill>
                  <a:schemeClr val="tx2"/>
                </a:solidFill>
              </a:rPr>
              <a:t>–</a:t>
            </a:r>
            <a:r>
              <a:rPr lang="pl-PL" sz="1100" dirty="0">
                <a:solidFill>
                  <a:schemeClr val="tx2"/>
                </a:solidFill>
              </a:rPr>
              <a:t>0.75</a:t>
            </a:r>
            <a:r>
              <a:rPr lang="en-GB" sz="1100" dirty="0">
                <a:solidFill>
                  <a:schemeClr val="tx2"/>
                </a:solidFill>
              </a:rPr>
              <a:t>, </a:t>
            </a:r>
            <a:r>
              <a:rPr lang="en-GB" sz="1100" b="1" dirty="0">
                <a:solidFill>
                  <a:schemeClr val="tx2"/>
                </a:solidFill>
              </a:rPr>
              <a:t>p&lt;0.05</a:t>
            </a:r>
            <a:r>
              <a:rPr lang="en-US" sz="1100" dirty="0">
                <a:solidFill>
                  <a:schemeClr val="tx2"/>
                </a:solidFill>
              </a:rPr>
              <a:t>)</a:t>
            </a:r>
            <a:endParaRPr lang="en-GB" sz="1100" dirty="0">
              <a:solidFill>
                <a:schemeClr val="tx2"/>
              </a:solidFill>
            </a:endParaRPr>
          </a:p>
        </p:txBody>
      </p:sp>
      <p:sp>
        <p:nvSpPr>
          <p:cNvPr id="13" name="Content Placeholder 74">
            <a:extLst>
              <a:ext uri="{FF2B5EF4-FFF2-40B4-BE49-F238E27FC236}">
                <a16:creationId xmlns:a16="http://schemas.microsoft.com/office/drawing/2014/main" id="{88C78FE4-30DD-98FB-2476-920770D81120}"/>
              </a:ext>
            </a:extLst>
          </p:cNvPr>
          <p:cNvSpPr txBox="1">
            <a:spLocks/>
          </p:cNvSpPr>
          <p:nvPr/>
        </p:nvSpPr>
        <p:spPr>
          <a:xfrm>
            <a:off x="3730159" y="4683782"/>
            <a:ext cx="2418080" cy="619200"/>
          </a:xfrm>
          <a:prstGeom prst="round1Rect">
            <a:avLst>
              <a:gd name="adj" fmla="val 7879"/>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b="1" dirty="0">
                <a:solidFill>
                  <a:schemeClr val="tx2"/>
                </a:solidFill>
              </a:rPr>
              <a:t>HR=2.28</a:t>
            </a:r>
          </a:p>
          <a:p>
            <a:pPr marL="0" indent="0" algn="ctr">
              <a:spcBef>
                <a:spcPts val="0"/>
              </a:spcBef>
              <a:buNone/>
            </a:pPr>
            <a:r>
              <a:rPr lang="en-US" sz="1100" dirty="0">
                <a:solidFill>
                  <a:schemeClr val="tx2"/>
                </a:solidFill>
              </a:rPr>
              <a:t>(95% CI: 0.86–6.08)</a:t>
            </a:r>
            <a:endParaRPr lang="en-GB" sz="1100" dirty="0">
              <a:solidFill>
                <a:schemeClr val="tx2"/>
              </a:solidFill>
            </a:endParaRPr>
          </a:p>
        </p:txBody>
      </p:sp>
    </p:spTree>
    <p:extLst>
      <p:ext uri="{BB962C8B-B14F-4D97-AF65-F5344CB8AC3E}">
        <p14:creationId xmlns:p14="http://schemas.microsoft.com/office/powerpoint/2010/main" val="3371751765"/>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2A94D76-BF58-4338-9A89-5A6F8105C834}">
  <we:reference id="b0430364-2ab6-47cd-907e-f8b72239b204" version="3.19.222.0" store="EXCatalog" storeType="EXCatalog"/>
  <we:alternateReferences>
    <we:reference id="WA200000729" version="3.19.222.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office/infopath/2007/PartnerControls"/>
    <ds:schemaRef ds:uri="08562aa6-c0ad-4fb9-8a82-15409d3a28b4"/>
    <ds:schemaRef ds:uri="28627d7c-4416-4bc1-86cf-ca6c3a42a8f2"/>
    <ds:schemaRef ds:uri="http://schemas.microsoft.com/office/2006/metadata/properties"/>
  </ds:schemaRefs>
</ds:datastoreItem>
</file>

<file path=customXml/itemProps3.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280</TotalTime>
  <Words>333</Words>
  <Application>Microsoft Office PowerPoint</Application>
  <PresentationFormat>Widescreen</PresentationFormat>
  <Paragraphs>22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Antidepressants for maintenance treatment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41</cp:revision>
  <cp:lastPrinted>2024-07-02T15:20:05Z</cp:lastPrinted>
  <dcterms:created xsi:type="dcterms:W3CDTF">2022-06-30T09:48:17Z</dcterms:created>
  <dcterms:modified xsi:type="dcterms:W3CDTF">2024-07-25T08:28:22Z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