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103"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the limitations of existing pharmacotherapies for bipolar disorder are discussed on the slide.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FDA website. Available at: https://www.accessdata.fda.gov/scripts/cder/daf/. Accessed Jun 2014.</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15665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05C01D8-358C-23E9-3920-7A16813A9D2F}"/>
              </a:ext>
            </a:extLst>
          </p:cNvPr>
          <p:cNvSpPr>
            <a:spLocks noGrp="1"/>
          </p:cNvSpPr>
          <p:nvPr>
            <p:ph type="body" sz="quarter" idx="17"/>
          </p:nvPr>
        </p:nvSpPr>
        <p:spPr/>
        <p:txBody>
          <a:bodyPr/>
          <a:lstStyle/>
          <a:p>
            <a:r>
              <a:rPr lang="en-GB" dirty="0"/>
              <a:t>Bipolar disorder – Maintenance treatment</a:t>
            </a:r>
          </a:p>
        </p:txBody>
      </p:sp>
      <p:sp>
        <p:nvSpPr>
          <p:cNvPr id="8" name="Title 7">
            <a:extLst>
              <a:ext uri="{FF2B5EF4-FFF2-40B4-BE49-F238E27FC236}">
                <a16:creationId xmlns:a16="http://schemas.microsoft.com/office/drawing/2014/main" id="{3AEAD0DB-73DF-553B-E8C1-34BA2C2BB61C}"/>
              </a:ext>
            </a:extLst>
          </p:cNvPr>
          <p:cNvSpPr>
            <a:spLocks noGrp="1"/>
          </p:cNvSpPr>
          <p:nvPr>
            <p:ph type="title"/>
          </p:nvPr>
        </p:nvSpPr>
        <p:spPr/>
        <p:txBody>
          <a:bodyPr/>
          <a:lstStyle/>
          <a:p>
            <a:r>
              <a:rPr lang="en-GB" dirty="0"/>
              <a:t>Limitations of existing pharmacotherapies for bipolar disorder</a:t>
            </a:r>
          </a:p>
        </p:txBody>
      </p:sp>
      <p:sp>
        <p:nvSpPr>
          <p:cNvPr id="13" name="Content Placeholder 12">
            <a:extLst>
              <a:ext uri="{FF2B5EF4-FFF2-40B4-BE49-F238E27FC236}">
                <a16:creationId xmlns:a16="http://schemas.microsoft.com/office/drawing/2014/main" id="{D6D3D9E6-A5FD-EE07-1330-F149D67DFB5A}"/>
              </a:ext>
            </a:extLst>
          </p:cNvPr>
          <p:cNvSpPr>
            <a:spLocks noGrp="1"/>
          </p:cNvSpPr>
          <p:nvPr>
            <p:ph idx="19"/>
          </p:nvPr>
        </p:nvSpPr>
        <p:spPr/>
        <p:txBody>
          <a:bodyPr/>
          <a:lstStyle/>
          <a:p>
            <a:r>
              <a:rPr lang="en-GB" sz="1400" b="1" dirty="0"/>
              <a:t>Mood stabilizers</a:t>
            </a:r>
            <a:r>
              <a:rPr lang="en-GB" sz="1400" b="1" baseline="30000" dirty="0"/>
              <a:t>1</a:t>
            </a:r>
          </a:p>
          <a:p>
            <a:pPr lvl="1"/>
            <a:r>
              <a:rPr lang="en-GB" b="1" dirty="0"/>
              <a:t>Lithium</a:t>
            </a:r>
            <a:r>
              <a:rPr lang="en-GB" dirty="0"/>
              <a:t> – narrow therapeutic index; </a:t>
            </a:r>
            <a:r>
              <a:rPr lang="en-US" dirty="0"/>
              <a:t>long-term thyroid and kidney damage, tremor, weight gain, GI issues, </a:t>
            </a:r>
            <a:br>
              <a:rPr lang="en-US" dirty="0"/>
            </a:br>
            <a:r>
              <a:rPr lang="en-US" dirty="0"/>
              <a:t>hair loss</a:t>
            </a:r>
          </a:p>
          <a:p>
            <a:pPr lvl="1"/>
            <a:r>
              <a:rPr lang="en-GB" b="1" dirty="0"/>
              <a:t>Valproate</a:t>
            </a:r>
            <a:r>
              <a:rPr lang="en-GB" dirty="0"/>
              <a:t> – boxed warnings for </a:t>
            </a:r>
            <a:r>
              <a:rPr lang="en-US" dirty="0"/>
              <a:t>hepatotoxicity, pancreatitis, and teratogenic toxicity; suicidal ideation, tremor, weight gain, GI issues</a:t>
            </a:r>
          </a:p>
          <a:p>
            <a:pPr lvl="1"/>
            <a:r>
              <a:rPr lang="en-GB" b="1" dirty="0"/>
              <a:t>Carbamazepine</a:t>
            </a:r>
            <a:r>
              <a:rPr lang="en-GB" dirty="0"/>
              <a:t> – risk of </a:t>
            </a:r>
            <a:r>
              <a:rPr lang="en-US" b="0" dirty="0"/>
              <a:t>Stevens–Johnson syndrome/toxic epidermal necrolysis, </a:t>
            </a:r>
            <a:r>
              <a:rPr lang="en-US" dirty="0"/>
              <a:t>suicidal ideation, </a:t>
            </a:r>
            <a:br>
              <a:rPr lang="en-US" dirty="0"/>
            </a:br>
            <a:r>
              <a:rPr lang="en-US" dirty="0"/>
              <a:t>teratogenic toxicity, extensive drug–drug interactions </a:t>
            </a:r>
          </a:p>
          <a:p>
            <a:pPr lvl="1"/>
            <a:r>
              <a:rPr lang="en-GB" b="1" dirty="0"/>
              <a:t>Lamotrigine</a:t>
            </a:r>
            <a:r>
              <a:rPr lang="en-GB" dirty="0"/>
              <a:t> – risk of </a:t>
            </a:r>
            <a:r>
              <a:rPr lang="en-US" b="0" dirty="0"/>
              <a:t>Stevens–Johnson syndrome/toxic epidermal necrolysis, </a:t>
            </a:r>
            <a:r>
              <a:rPr lang="en-US" dirty="0"/>
              <a:t>suicidal ideation, interaction with hormonal treatment</a:t>
            </a:r>
          </a:p>
          <a:p>
            <a:r>
              <a:rPr lang="en-GB" sz="1400" b="1" dirty="0"/>
              <a:t>Antidepressants</a:t>
            </a:r>
          </a:p>
          <a:p>
            <a:pPr lvl="1"/>
            <a:r>
              <a:rPr lang="en-GB" dirty="0"/>
              <a:t>None are FDA-approved for BD</a:t>
            </a:r>
          </a:p>
          <a:p>
            <a:pPr lvl="1"/>
            <a:r>
              <a:rPr lang="en-GB" dirty="0"/>
              <a:t>Boxed warnings for suicidality in children</a:t>
            </a:r>
            <a:r>
              <a:rPr lang="en-GB" baseline="30000" dirty="0"/>
              <a:t>1</a:t>
            </a:r>
            <a:endParaRPr lang="en-GB" dirty="0"/>
          </a:p>
          <a:p>
            <a:pPr lvl="1"/>
            <a:r>
              <a:rPr lang="en-GB" dirty="0"/>
              <a:t>Potential for inducing </a:t>
            </a:r>
            <a:r>
              <a:rPr lang="en-US" dirty="0"/>
              <a:t>manic/hypomanic switching</a:t>
            </a:r>
            <a:r>
              <a:rPr lang="en-US" baseline="30000" dirty="0"/>
              <a:t>2</a:t>
            </a:r>
            <a:endParaRPr lang="en-GB" dirty="0"/>
          </a:p>
          <a:p>
            <a:r>
              <a:rPr lang="en-GB" sz="1400" b="1" dirty="0"/>
              <a:t>Antipsychotics</a:t>
            </a:r>
            <a:r>
              <a:rPr lang="en-GB" sz="1400" b="1" baseline="30000" dirty="0"/>
              <a:t>1</a:t>
            </a:r>
            <a:endParaRPr lang="en-GB" sz="1400" b="1" dirty="0"/>
          </a:p>
          <a:p>
            <a:pPr lvl="1"/>
            <a:r>
              <a:rPr lang="en-GB" dirty="0"/>
              <a:t>Drug-induced movement disorders, sedation, weight gain, metabolic disorders, and prolactin elevation</a:t>
            </a:r>
          </a:p>
        </p:txBody>
      </p:sp>
      <p:sp>
        <p:nvSpPr>
          <p:cNvPr id="10" name="Text Placeholder 9">
            <a:extLst>
              <a:ext uri="{FF2B5EF4-FFF2-40B4-BE49-F238E27FC236}">
                <a16:creationId xmlns:a16="http://schemas.microsoft.com/office/drawing/2014/main" id="{1581E798-94B2-B8FF-2AE5-368B9C56B8B1}"/>
              </a:ext>
            </a:extLst>
          </p:cNvPr>
          <p:cNvSpPr>
            <a:spLocks noGrp="1"/>
          </p:cNvSpPr>
          <p:nvPr>
            <p:ph type="body" sz="quarter" idx="18"/>
          </p:nvPr>
        </p:nvSpPr>
        <p:spPr/>
        <p:txBody>
          <a:bodyPr/>
          <a:lstStyle/>
          <a:p>
            <a:r>
              <a:rPr lang="en-US" dirty="0"/>
              <a:t>BD=bipolar disorder; FDA=US Food and Drug Administration; GI=gastrointestinal </a:t>
            </a:r>
          </a:p>
          <a:p>
            <a:endParaRPr lang="en-US" dirty="0"/>
          </a:p>
          <a:p>
            <a:r>
              <a:rPr lang="en-US" dirty="0"/>
              <a:t>1. FDA website. Available at: https://www.accessdata.fda.gov/scripts/cder/daf/. Accessed Jun 2024; </a:t>
            </a:r>
            <a:br>
              <a:rPr lang="en-US" dirty="0"/>
            </a:br>
            <a:r>
              <a:rPr lang="en-US" dirty="0"/>
              <a:t>2. </a:t>
            </a:r>
            <a:r>
              <a:rPr lang="en-GB" dirty="0" err="1"/>
              <a:t>Yatham</a:t>
            </a:r>
            <a:r>
              <a:rPr lang="en-GB" dirty="0"/>
              <a:t> et al. Bipolar </a:t>
            </a:r>
            <a:r>
              <a:rPr lang="en-GB" dirty="0" err="1"/>
              <a:t>Disord</a:t>
            </a:r>
            <a:r>
              <a:rPr lang="en-GB" dirty="0"/>
              <a:t> 2018;20(2):97–170</a:t>
            </a:r>
            <a:endParaRPr lang="en-US" dirty="0"/>
          </a:p>
        </p:txBody>
      </p:sp>
    </p:spTree>
    <p:extLst>
      <p:ext uri="{BB962C8B-B14F-4D97-AF65-F5344CB8AC3E}">
        <p14:creationId xmlns:p14="http://schemas.microsoft.com/office/powerpoint/2010/main" val="2122512090"/>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281</TotalTime>
  <Words>293</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Limitations of existing pharmacotherapies for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42</cp:revision>
  <cp:lastPrinted>2024-07-02T15:20:05Z</cp:lastPrinted>
  <dcterms:created xsi:type="dcterms:W3CDTF">2022-06-30T09:48:17Z</dcterms:created>
  <dcterms:modified xsi:type="dcterms:W3CDTF">2024-07-25T08:28:41Z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