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98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There is increasing interest in brain stimulation techniques, as an add-on or as an alternative to existing treatments for bipolar disorder.</a:t>
            </a:r>
            <a:r>
              <a:rPr lang="en-GB" baseline="30000" dirty="0"/>
              <a:t>1</a:t>
            </a:r>
            <a:r>
              <a:rPr lang="en-GB" dirty="0"/>
              <a:t> There are various such techniques, as outlined on the slide.</a:t>
            </a:r>
            <a:r>
              <a:rPr lang="en-GB" baseline="30000" dirty="0"/>
              <a:t>1</a:t>
            </a:r>
            <a:r>
              <a:rPr lang="en-GB" dirty="0"/>
              <a:t> However, currently the </a:t>
            </a:r>
            <a:r>
              <a:rPr lang="en-GB" baseline="0" dirty="0"/>
              <a:t>evidence regarding the use of such treatments for the prevention of relapse or recurrence in </a:t>
            </a:r>
            <a:r>
              <a:rPr lang="en-GB" dirty="0"/>
              <a:t>bipolar disorder</a:t>
            </a:r>
            <a:r>
              <a:rPr lang="en-GB" baseline="0" dirty="0"/>
              <a:t> is limited.</a:t>
            </a:r>
            <a:r>
              <a:rPr lang="en-GB" baseline="30000" dirty="0"/>
              <a:t>1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Mutz J. Brain stimulation treatment for bipolar disorder. Bipolar </a:t>
            </a:r>
            <a:r>
              <a:rPr lang="en-GB" dirty="0" err="1"/>
              <a:t>Disord</a:t>
            </a:r>
            <a:r>
              <a:rPr lang="en-GB" dirty="0"/>
              <a:t> 2023; 25 (1): 9–24.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064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3A77E0-B3DC-D888-7B2B-05D5BCC3B3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B7F4A-4A48-DA61-8A61-304BCD5C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nonpharmacologic biological treatments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C1A60B-928D-EBB8-F9A8-0055D20055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Mutz J. Bipolar </a:t>
            </a:r>
            <a:r>
              <a:rPr lang="en-GB" dirty="0" err="1"/>
              <a:t>Disord</a:t>
            </a:r>
            <a:r>
              <a:rPr lang="en-GB" dirty="0"/>
              <a:t> 2023;25(1):9–24</a:t>
            </a:r>
          </a:p>
        </p:txBody>
      </p:sp>
      <p:sp>
        <p:nvSpPr>
          <p:cNvPr id="51" name="Circle: Hollow 917">
            <a:extLst>
              <a:ext uri="{FF2B5EF4-FFF2-40B4-BE49-F238E27FC236}">
                <a16:creationId xmlns:a16="http://schemas.microsoft.com/office/drawing/2014/main" id="{1C9E765C-19D8-BC6A-E881-350E07B78B58}"/>
              </a:ext>
            </a:extLst>
          </p:cNvPr>
          <p:cNvSpPr/>
          <p:nvPr/>
        </p:nvSpPr>
        <p:spPr>
          <a:xfrm rot="1820512">
            <a:off x="4391589" y="2125139"/>
            <a:ext cx="3207751" cy="3207751"/>
          </a:xfrm>
          <a:prstGeom prst="donut">
            <a:avLst>
              <a:gd name="adj" fmla="val 2871"/>
            </a:avLst>
          </a:prstGeom>
          <a:solidFill>
            <a:schemeClr val="accent1">
              <a:alpha val="1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72" name="Triangle 139">
            <a:extLst>
              <a:ext uri="{FF2B5EF4-FFF2-40B4-BE49-F238E27FC236}">
                <a16:creationId xmlns:a16="http://schemas.microsoft.com/office/drawing/2014/main" id="{7EC82557-0A43-ACBE-EEAB-525B6F3F1E18}"/>
              </a:ext>
            </a:extLst>
          </p:cNvPr>
          <p:cNvSpPr/>
          <p:nvPr/>
        </p:nvSpPr>
        <p:spPr>
          <a:xfrm rot="1820512">
            <a:off x="6870086" y="2234864"/>
            <a:ext cx="143311" cy="9927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BEAB2B4-FB0D-0145-3536-783EA13220B4}"/>
              </a:ext>
            </a:extLst>
          </p:cNvPr>
          <p:cNvGrpSpPr/>
          <p:nvPr/>
        </p:nvGrpSpPr>
        <p:grpSpPr>
          <a:xfrm rot="1820512">
            <a:off x="4671957" y="2959474"/>
            <a:ext cx="3268247" cy="290010"/>
            <a:chOff x="3316160" y="2092987"/>
            <a:chExt cx="2451184" cy="217509"/>
          </a:xfrm>
        </p:grpSpPr>
        <p:sp>
          <p:nvSpPr>
            <p:cNvPr id="77" name="Triangle 140">
              <a:extLst>
                <a:ext uri="{FF2B5EF4-FFF2-40B4-BE49-F238E27FC236}">
                  <a16:creationId xmlns:a16="http://schemas.microsoft.com/office/drawing/2014/main" id="{D50CE2C9-56B3-581A-FD6E-430815E1671C}"/>
                </a:ext>
              </a:extLst>
            </p:cNvPr>
            <p:cNvSpPr/>
            <p:nvPr/>
          </p:nvSpPr>
          <p:spPr>
            <a:xfrm rot="3624021">
              <a:off x="5676373" y="2109499"/>
              <a:ext cx="107483" cy="744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8" name="Triangle 142">
              <a:extLst>
                <a:ext uri="{FF2B5EF4-FFF2-40B4-BE49-F238E27FC236}">
                  <a16:creationId xmlns:a16="http://schemas.microsoft.com/office/drawing/2014/main" id="{48B8F835-1C77-7A7E-F818-B3DC96F49EB7}"/>
                </a:ext>
              </a:extLst>
            </p:cNvPr>
            <p:cNvSpPr/>
            <p:nvPr/>
          </p:nvSpPr>
          <p:spPr>
            <a:xfrm rot="17290512" flipH="1">
              <a:off x="3299648" y="2219525"/>
              <a:ext cx="107483" cy="744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74" name="Triangle 146">
            <a:extLst>
              <a:ext uri="{FF2B5EF4-FFF2-40B4-BE49-F238E27FC236}">
                <a16:creationId xmlns:a16="http://schemas.microsoft.com/office/drawing/2014/main" id="{505163F9-4D4B-03EE-771B-825F9052BB49}"/>
              </a:ext>
            </a:extLst>
          </p:cNvPr>
          <p:cNvSpPr/>
          <p:nvPr/>
        </p:nvSpPr>
        <p:spPr>
          <a:xfrm rot="19111024" flipV="1">
            <a:off x="6900244" y="5076534"/>
            <a:ext cx="143311" cy="9927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5" name="Triangle 147">
            <a:extLst>
              <a:ext uri="{FF2B5EF4-FFF2-40B4-BE49-F238E27FC236}">
                <a16:creationId xmlns:a16="http://schemas.microsoft.com/office/drawing/2014/main" id="{339D5047-59C9-15C8-65B5-7557C32E10D6}"/>
              </a:ext>
            </a:extLst>
          </p:cNvPr>
          <p:cNvSpPr/>
          <p:nvPr/>
        </p:nvSpPr>
        <p:spPr>
          <a:xfrm rot="5444533" flipH="1" flipV="1">
            <a:off x="4212235" y="3758752"/>
            <a:ext cx="143311" cy="9927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6" name="Triangle 151">
            <a:extLst>
              <a:ext uri="{FF2B5EF4-FFF2-40B4-BE49-F238E27FC236}">
                <a16:creationId xmlns:a16="http://schemas.microsoft.com/office/drawing/2014/main" id="{AF8A3F90-C0CB-16C4-6CC0-8B7F870FAB06}"/>
              </a:ext>
            </a:extLst>
          </p:cNvPr>
          <p:cNvSpPr/>
          <p:nvPr/>
        </p:nvSpPr>
        <p:spPr>
          <a:xfrm rot="12620512">
            <a:off x="5155342" y="5192064"/>
            <a:ext cx="143311" cy="9927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A5DECE3-F79D-6B0F-7E14-7A7EC5E0E269}"/>
              </a:ext>
            </a:extLst>
          </p:cNvPr>
          <p:cNvSpPr txBox="1"/>
          <p:nvPr/>
        </p:nvSpPr>
        <p:spPr>
          <a:xfrm>
            <a:off x="6941741" y="5236688"/>
            <a:ext cx="3893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/>
              <a:t>Magnetic seizure therapy (MST): </a:t>
            </a:r>
            <a:r>
              <a:rPr lang="en-GB" sz="1400"/>
              <a:t>high-frequency magnetic pulses stimulate specific areas in the brain to induce a seizure</a:t>
            </a:r>
          </a:p>
          <a:p>
            <a:endParaRPr lang="en-GB" sz="1400" b="1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967EE0C-D6EB-FD08-3EAB-C4C0BFB0BEB9}"/>
              </a:ext>
            </a:extLst>
          </p:cNvPr>
          <p:cNvSpPr txBox="1"/>
          <p:nvPr/>
        </p:nvSpPr>
        <p:spPr>
          <a:xfrm>
            <a:off x="7015554" y="1382986"/>
            <a:ext cx="46087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err="1"/>
              <a:t>Vagus</a:t>
            </a:r>
            <a:r>
              <a:rPr lang="en-GB" sz="1400" b="1" dirty="0"/>
              <a:t> nerve stimulation (VNS): </a:t>
            </a:r>
            <a:r>
              <a:rPr lang="en-GB" sz="1400" dirty="0"/>
              <a:t>electrical stimulation of the afferent projections of the </a:t>
            </a:r>
            <a:r>
              <a:rPr lang="en-GB" sz="1400" dirty="0" err="1"/>
              <a:t>vagus</a:t>
            </a:r>
            <a:r>
              <a:rPr lang="en-GB" sz="1400" dirty="0"/>
              <a:t> nerve occurs through electrodes that are wrapped around the left </a:t>
            </a:r>
            <a:r>
              <a:rPr lang="en-GB" sz="1400" dirty="0" err="1"/>
              <a:t>vagus</a:t>
            </a:r>
            <a:r>
              <a:rPr lang="en-GB" sz="1400" dirty="0"/>
              <a:t> nerve and connected to a pulse generator implanted beneath the skin near the upper chest</a:t>
            </a:r>
          </a:p>
          <a:p>
            <a:endParaRPr lang="en-GB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BA14A10-818A-07AF-81C8-321892A706F0}"/>
              </a:ext>
            </a:extLst>
          </p:cNvPr>
          <p:cNvSpPr txBox="1"/>
          <p:nvPr/>
        </p:nvSpPr>
        <p:spPr>
          <a:xfrm>
            <a:off x="588937" y="3418538"/>
            <a:ext cx="3583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/>
              <a:t>Electroconvulsive therapy (ECT): </a:t>
            </a:r>
            <a:r>
              <a:rPr lang="en-GB" sz="1400"/>
              <a:t>an electric current is applied to the head, which induces a generalized seizure</a:t>
            </a:r>
          </a:p>
          <a:p>
            <a:pPr algn="r"/>
            <a:endParaRPr lang="en-GB" sz="14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3B23473-9A07-B5B3-A843-8337603D84D1}"/>
              </a:ext>
            </a:extLst>
          </p:cNvPr>
          <p:cNvSpPr txBox="1"/>
          <p:nvPr/>
        </p:nvSpPr>
        <p:spPr>
          <a:xfrm>
            <a:off x="1133546" y="1464690"/>
            <a:ext cx="36956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/>
              <a:t>Transcranial magnetic stimulation (TMS): </a:t>
            </a:r>
            <a:r>
              <a:rPr lang="en-GB" sz="1400"/>
              <a:t>a magnetic field is used to depolarize superficial neurons and initiate action potentials in the brain. TMS can target specific sites in the brain</a:t>
            </a:r>
          </a:p>
          <a:p>
            <a:pPr algn="r"/>
            <a:endParaRPr lang="en-GB" sz="140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F7C1400-7A6A-D81E-7357-33D036A60EB4}"/>
              </a:ext>
            </a:extLst>
          </p:cNvPr>
          <p:cNvSpPr txBox="1"/>
          <p:nvPr/>
        </p:nvSpPr>
        <p:spPr>
          <a:xfrm>
            <a:off x="7824201" y="3267063"/>
            <a:ext cx="357779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/>
              <a:t>Deep brain stimulation (DBS): </a:t>
            </a:r>
            <a:r>
              <a:rPr lang="en-GB" sz="1400"/>
              <a:t>electrical stimulation is delivered to specific brain regions through electrodes that are surgically implanted into the brain, and connected to a neurostimulator implanted beneath the skin just above the chest </a:t>
            </a:r>
          </a:p>
          <a:p>
            <a:endParaRPr lang="en-GB" sz="140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764C472-08C7-ACDF-77A8-1C9C01186A22}"/>
              </a:ext>
            </a:extLst>
          </p:cNvPr>
          <p:cNvSpPr txBox="1"/>
          <p:nvPr/>
        </p:nvSpPr>
        <p:spPr>
          <a:xfrm>
            <a:off x="866028" y="5148699"/>
            <a:ext cx="42740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/>
              <a:t>Transcranial direct current stimulation (</a:t>
            </a:r>
            <a:r>
              <a:rPr lang="en-GB" sz="1400" b="1" dirty="0" err="1"/>
              <a:t>tDCS</a:t>
            </a:r>
            <a:r>
              <a:rPr lang="en-GB" sz="1400" b="1" dirty="0"/>
              <a:t>): </a:t>
            </a:r>
            <a:br>
              <a:rPr lang="en-GB" sz="1400" b="1" dirty="0"/>
            </a:br>
            <a:r>
              <a:rPr lang="en-GB" sz="1400" dirty="0"/>
              <a:t>a weak (</a:t>
            </a:r>
            <a:r>
              <a:rPr lang="en-GB" sz="1400" dirty="0">
                <a:sym typeface="Symbol" panose="05050102010706020507" pitchFamily="18" charset="2"/>
              </a:rPr>
              <a:t>0.5–2 mA) direct current is applied via scalp electrodes overlying cortical areas. As a result, the excitability of cortical tissue is altered</a:t>
            </a:r>
            <a:endParaRPr lang="en-GB" sz="1400" dirty="0"/>
          </a:p>
          <a:p>
            <a:pPr algn="r"/>
            <a:endParaRPr lang="en-GB" sz="1400" dirty="0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0EBA27B-4B89-8B3F-588F-94145895545E}"/>
              </a:ext>
            </a:extLst>
          </p:cNvPr>
          <p:cNvGrpSpPr/>
          <p:nvPr/>
        </p:nvGrpSpPr>
        <p:grpSpPr>
          <a:xfrm>
            <a:off x="4690075" y="2570611"/>
            <a:ext cx="2522786" cy="2522786"/>
            <a:chOff x="5251671" y="2828029"/>
            <a:chExt cx="1767254" cy="1767254"/>
          </a:xfrm>
        </p:grpSpPr>
        <p:pic>
          <p:nvPicPr>
            <p:cNvPr id="96" name="Graphic 95" descr="Brain outline">
              <a:extLst>
                <a:ext uri="{FF2B5EF4-FFF2-40B4-BE49-F238E27FC236}">
                  <a16:creationId xmlns:a16="http://schemas.microsoft.com/office/drawing/2014/main" id="{A32D35C2-1E6C-FA60-5A3B-3E4E8B391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251671" y="2828029"/>
              <a:ext cx="1767254" cy="1767254"/>
            </a:xfrm>
            <a:prstGeom prst="rect">
              <a:avLst/>
            </a:prstGeom>
          </p:spPr>
        </p:pic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D0E11642-88D1-8BBE-A649-398866054FBF}"/>
                </a:ext>
              </a:extLst>
            </p:cNvPr>
            <p:cNvGrpSpPr/>
            <p:nvPr/>
          </p:nvGrpSpPr>
          <p:grpSpPr>
            <a:xfrm rot="467180">
              <a:off x="6306989" y="2839063"/>
              <a:ext cx="462084" cy="889939"/>
              <a:chOff x="7941733" y="3039533"/>
              <a:chExt cx="914400" cy="1761067"/>
            </a:xfrm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87CDC83A-F11E-71E0-21A6-F5081483F6BC}"/>
                  </a:ext>
                </a:extLst>
              </p:cNvPr>
              <p:cNvSpPr/>
              <p:nvPr/>
            </p:nvSpPr>
            <p:spPr>
              <a:xfrm>
                <a:off x="7941733" y="3039533"/>
                <a:ext cx="914400" cy="1761067"/>
              </a:xfrm>
              <a:custGeom>
                <a:avLst/>
                <a:gdLst>
                  <a:gd name="connsiteX0" fmla="*/ 347134 w 914400"/>
                  <a:gd name="connsiteY0" fmla="*/ 893234 h 1761067"/>
                  <a:gd name="connsiteX1" fmla="*/ 118534 w 914400"/>
                  <a:gd name="connsiteY1" fmla="*/ 842434 h 1761067"/>
                  <a:gd name="connsiteX2" fmla="*/ 419100 w 914400"/>
                  <a:gd name="connsiteY2" fmla="*/ 0 h 1761067"/>
                  <a:gd name="connsiteX3" fmla="*/ 880534 w 914400"/>
                  <a:gd name="connsiteY3" fmla="*/ 88900 h 1761067"/>
                  <a:gd name="connsiteX4" fmla="*/ 609600 w 914400"/>
                  <a:gd name="connsiteY4" fmla="*/ 647700 h 1761067"/>
                  <a:gd name="connsiteX5" fmla="*/ 914400 w 914400"/>
                  <a:gd name="connsiteY5" fmla="*/ 702734 h 1761067"/>
                  <a:gd name="connsiteX6" fmla="*/ 0 w 914400"/>
                  <a:gd name="connsiteY6" fmla="*/ 1761067 h 1761067"/>
                  <a:gd name="connsiteX7" fmla="*/ 347134 w 914400"/>
                  <a:gd name="connsiteY7" fmla="*/ 893234 h 1761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4400" h="1761067">
                    <a:moveTo>
                      <a:pt x="347134" y="893234"/>
                    </a:moveTo>
                    <a:lnTo>
                      <a:pt x="118534" y="842434"/>
                    </a:lnTo>
                    <a:lnTo>
                      <a:pt x="419100" y="0"/>
                    </a:lnTo>
                    <a:lnTo>
                      <a:pt x="880534" y="88900"/>
                    </a:lnTo>
                    <a:lnTo>
                      <a:pt x="609600" y="647700"/>
                    </a:lnTo>
                    <a:lnTo>
                      <a:pt x="914400" y="702734"/>
                    </a:lnTo>
                    <a:lnTo>
                      <a:pt x="0" y="1761067"/>
                    </a:lnTo>
                    <a:lnTo>
                      <a:pt x="347134" y="893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99" name="Graphic 98" descr="High voltage outline">
                <a:extLst>
                  <a:ext uri="{FF2B5EF4-FFF2-40B4-BE49-F238E27FC236}">
                    <a16:creationId xmlns:a16="http://schemas.microsoft.com/office/drawing/2014/main" id="{5982F618-AC96-5197-A321-7FB7DEA0F8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9583" t="30907" r="38164" b="16346"/>
              <a:stretch/>
            </p:blipFill>
            <p:spPr>
              <a:xfrm rot="628241">
                <a:off x="8086231" y="3102947"/>
                <a:ext cx="676292" cy="160306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701516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286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1_Office Theme</vt:lpstr>
      <vt:lpstr>Other nonpharmacologic biological treatments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43</cp:revision>
  <cp:lastPrinted>2024-07-02T15:20:05Z</cp:lastPrinted>
  <dcterms:created xsi:type="dcterms:W3CDTF">2022-06-30T09:48:17Z</dcterms:created>
  <dcterms:modified xsi:type="dcterms:W3CDTF">2024-07-25T08:29:01Z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