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5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When considering pharmacological management of mood disorders, the peripartum period, childhood, and old age, should be considered </a:t>
            </a:r>
            <a:r>
              <a:rPr lang="en-GB" dirty="0"/>
              <a:t>as </a:t>
            </a:r>
            <a:r>
              <a:rPr lang="en-GB" sz="1200" dirty="0"/>
              <a:t>special clinical conditions that deviate from the normal distribution of patient characteristics.</a:t>
            </a:r>
            <a:r>
              <a:rPr lang="en-GB" sz="1200" baseline="30000" dirty="0"/>
              <a:t>4 </a:t>
            </a:r>
            <a:r>
              <a:rPr lang="en-US" sz="1200" baseline="0" dirty="0"/>
              <a:t>In pregnancy, weighing any risks to the </a:t>
            </a:r>
            <a:r>
              <a:rPr lang="en-US" sz="1200" baseline="0" dirty="0" err="1"/>
              <a:t>foetus</a:t>
            </a:r>
            <a:r>
              <a:rPr lang="en-US" sz="1200" baseline="0" dirty="0"/>
              <a:t> against the benefits to the mother in stabilizing mood is important.</a:t>
            </a:r>
            <a:r>
              <a:rPr lang="en-US" sz="1200" baseline="30000" dirty="0"/>
              <a:t>1</a:t>
            </a:r>
            <a:r>
              <a:rPr lang="en-US" sz="1200" baseline="0" dirty="0"/>
              <a:t> </a:t>
            </a:r>
            <a:r>
              <a:rPr lang="en-GB" sz="1200" dirty="0"/>
              <a:t>More studies are required for the management of </a:t>
            </a:r>
            <a:r>
              <a:rPr lang="en-GB" dirty="0"/>
              <a:t>bipolar disorder</a:t>
            </a:r>
            <a:r>
              <a:rPr lang="en-GB" sz="1200" dirty="0"/>
              <a:t> in the paediatric and old age population.</a:t>
            </a:r>
            <a:r>
              <a:rPr lang="en-GB" sz="1200" baseline="30000" dirty="0"/>
              <a:t>4 </a:t>
            </a:r>
            <a:r>
              <a:rPr lang="en-GB" sz="1200" baseline="0" dirty="0"/>
              <a:t>Particularly, there appears to be a lack of studies assessing the efficacy of lithium on relapse prevention and cognitive symptoms in older age patients with </a:t>
            </a:r>
            <a:r>
              <a:rPr lang="en-GB" dirty="0"/>
              <a:t>bipolar disorder</a:t>
            </a:r>
            <a:r>
              <a:rPr lang="en-GB" sz="1200" baseline="0" dirty="0"/>
              <a:t>.</a:t>
            </a:r>
            <a:r>
              <a:rPr lang="en-GB" sz="1200" baseline="30000" dirty="0"/>
              <a:t>4</a:t>
            </a: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Singh S, Deep R. Pharmacological treatment of bipolar disorder in pregnancy: an update on safety considerations. Indian J </a:t>
            </a:r>
            <a:r>
              <a:rPr lang="en-GB" dirty="0" err="1"/>
              <a:t>Pharmacol</a:t>
            </a:r>
            <a:r>
              <a:rPr lang="en-GB" dirty="0"/>
              <a:t> 2022; 54 (6): 443–451.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US Food and Drug Administration. </a:t>
            </a:r>
            <a:r>
              <a:rPr lang="en-US" dirty="0"/>
              <a:t>FDA drug safety communication: antipsychotic drug labels updated on use during pregnancy and risk of abnormal muscle movements and withdrawal symptoms in newborns. 22 February 2011. Available at: https://www.fda.gov/drugs/drug-safety-and-availability/fda-drug-safety-communication-antipsychotic-drug-labels-updated-use-during-pregnancy-and-risk. Accessed 26 February 2024.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Fornaro</a:t>
            </a:r>
            <a:r>
              <a:rPr lang="en-US" dirty="0"/>
              <a:t> M, </a:t>
            </a:r>
            <a:r>
              <a:rPr lang="en-US" dirty="0" err="1"/>
              <a:t>Maritan</a:t>
            </a:r>
            <a:r>
              <a:rPr lang="en-US" dirty="0"/>
              <a:t> E, Ferranti R, et al. Lithium exposure during pregnancy and the postpartum period: a systematic review and meta-analysis of safety and efficacy outcomes. Am J Psychiatry 2020; 177 (1): 76–92.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 err="1"/>
              <a:t>Janiri</a:t>
            </a:r>
            <a:r>
              <a:rPr lang="en-GB" sz="1200" dirty="0"/>
              <a:t> D, </a:t>
            </a:r>
            <a:r>
              <a:rPr lang="en-GB" sz="1200" dirty="0" err="1"/>
              <a:t>Sampogna</a:t>
            </a:r>
            <a:r>
              <a:rPr lang="en-GB" sz="1200" dirty="0"/>
              <a:t> G, Albert U, et al. Lithium use in childhood and adolescence, peripartum, and old age: an umbrella review. Int J Bipolar </a:t>
            </a:r>
            <a:r>
              <a:rPr lang="en-GB" sz="1200" dirty="0" err="1"/>
              <a:t>Disord</a:t>
            </a:r>
            <a:r>
              <a:rPr lang="en-GB" sz="1200" dirty="0"/>
              <a:t> 2023; 11 (1): 8.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 err="1"/>
              <a:t>DelBello</a:t>
            </a:r>
            <a:r>
              <a:rPr lang="en-GB" sz="1200" dirty="0"/>
              <a:t> MP, </a:t>
            </a:r>
            <a:r>
              <a:rPr lang="en-GB" sz="1200" dirty="0" err="1"/>
              <a:t>Kadakia</a:t>
            </a:r>
            <a:r>
              <a:rPr lang="en-GB" sz="1200" dirty="0"/>
              <a:t> A, Heller V, et al. Systematic review and network meta-analysis: efficacy and safety of second-generation antipsychotics in youths with bipolar depression. J Am </a:t>
            </a:r>
            <a:r>
              <a:rPr lang="en-GB" sz="1200" dirty="0" err="1"/>
              <a:t>Acad</a:t>
            </a:r>
            <a:r>
              <a:rPr lang="en-GB" sz="1200" dirty="0"/>
              <a:t> Child </a:t>
            </a:r>
            <a:r>
              <a:rPr lang="en-GB" sz="1200" dirty="0" err="1"/>
              <a:t>Adolesc</a:t>
            </a:r>
            <a:r>
              <a:rPr lang="en-GB" sz="1200" dirty="0"/>
              <a:t> Psychiatry 2022; 61 (2): 243–254.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Chan BS, Cheng S, </a:t>
            </a:r>
            <a:r>
              <a:rPr lang="en-US" sz="1200" dirty="0" err="1"/>
              <a:t>Isoardi</a:t>
            </a:r>
            <a:r>
              <a:rPr lang="en-US" sz="1200" dirty="0"/>
              <a:t> KZ, et al. Effect of age on the severity of chronic lithium poisoning. Clin </a:t>
            </a:r>
            <a:r>
              <a:rPr lang="en-US" sz="1200" dirty="0" err="1"/>
              <a:t>Toxicol</a:t>
            </a:r>
            <a:r>
              <a:rPr lang="en-US" sz="1200" dirty="0"/>
              <a:t> (Phila) 2020; 58 (11): 1023–1027.</a:t>
            </a:r>
            <a:endParaRPr lang="en-GB" sz="120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Ishii N, </a:t>
            </a:r>
            <a:r>
              <a:rPr lang="en-US" sz="1200" dirty="0" err="1"/>
              <a:t>Terao</a:t>
            </a:r>
            <a:r>
              <a:rPr lang="en-US" sz="1200" dirty="0"/>
              <a:t> T, </a:t>
            </a:r>
            <a:r>
              <a:rPr lang="en-US" sz="1200" dirty="0" err="1"/>
              <a:t>Hirakawa</a:t>
            </a:r>
            <a:r>
              <a:rPr lang="en-US" sz="1200" dirty="0"/>
              <a:t> H. The present state of lithium for the prevention of dementia related to Alzheimer’s dementia in clinical and epidemiological studies: a critical review. Int J Environ Res Public Health 2021; 18 (15): 7756.</a:t>
            </a:r>
            <a:endParaRPr lang="en-GB" sz="120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/>
              <a:t>Velosa J, Delgado A, Finger E, et al. Risk of dementia in bipolar disorder and the interplay of lithium: a systematic review and meta-analyses. Acta </a:t>
            </a:r>
            <a:r>
              <a:rPr lang="en-GB" sz="1200" dirty="0" err="1"/>
              <a:t>Psychiatr</a:t>
            </a:r>
            <a:r>
              <a:rPr lang="en-GB" sz="1200" dirty="0"/>
              <a:t> </a:t>
            </a:r>
            <a:r>
              <a:rPr lang="en-GB" sz="1200" dirty="0" err="1"/>
              <a:t>Scand</a:t>
            </a:r>
            <a:r>
              <a:rPr lang="en-GB" sz="1200" dirty="0"/>
              <a:t> 2020; 141 (6): 510–521.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 err="1"/>
              <a:t>Ljubic</a:t>
            </a:r>
            <a:r>
              <a:rPr lang="en-GB" sz="1200" dirty="0"/>
              <a:t> N, </a:t>
            </a:r>
            <a:r>
              <a:rPr lang="en-GB" sz="1200" dirty="0" err="1"/>
              <a:t>Ueberberg</a:t>
            </a:r>
            <a:r>
              <a:rPr lang="en-GB" sz="1200" dirty="0"/>
              <a:t> B, </a:t>
            </a:r>
            <a:r>
              <a:rPr lang="en-GB" sz="1200" dirty="0" err="1"/>
              <a:t>Grunze</a:t>
            </a:r>
            <a:r>
              <a:rPr lang="en-GB" sz="1200" dirty="0"/>
              <a:t> H, </a:t>
            </a:r>
            <a:r>
              <a:rPr lang="en-GB" sz="1200" dirty="0" err="1"/>
              <a:t>Assion</a:t>
            </a:r>
            <a:r>
              <a:rPr lang="en-GB" sz="1200" dirty="0"/>
              <a:t> HJ. Treatment of bipolar disorders in older adults: a review. Ann Gen Psychiatry 2021; 20 (1): 45.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8557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445DB7-C483-945C-63B5-975E44EA1C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A2222E-0604-926E-AFA7-5133C717A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Special populations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813F63-6294-B868-93FA-89F9922F8E5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144000" y="1416785"/>
            <a:ext cx="2506662" cy="4069615"/>
          </a:xfrm>
        </p:spPr>
        <p:txBody>
          <a:bodyPr lIns="180000" tIns="180000" rIns="180000" bIns="180000"/>
          <a:lstStyle/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GB" sz="1400" b="1" dirty="0"/>
              <a:t> Old age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Pharmacodynamic and pharmacokinetic changes in older adults may increase their susceptibility to the adverse events associated with lithium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Lithium has been found to significantly reduce the risk of developing dementia in elderly patients with BD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7,8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Psychotherapy, and psychosocial interventions may be beneficial for the management of BD in old age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9</a:t>
            </a:r>
            <a:endParaRPr lang="en-GB" sz="12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ED5285D-1863-16CA-51E6-B37AA82F70C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392736" cy="4069615"/>
          </a:xfrm>
        </p:spPr>
        <p:txBody>
          <a:bodyPr lIns="180000" tIns="180000" rIns="180000" bIns="180000"/>
          <a:lstStyle/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GB" sz="1400" b="1" dirty="0"/>
              <a:t>Pregnancy and peripartum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Valproate is associated with an increased risk of congenital malformations, and neurodevelopmental disorders in children 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with 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in utero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exposure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The US FDA issued a warning about the risk of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extrapyramidal signs or symptoms and withdrawal symptoms in newborns whose mothers were treated with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antipsychotics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In a meta-analysis, lithium exposure during pregnancy in people with BD, compared with people with BD who w</a:t>
            </a:r>
            <a:r>
              <a:rPr lang="en-GB" sz="1200" dirty="0"/>
              <a:t>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re not exposed to lithium, was associated with: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  <a:p>
            <a:pPr lvl="1">
              <a:spcBef>
                <a:spcPts val="240"/>
              </a:spcBef>
              <a:spcAft>
                <a:spcPts val="240"/>
              </a:spcAft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Increased risk of any congenital anomaly, with exposure during any pregnancy period</a:t>
            </a:r>
          </a:p>
          <a:p>
            <a:pPr lvl="1">
              <a:spcBef>
                <a:spcPts val="240"/>
              </a:spcBef>
              <a:spcAft>
                <a:spcPts val="240"/>
              </a:spcAft>
              <a:defRPr/>
            </a:pPr>
            <a:r>
              <a:rPr lang="en-GB" sz="1200" dirty="0"/>
              <a:t>Increased risk of cardiac malformation, with exposure during 1</a:t>
            </a:r>
            <a:r>
              <a:rPr lang="en-GB" sz="1200" baseline="30000" dirty="0"/>
              <a:t>st</a:t>
            </a:r>
            <a:r>
              <a:rPr lang="en-GB" sz="1200" dirty="0"/>
              <a:t> trimester (but not during any period of pregnancy)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ea typeface="+mn-ea"/>
              <a:cs typeface="+mn-cs"/>
            </a:endParaRPr>
          </a:p>
          <a:p>
            <a:pPr lvl="1">
              <a:spcBef>
                <a:spcPts val="240"/>
              </a:spcBef>
              <a:spcAft>
                <a:spcPts val="240"/>
              </a:spcAft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No increased risk of spontaneous abortion, with exposure during any period of pregnancy or during 1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st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 trimester</a:t>
            </a:r>
          </a:p>
          <a:p>
            <a:pPr lvl="1">
              <a:spcBef>
                <a:spcPts val="240"/>
              </a:spcBef>
              <a:spcAft>
                <a:spcPts val="240"/>
              </a:spcAft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Effective prevention </a:t>
            </a:r>
            <a:r>
              <a:rPr lang="en-GB" sz="1200" dirty="0"/>
              <a:t>of postpartum relapse (NNT=3)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08D79AC-AF03-06DB-950A-188AC7EB5DDB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284911" y="1416785"/>
            <a:ext cx="2506663" cy="4069615"/>
          </a:xfrm>
        </p:spPr>
        <p:txBody>
          <a:bodyPr lIns="180000" tIns="180000" rIns="180000" bIns="180000"/>
          <a:lstStyle/>
          <a:p>
            <a:pPr marL="0" indent="0" algn="ctr">
              <a:spcBef>
                <a:spcPts val="240"/>
              </a:spcBef>
              <a:spcAft>
                <a:spcPts val="240"/>
              </a:spcAft>
              <a:buNone/>
            </a:pPr>
            <a:r>
              <a:rPr lang="en-GB" sz="1400" b="1" dirty="0"/>
              <a:t> Children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The effects of lithium in children may vary as the nervous system grows and develops at a rapid pace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Evidence supports lithium as a potential safe and effective treatment of BD in children and adolescents, however the number of available studies is limited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A network meta-analysis found that lurasidone and olanzapine–fluoxetine combination (but not quetiapine), were efficacious for the treatment of bipolar depression in adolescents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ea typeface="+mn-ea"/>
                <a:cs typeface="+mn-cs"/>
              </a:rPr>
              <a:t>5</a:t>
            </a:r>
            <a:endParaRPr lang="en-GB" sz="1200" b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F381AC-EB95-F0A5-8DD9-49981BA123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023476" cy="619200"/>
          </a:xfrm>
        </p:spPr>
        <p:txBody>
          <a:bodyPr/>
          <a:lstStyle/>
          <a:p>
            <a:r>
              <a:rPr lang="en-GB" dirty="0"/>
              <a:t>BD=bipolar disorder; ECT=electroconvulsive therapy; FDA=Food and Drug Administration; NNT=number needed to treat</a:t>
            </a:r>
          </a:p>
          <a:p>
            <a:br>
              <a:rPr lang="en-GB" dirty="0"/>
            </a:br>
            <a:r>
              <a:rPr lang="en-GB" dirty="0"/>
              <a:t>1. Singh &amp; Deep. </a:t>
            </a:r>
            <a:r>
              <a:rPr lang="it-IT" dirty="0"/>
              <a:t>Indian J Pharmacol 2022;54(6):443–451; 2. FDA drug and safety communication. Available at: https://www.fda.gov/drugs/drug-safety-and-availability/fda-drug-safety-communication-antipsychotic-drug-labels-updated-use-during-pregnancy-and-risk. Accessed Feb 24; </a:t>
            </a:r>
            <a:r>
              <a:rPr lang="nl-NL" dirty="0"/>
              <a:t>3. </a:t>
            </a:r>
            <a:r>
              <a:rPr lang="pl-PL" dirty="0"/>
              <a:t>Fornaro et al. Am J Psychiatry</a:t>
            </a:r>
            <a:r>
              <a:rPr lang="en-GB" dirty="0"/>
              <a:t> </a:t>
            </a:r>
            <a:r>
              <a:rPr lang="pl-PL" dirty="0"/>
              <a:t>2020;177(1):76</a:t>
            </a:r>
            <a:r>
              <a:rPr lang="en-GB" dirty="0"/>
              <a:t>–</a:t>
            </a:r>
            <a:r>
              <a:rPr lang="pl-PL" dirty="0"/>
              <a:t>92</a:t>
            </a:r>
            <a:r>
              <a:rPr lang="en-GB" dirty="0"/>
              <a:t>; </a:t>
            </a:r>
            <a:br>
              <a:rPr lang="en-GB" dirty="0"/>
            </a:br>
            <a:r>
              <a:rPr lang="en-GB" dirty="0"/>
              <a:t>4. </a:t>
            </a:r>
            <a:r>
              <a:rPr lang="en-GB" dirty="0" err="1"/>
              <a:t>Janiri</a:t>
            </a:r>
            <a:r>
              <a:rPr lang="en-GB" dirty="0"/>
              <a:t> et al. </a:t>
            </a:r>
            <a:r>
              <a:rPr lang="it-IT" dirty="0"/>
              <a:t>Int J Bipolar Disord 2023;11(1):8; 5.</a:t>
            </a:r>
            <a:r>
              <a:rPr lang="en-US" dirty="0"/>
              <a:t> </a:t>
            </a:r>
            <a:r>
              <a:rPr lang="en-US" dirty="0" err="1"/>
              <a:t>DelBello</a:t>
            </a:r>
            <a:r>
              <a:rPr lang="en-US" dirty="0"/>
              <a:t> et al. J Am </a:t>
            </a:r>
            <a:r>
              <a:rPr lang="en-US" dirty="0" err="1"/>
              <a:t>Acad</a:t>
            </a:r>
            <a:r>
              <a:rPr lang="en-US" dirty="0"/>
              <a:t> Child </a:t>
            </a:r>
            <a:r>
              <a:rPr lang="en-US" dirty="0" err="1"/>
              <a:t>Adolesc</a:t>
            </a:r>
            <a:r>
              <a:rPr lang="en-US" dirty="0"/>
              <a:t> Psychiatry 2022;61(2):243–254;</a:t>
            </a:r>
            <a:r>
              <a:rPr lang="it-IT" dirty="0"/>
              <a:t> 6. Chan et al. Clin Toxicol </a:t>
            </a:r>
            <a:r>
              <a:rPr lang="en-US" sz="1000" dirty="0"/>
              <a:t>(Phila)</a:t>
            </a:r>
            <a:r>
              <a:rPr lang="it-IT" dirty="0"/>
              <a:t> 2020;58(11):1023–1027;</a:t>
            </a:r>
            <a:br>
              <a:rPr lang="it-IT" dirty="0"/>
            </a:br>
            <a:r>
              <a:rPr lang="it-IT" dirty="0"/>
              <a:t>7. Ishii et al. Int J Environ Res Public Health 2021;18:15:7756; 8. Velosa et al. </a:t>
            </a:r>
            <a:r>
              <a:rPr lang="pl-PL" dirty="0"/>
              <a:t>Acta Psychiatr Scand 2020;141(6):510–</a:t>
            </a:r>
            <a:r>
              <a:rPr lang="en-GB" dirty="0"/>
              <a:t>5</a:t>
            </a:r>
            <a:r>
              <a:rPr lang="pl-PL" dirty="0"/>
              <a:t>21</a:t>
            </a:r>
            <a:r>
              <a:rPr lang="en-GB" dirty="0"/>
              <a:t>; 9. </a:t>
            </a:r>
            <a:r>
              <a:rPr lang="en-GB" dirty="0" err="1"/>
              <a:t>Ljubic</a:t>
            </a:r>
            <a:r>
              <a:rPr lang="en-GB" dirty="0"/>
              <a:t> et al.</a:t>
            </a:r>
            <a:r>
              <a:rPr lang="pl-PL" dirty="0"/>
              <a:t> Ann Gen Psychiatry 2021;20(1):45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499127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926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Special populations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44</cp:revision>
  <cp:lastPrinted>2024-07-02T15:20:05Z</cp:lastPrinted>
  <dcterms:created xsi:type="dcterms:W3CDTF">2022-06-30T09:48:17Z</dcterms:created>
  <dcterms:modified xsi:type="dcterms:W3CDTF">2024-07-25T08:29:25Z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