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66"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BAFB692C-2DFB-4433-BA2B-0D4F185CF30B}" name="Aoife Gratte" initials="AG" userId="S::Aoife.Gratte@primeglobalpeople.com::c48a97b4-164b-412e-b235-2ebf0a8f49bd" providerId="AD"/>
  <p188:author id="{D669653C-A31C-B9BB-2003-9D1DC725BAAA}" name="Dani Guinart" initials="DG" userId="e7e1dcf6d05fdd77" providerId="Windows Live"/>
  <p188:author id="{98A6AB53-9D2B-0901-9F14-939E1BA46278}" name="Salazar Pablo,  Gonzalo" initials="" userId="S::GSalazarPablo@slam.nhs.uk::21c2393d-61fb-4ff1-82d1-f3d703ee0d31" providerId="AD"/>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 id="{E001FAE8-F21C-B15A-2373-561243264116}" name="Gonzalo Salazar de Pablo" initials="GS" userId="S::k1803994@kcl.ac.uk::6c908b0a-4dba-4077-baf4-d0d4067d2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FFFFFF"/>
    <a:srgbClr val="EFECEB"/>
    <a:srgbClr val="E5EBF1"/>
    <a:srgbClr val="F0F0F0"/>
    <a:srgbClr val="3F1A01"/>
    <a:srgbClr val="D9D1CC"/>
    <a:srgbClr val="EB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0" autoAdjust="0"/>
    <p:restoredTop sz="85215" autoAdjust="0"/>
  </p:normalViewPr>
  <p:slideViewPr>
    <p:cSldViewPr snapToGrid="0">
      <p:cViewPr varScale="1">
        <p:scale>
          <a:sx n="133" d="100"/>
          <a:sy n="133" d="100"/>
        </p:scale>
        <p:origin x="1446" y="114"/>
      </p:cViewPr>
      <p:guideLst>
        <p:guide orient="horz" pos="2160"/>
        <p:guide pos="3840"/>
      </p:guideLst>
    </p:cSldViewPr>
  </p:slideViewPr>
  <p:notesTextViewPr>
    <p:cViewPr>
      <p:scale>
        <a:sx n="1" d="1"/>
        <a:sy n="1" d="1"/>
      </p:scale>
      <p:origin x="0" y="0"/>
    </p:cViewPr>
  </p:notesTextViewPr>
  <p:notesViewPr>
    <p:cSldViewPr snapToGrid="0">
      <p:cViewPr>
        <p:scale>
          <a:sx n="150" d="100"/>
          <a:sy n="150" d="100"/>
        </p:scale>
        <p:origin x="3492" y="-15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94020898236023"/>
          <c:y val="0.18252956463663669"/>
          <c:w val="0.80204695226659084"/>
          <c:h val="0.63640335106543855"/>
        </c:manualLayout>
      </c:layout>
      <c:barChart>
        <c:barDir val="col"/>
        <c:grouping val="clustered"/>
        <c:varyColors val="0"/>
        <c:ser>
          <c:idx val="1"/>
          <c:order val="1"/>
          <c:tx>
            <c:strRef>
              <c:f>Sheet1!$A$3</c:f>
              <c:strCache>
                <c:ptCount val="1"/>
                <c:pt idx="0">
                  <c:v>Control (non-directed group therapy)</c:v>
                </c:pt>
              </c:strCache>
            </c:strRef>
          </c:tx>
          <c:spPr>
            <a:solidFill>
              <a:schemeClr val="accent1"/>
            </a:solidFill>
            <a:ln>
              <a:noFill/>
            </a:ln>
            <a:effectLst/>
          </c:spPr>
          <c:invertIfNegative val="0"/>
          <c:cat>
            <c:strRef>
              <c:f>Sheet1!$B$1:$E$1</c:f>
              <c:strCache>
                <c:ptCount val="4"/>
                <c:pt idx="0">
                  <c:v>Any
episode</c:v>
                </c:pt>
                <c:pt idx="1">
                  <c:v>(Hypo)manic
episode</c:v>
                </c:pt>
                <c:pt idx="2">
                  <c:v>Mixed
episode</c:v>
                </c:pt>
                <c:pt idx="3">
                  <c:v>Depressive episode</c:v>
                </c:pt>
              </c:strCache>
            </c:strRef>
          </c:cat>
          <c:val>
            <c:numRef>
              <c:f>Sheet1!$B$3:$E$3</c:f>
              <c:numCache>
                <c:formatCode>General</c:formatCode>
                <c:ptCount val="4"/>
                <c:pt idx="0">
                  <c:v>60</c:v>
                </c:pt>
                <c:pt idx="1">
                  <c:v>33.299999999999997</c:v>
                </c:pt>
                <c:pt idx="2">
                  <c:v>21.7</c:v>
                </c:pt>
                <c:pt idx="3">
                  <c:v>31.7</c:v>
                </c:pt>
              </c:numCache>
            </c:numRef>
          </c:val>
          <c:extLst>
            <c:ext xmlns:c16="http://schemas.microsoft.com/office/drawing/2014/chart" uri="{C3380CC4-5D6E-409C-BE32-E72D297353CC}">
              <c16:uniqueId val="{00000000-732D-4760-BE00-971591744953}"/>
            </c:ext>
          </c:extLst>
        </c:ser>
        <c:ser>
          <c:idx val="0"/>
          <c:order val="0"/>
          <c:tx>
            <c:strRef>
              <c:f>Sheet1!$A$2</c:f>
              <c:strCache>
                <c:ptCount val="1"/>
                <c:pt idx="0">
                  <c:v>Group psychoeducation</c:v>
                </c:pt>
              </c:strCache>
            </c:strRef>
          </c:tx>
          <c:spPr>
            <a:solidFill>
              <a:schemeClr val="accent3"/>
            </a:solidFill>
            <a:ln>
              <a:noFill/>
            </a:ln>
            <a:effectLst/>
          </c:spPr>
          <c:invertIfNegative val="0"/>
          <c:cat>
            <c:strRef>
              <c:f>Sheet1!$B$1:$E$1</c:f>
              <c:strCache>
                <c:ptCount val="4"/>
                <c:pt idx="0">
                  <c:v>Any
episode</c:v>
                </c:pt>
                <c:pt idx="1">
                  <c:v>(Hypo)manic
episode</c:v>
                </c:pt>
                <c:pt idx="2">
                  <c:v>Mixed
episode</c:v>
                </c:pt>
                <c:pt idx="3">
                  <c:v>Depressive episode</c:v>
                </c:pt>
              </c:strCache>
            </c:strRef>
          </c:cat>
          <c:val>
            <c:numRef>
              <c:f>Sheet1!$B$2:$E$2</c:f>
              <c:numCache>
                <c:formatCode>General</c:formatCode>
                <c:ptCount val="4"/>
                <c:pt idx="0">
                  <c:v>38.299999999999997</c:v>
                </c:pt>
                <c:pt idx="1">
                  <c:v>21.1</c:v>
                </c:pt>
                <c:pt idx="2">
                  <c:v>12.5</c:v>
                </c:pt>
                <c:pt idx="3">
                  <c:v>13.6</c:v>
                </c:pt>
              </c:numCache>
            </c:numRef>
          </c:val>
          <c:extLst>
            <c:ext xmlns:c16="http://schemas.microsoft.com/office/drawing/2014/chart" uri="{C3380CC4-5D6E-409C-BE32-E72D297353CC}">
              <c16:uniqueId val="{00000001-732D-4760-BE00-971591744953}"/>
            </c:ext>
          </c:extLst>
        </c:ser>
        <c:dLbls>
          <c:showLegendKey val="0"/>
          <c:showVal val="0"/>
          <c:showCatName val="0"/>
          <c:showSerName val="0"/>
          <c:showPercent val="0"/>
          <c:showBubbleSize val="0"/>
        </c:dLbls>
        <c:gapWidth val="150"/>
        <c:axId val="318689520"/>
        <c:axId val="318684112"/>
      </c:barChart>
      <c:catAx>
        <c:axId val="318689520"/>
        <c:scaling>
          <c:orientation val="minMax"/>
        </c:scaling>
        <c:delete val="0"/>
        <c:axPos val="b"/>
        <c:numFmt formatCode="General" sourceLinked="1"/>
        <c:majorTickMark val="out"/>
        <c:minorTickMark val="none"/>
        <c:tickLblPos val="low"/>
        <c:spPr>
          <a:noFill/>
          <a:ln w="9525" cap="flat" cmpd="sng" algn="ctr">
            <a:solidFill>
              <a:schemeClr val="tx2"/>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crossAx val="318684112"/>
        <c:crosses val="autoZero"/>
        <c:auto val="1"/>
        <c:lblAlgn val="ctr"/>
        <c:lblOffset val="100"/>
        <c:noMultiLvlLbl val="0"/>
      </c:catAx>
      <c:valAx>
        <c:axId val="318684112"/>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b="1"/>
                  <a:t>Percentage of patients</a:t>
                </a:r>
              </a:p>
            </c:rich>
          </c:tx>
          <c:layout>
            <c:manualLayout>
              <c:xMode val="edge"/>
              <c:yMode val="edge"/>
              <c:x val="5.8823966417574413E-3"/>
              <c:y val="0.2678754454429321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da-DK"/>
            </a:p>
          </c:txPr>
        </c:title>
        <c:numFmt formatCode="General" sourceLinked="1"/>
        <c:majorTickMark val="out"/>
        <c:minorTickMark val="none"/>
        <c:tickLblPos val="nextTo"/>
        <c:spPr>
          <a:noFill/>
          <a:ln>
            <a:solidFill>
              <a:schemeClr val="tx2"/>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crossAx val="318689520"/>
        <c:crosses val="autoZero"/>
        <c:crossBetween val="between"/>
      </c:valAx>
      <c:spPr>
        <a:noFill/>
        <a:ln>
          <a:noFill/>
        </a:ln>
        <a:effectLst/>
      </c:spPr>
    </c:plotArea>
    <c:legend>
      <c:legendPos val="b"/>
      <c:layout>
        <c:manualLayout>
          <c:xMode val="edge"/>
          <c:yMode val="edge"/>
          <c:x val="0.32537676855585029"/>
          <c:y val="0.18106382069658802"/>
          <c:w val="0.59586373148410376"/>
          <c:h val="0.1785768293344483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a-DK"/>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2"/>
          </a:solidFill>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25-07-2024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US" dirty="0"/>
              <a:t>The addition of group cognitive–</a:t>
            </a:r>
            <a:r>
              <a:rPr lang="en-US" dirty="0" err="1"/>
              <a:t>behavioural</a:t>
            </a:r>
            <a:r>
              <a:rPr lang="en-US" dirty="0"/>
              <a:t> therapy to pharmacological treatment has been shown to be effective in patients with bipolar disorder, with evidence that it can reduced mania, depression, and anxiety symptoms, and also lower the frequency and duration of mood change episodes.</a:t>
            </a:r>
            <a:r>
              <a:rPr lang="en-US" baseline="30000" dirty="0"/>
              <a:t>3</a:t>
            </a:r>
            <a:endParaRPr lang="en-GB" dirty="0"/>
          </a:p>
          <a:p>
            <a:endParaRPr lang="en-GB" dirty="0"/>
          </a:p>
          <a:p>
            <a:r>
              <a:rPr lang="en-GB" dirty="0"/>
              <a:t>References:</a:t>
            </a:r>
          </a:p>
          <a:p>
            <a:pPr marL="228600" indent="-228600">
              <a:buFont typeface="+mj-lt"/>
              <a:buAutoNum type="arabicPeriod"/>
            </a:pPr>
            <a:r>
              <a:rPr lang="en-GB" dirty="0" err="1"/>
              <a:t>Miklowitz</a:t>
            </a:r>
            <a:r>
              <a:rPr lang="en-GB" dirty="0"/>
              <a:t> DJ, </a:t>
            </a:r>
            <a:r>
              <a:rPr lang="en-GB" dirty="0" err="1"/>
              <a:t>Efthimiou</a:t>
            </a:r>
            <a:r>
              <a:rPr lang="en-GB" dirty="0"/>
              <a:t> O, Furukawa TA, et al. Adjunctive psychotherapy for bipolar disorder: a systematic review and component network meta-analysis. JAMA Psychiatry 2021; 78 (2): 141–150. </a:t>
            </a:r>
          </a:p>
          <a:p>
            <a:pPr marL="228600" indent="-228600">
              <a:buFont typeface="+mj-lt"/>
              <a:buAutoNum type="arabicPeriod"/>
            </a:pPr>
            <a:r>
              <a:rPr lang="en-GB" dirty="0"/>
              <a:t>Colom F, Vieta E, Martinez-Aran A, et al. A randomized trial on the efficacy of group psychoeducation in the prophylaxis of recurrences in bipolar patients whose disease is in remission. Arch Gen Psychiatry 2003; 60 (4): 402–407. </a:t>
            </a:r>
          </a:p>
          <a:p>
            <a:pPr marL="228600" indent="-228600">
              <a:buFont typeface="+mj-lt"/>
              <a:buAutoNum type="arabicPeriod"/>
            </a:pPr>
            <a:r>
              <a:rPr lang="en-GB" dirty="0"/>
              <a:t>Costa RT, </a:t>
            </a:r>
            <a:r>
              <a:rPr lang="en-GB" dirty="0" err="1"/>
              <a:t>Cheniaux</a:t>
            </a:r>
            <a:r>
              <a:rPr lang="en-GB" dirty="0"/>
              <a:t> E, </a:t>
            </a:r>
            <a:r>
              <a:rPr lang="en-GB" dirty="0" err="1"/>
              <a:t>Rangé</a:t>
            </a:r>
            <a:r>
              <a:rPr lang="en-GB" dirty="0"/>
              <a:t> BP, et al. Group cognitive </a:t>
            </a:r>
            <a:r>
              <a:rPr lang="en-GB" dirty="0" err="1"/>
              <a:t>behavior</a:t>
            </a:r>
            <a:r>
              <a:rPr lang="en-GB" dirty="0"/>
              <a:t> therapy for bipolar disorder can improve the quality of life. Braz J Med </a:t>
            </a:r>
            <a:r>
              <a:rPr lang="en-GB" dirty="0" err="1"/>
              <a:t>Biol</a:t>
            </a:r>
            <a:r>
              <a:rPr lang="en-GB" dirty="0"/>
              <a:t> Res 2012; 45 (9): 862–868. </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2871510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B7875A-2437-420F-1CAC-892E755E8D3E}"/>
              </a:ext>
            </a:extLst>
          </p:cNvPr>
          <p:cNvSpPr>
            <a:spLocks noGrp="1"/>
          </p:cNvSpPr>
          <p:nvPr>
            <p:ph type="body" sz="quarter" idx="17"/>
          </p:nvPr>
        </p:nvSpPr>
        <p:spPr/>
        <p:txBody>
          <a:bodyPr/>
          <a:lstStyle/>
          <a:p>
            <a:r>
              <a:rPr lang="en-GB"/>
              <a:t>Bipolar disorder – Maintenance treatment</a:t>
            </a:r>
          </a:p>
        </p:txBody>
      </p:sp>
      <p:sp>
        <p:nvSpPr>
          <p:cNvPr id="3" name="Title 2">
            <a:extLst>
              <a:ext uri="{FF2B5EF4-FFF2-40B4-BE49-F238E27FC236}">
                <a16:creationId xmlns:a16="http://schemas.microsoft.com/office/drawing/2014/main" id="{1E84F05F-97BB-8E0A-9B28-A0B6E2475D69}"/>
              </a:ext>
            </a:extLst>
          </p:cNvPr>
          <p:cNvSpPr>
            <a:spLocks noGrp="1"/>
          </p:cNvSpPr>
          <p:nvPr>
            <p:ph type="title"/>
          </p:nvPr>
        </p:nvSpPr>
        <p:spPr/>
        <p:txBody>
          <a:bodyPr/>
          <a:lstStyle/>
          <a:p>
            <a:r>
              <a:rPr lang="en-GB"/>
              <a:t>Group interventions </a:t>
            </a:r>
          </a:p>
        </p:txBody>
      </p:sp>
      <p:sp>
        <p:nvSpPr>
          <p:cNvPr id="10" name="Content Placeholder 9">
            <a:extLst>
              <a:ext uri="{FF2B5EF4-FFF2-40B4-BE49-F238E27FC236}">
                <a16:creationId xmlns:a16="http://schemas.microsoft.com/office/drawing/2014/main" id="{28569EA0-0784-503A-FE6B-8CBDB3480330}"/>
              </a:ext>
            </a:extLst>
          </p:cNvPr>
          <p:cNvSpPr>
            <a:spLocks noGrp="1"/>
          </p:cNvSpPr>
          <p:nvPr>
            <p:ph sz="half" idx="21"/>
          </p:nvPr>
        </p:nvSpPr>
        <p:spPr>
          <a:xfrm>
            <a:off x="539749" y="1416785"/>
            <a:ext cx="5518839" cy="4685215"/>
          </a:xfrm>
        </p:spPr>
        <p:txBody>
          <a:bodyPr lIns="252000" rIns="198000"/>
          <a:lstStyle/>
          <a:p>
            <a:r>
              <a:rPr lang="en-GB" dirty="0"/>
              <a:t>For the prevention of recurrence, it is recommended that patients are engaged in family or group psychoeducation with guided skills training and tasks to improve coping skills</a:t>
            </a:r>
            <a:r>
              <a:rPr lang="en-GB" baseline="30000" dirty="0"/>
              <a:t>1</a:t>
            </a:r>
            <a:endParaRPr lang="en-GB" dirty="0"/>
          </a:p>
          <a:p>
            <a:r>
              <a:rPr lang="en-US" dirty="0"/>
              <a:t>In a meta-analysis of 39 RCTs, psychoeducation with guided skill practice was more effective when delivered in a family or group format than when delivered to an individual patient</a:t>
            </a:r>
            <a:r>
              <a:rPr lang="en-GB" baseline="30000" dirty="0"/>
              <a:t>1</a:t>
            </a:r>
            <a:endParaRPr lang="en-GB" dirty="0"/>
          </a:p>
          <a:p>
            <a:r>
              <a:rPr lang="en-GB" dirty="0"/>
              <a:t>Treatments that involve patients as active participants, are associated with improved outcomes in terms of preventing recurrence and stabilizing depression, compared with treatment as usual</a:t>
            </a:r>
            <a:r>
              <a:rPr lang="en-GB" baseline="30000" dirty="0"/>
              <a:t>1</a:t>
            </a:r>
            <a:r>
              <a:rPr lang="en-GB" dirty="0"/>
              <a:t> </a:t>
            </a:r>
          </a:p>
          <a:p>
            <a:endParaRPr lang="en-GB" dirty="0"/>
          </a:p>
        </p:txBody>
      </p:sp>
      <p:sp>
        <p:nvSpPr>
          <p:cNvPr id="5" name="Text Placeholder 4">
            <a:extLst>
              <a:ext uri="{FF2B5EF4-FFF2-40B4-BE49-F238E27FC236}">
                <a16:creationId xmlns:a16="http://schemas.microsoft.com/office/drawing/2014/main" id="{22E73D36-8925-5324-AB2D-45ED295F4B26}"/>
              </a:ext>
            </a:extLst>
          </p:cNvPr>
          <p:cNvSpPr>
            <a:spLocks noGrp="1"/>
          </p:cNvSpPr>
          <p:nvPr>
            <p:ph type="body" sz="quarter" idx="18"/>
          </p:nvPr>
        </p:nvSpPr>
        <p:spPr/>
        <p:txBody>
          <a:bodyPr/>
          <a:lstStyle/>
          <a:p>
            <a:r>
              <a:rPr lang="en-GB" dirty="0"/>
              <a:t>**p≤0.01 versus control</a:t>
            </a:r>
          </a:p>
          <a:p>
            <a:endParaRPr lang="en-GB" dirty="0"/>
          </a:p>
          <a:p>
            <a:r>
              <a:rPr lang="en-GB" dirty="0"/>
              <a:t>1. </a:t>
            </a:r>
            <a:r>
              <a:rPr lang="en-GB" dirty="0" err="1"/>
              <a:t>Miklowitz</a:t>
            </a:r>
            <a:r>
              <a:rPr lang="en-GB" dirty="0"/>
              <a:t> et al. JAMA Psychiatry 2021;78(2):141–150; 2. Colom et al.</a:t>
            </a:r>
            <a:r>
              <a:rPr lang="pl-PL" dirty="0"/>
              <a:t> Arch Gen Psychiatry 2003;60(4):402–407</a:t>
            </a:r>
            <a:r>
              <a:rPr lang="en-GB" dirty="0"/>
              <a:t> </a:t>
            </a:r>
          </a:p>
        </p:txBody>
      </p:sp>
      <p:graphicFrame>
        <p:nvGraphicFramePr>
          <p:cNvPr id="13" name="Chart 12">
            <a:extLst>
              <a:ext uri="{FF2B5EF4-FFF2-40B4-BE49-F238E27FC236}">
                <a16:creationId xmlns:a16="http://schemas.microsoft.com/office/drawing/2014/main" id="{7F5A5403-11DA-67DB-8F9F-3ED955F15965}"/>
              </a:ext>
            </a:extLst>
          </p:cNvPr>
          <p:cNvGraphicFramePr/>
          <p:nvPr>
            <p:extLst>
              <p:ext uri="{D42A27DB-BD31-4B8C-83A1-F6EECF244321}">
                <p14:modId xmlns:p14="http://schemas.microsoft.com/office/powerpoint/2010/main" val="2227622517"/>
              </p:ext>
            </p:extLst>
          </p:nvPr>
        </p:nvGraphicFramePr>
        <p:xfrm>
          <a:off x="6242056" y="1595563"/>
          <a:ext cx="5518839" cy="416607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4E63766-9FF4-219B-F93E-02B72AC3D89B}"/>
              </a:ext>
            </a:extLst>
          </p:cNvPr>
          <p:cNvSpPr txBox="1"/>
          <p:nvPr/>
        </p:nvSpPr>
        <p:spPr>
          <a:xfrm>
            <a:off x="6383383" y="1414248"/>
            <a:ext cx="5146766" cy="738664"/>
          </a:xfrm>
          <a:prstGeom prst="rect">
            <a:avLst/>
          </a:prstGeom>
          <a:noFill/>
        </p:spPr>
        <p:txBody>
          <a:bodyPr wrap="square">
            <a:spAutoFit/>
          </a:bodyPr>
          <a:lstStyle/>
          <a:p>
            <a:pPr algn="ctr" rtl="0">
              <a:defRPr sz="1400" b="0" i="0" u="none" strike="noStrike" kern="1200" spc="0" baseline="0">
                <a:solidFill>
                  <a:srgbClr val="B59E5F">
                    <a:lumMod val="50000"/>
                  </a:srgbClr>
                </a:solidFill>
                <a:latin typeface="+mn-lt"/>
                <a:ea typeface="+mn-ea"/>
                <a:cs typeface="+mn-cs"/>
              </a:defRPr>
            </a:pPr>
            <a:r>
              <a:rPr lang="en-US" sz="1400" b="1" dirty="0">
                <a:solidFill>
                  <a:schemeClr val="accent2">
                    <a:lumMod val="50000"/>
                  </a:schemeClr>
                </a:solidFill>
              </a:rPr>
              <a:t>Percentage of patients who relapsed during treatment with pharmacotherapy plus structured group psychoeducation or non-directed group therapy</a:t>
            </a:r>
            <a:r>
              <a:rPr lang="en-US" sz="1400" b="1" baseline="30000" dirty="0">
                <a:solidFill>
                  <a:schemeClr val="accent2">
                    <a:lumMod val="50000"/>
                  </a:schemeClr>
                </a:solidFill>
              </a:rPr>
              <a:t>2</a:t>
            </a:r>
          </a:p>
        </p:txBody>
      </p:sp>
      <p:sp>
        <p:nvSpPr>
          <p:cNvPr id="4" name="TextBox 3">
            <a:extLst>
              <a:ext uri="{FF2B5EF4-FFF2-40B4-BE49-F238E27FC236}">
                <a16:creationId xmlns:a16="http://schemas.microsoft.com/office/drawing/2014/main" id="{022DE6FB-AE85-CF85-B197-6ACE461639F8}"/>
              </a:ext>
            </a:extLst>
          </p:cNvPr>
          <p:cNvSpPr txBox="1"/>
          <p:nvPr/>
        </p:nvSpPr>
        <p:spPr>
          <a:xfrm>
            <a:off x="7570467" y="3244334"/>
            <a:ext cx="364202" cy="369332"/>
          </a:xfrm>
          <a:prstGeom prst="rect">
            <a:avLst/>
          </a:prstGeom>
          <a:noFill/>
        </p:spPr>
        <p:txBody>
          <a:bodyPr wrap="none" rtlCol="0">
            <a:spAutoFit/>
          </a:bodyPr>
          <a:lstStyle/>
          <a:p>
            <a:r>
              <a:rPr lang="en-GB" dirty="0"/>
              <a:t>**</a:t>
            </a:r>
          </a:p>
        </p:txBody>
      </p:sp>
      <p:sp>
        <p:nvSpPr>
          <p:cNvPr id="8" name="TextBox 7">
            <a:extLst>
              <a:ext uri="{FF2B5EF4-FFF2-40B4-BE49-F238E27FC236}">
                <a16:creationId xmlns:a16="http://schemas.microsoft.com/office/drawing/2014/main" id="{825C6BC5-22CF-93B6-E07B-21CBCADE6DA2}"/>
              </a:ext>
            </a:extLst>
          </p:cNvPr>
          <p:cNvSpPr txBox="1"/>
          <p:nvPr/>
        </p:nvSpPr>
        <p:spPr>
          <a:xfrm>
            <a:off x="10875642" y="4187309"/>
            <a:ext cx="364202" cy="369332"/>
          </a:xfrm>
          <a:prstGeom prst="rect">
            <a:avLst/>
          </a:prstGeom>
          <a:noFill/>
        </p:spPr>
        <p:txBody>
          <a:bodyPr wrap="none" rtlCol="0">
            <a:spAutoFit/>
          </a:bodyPr>
          <a:lstStyle/>
          <a:p>
            <a:r>
              <a:rPr lang="en-GB" dirty="0"/>
              <a:t>**</a:t>
            </a:r>
          </a:p>
        </p:txBody>
      </p:sp>
    </p:spTree>
    <p:extLst>
      <p:ext uri="{BB962C8B-B14F-4D97-AF65-F5344CB8AC3E}">
        <p14:creationId xmlns:p14="http://schemas.microsoft.com/office/powerpoint/2010/main" val="3070817155"/>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A94D76-BF58-4338-9A89-5A6F8105C834}">
  <we:reference id="b0430364-2ab6-47cd-907e-f8b72239b204" version="3.19.222.0" store="EXCatalog" storeType="EXCatalog"/>
  <we:alternateReferences>
    <we:reference id="WA200000729" version="3.19.222.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414E3334-BC67-4578-B9B6-FB2C697BED54}">
  <ds:schemaRef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infopath/2007/PartnerControls"/>
    <ds:schemaRef ds:uri="08562aa6-c0ad-4fb9-8a82-15409d3a28b4"/>
    <ds:schemaRef ds:uri="28627d7c-4416-4bc1-86cf-ca6c3a42a8f2"/>
    <ds:schemaRef ds:uri="http://schemas.microsoft.com/office/2006/metadata/properties"/>
  </ds:schemaRefs>
</ds:datastoreItem>
</file>

<file path=customXml/itemProps3.xml><?xml version="1.0" encoding="utf-8"?>
<ds:datastoreItem xmlns:ds="http://schemas.openxmlformats.org/officeDocument/2006/customXml" ds:itemID="{2B43B9CB-87A7-457C-A0CB-6B9A855D4D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283</TotalTime>
  <Words>319</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Group interventions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48</cp:revision>
  <cp:lastPrinted>2024-07-02T15:20:05Z</cp:lastPrinted>
  <dcterms:created xsi:type="dcterms:W3CDTF">2022-06-30T09:48:17Z</dcterms:created>
  <dcterms:modified xsi:type="dcterms:W3CDTF">2024-07-25T08:31:22Z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