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1037" r:id="rId5"/>
  </p:sldIdLst>
  <p:sldSz cx="12192000" cy="6858000"/>
  <p:notesSz cx="6797675" cy="9929813"/>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01E724-D880-589D-7847-075D7484F967}" name="Khoula Afzal" initials="KA" userId="S::Khoula.Afzal@primeglobalpeople.com::8e77703b-8248-40cc-a055-dddb939bf3b5" providerId="AD"/>
  <p188:author id="{A650F12B-C64C-074B-07F6-F48D2265D014}" name="Christoph U. Correll" initials="CC" userId="eaee6724343eddb1" providerId="Windows Live"/>
  <p188:author id="{BAFB692C-2DFB-4433-BA2B-0D4F185CF30B}" name="Aoife Gratte" initials="AG" userId="S::Aoife.Gratte@primeglobalpeople.com::c48a97b4-164b-412e-b235-2ebf0a8f49bd" providerId="AD"/>
  <p188:author id="{D669653C-A31C-B9BB-2003-9D1DC725BAAA}" name="Dani Guinart" initials="DG" userId="e7e1dcf6d05fdd77" providerId="Windows Live"/>
  <p188:author id="{98A6AB53-9D2B-0901-9F14-939E1BA46278}" name="Salazar Pablo,  Gonzalo" initials="" userId="S::GSalazarPablo@slam.nhs.uk::21c2393d-61fb-4ff1-82d1-f3d703ee0d31" providerId="AD"/>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5ACDF9C1-C97A-4004-6B13-08511EB5CE41}" name="Rachel Jagger" initials="RJ" userId="S::Rachel.Jagger@primeglobalpeople.com::cf4acb15-657a-45e0-bad4-d602a69c1922" providerId="AD"/>
  <p188:author id="{E001FAE8-F21C-B15A-2373-561243264116}" name="Gonzalo Salazar de Pablo" initials="GS" userId="S::k1803994@kcl.ac.uk::6c908b0a-4dba-4077-baf4-d0d4067d2d6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7599"/>
    <a:srgbClr val="FFFFFF"/>
    <a:srgbClr val="EFECEB"/>
    <a:srgbClr val="E5EBF1"/>
    <a:srgbClr val="F0F0F0"/>
    <a:srgbClr val="3F1A01"/>
    <a:srgbClr val="D9D1CC"/>
    <a:srgbClr val="EBF0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60" autoAdjust="0"/>
    <p:restoredTop sz="85215" autoAdjust="0"/>
  </p:normalViewPr>
  <p:slideViewPr>
    <p:cSldViewPr snapToGrid="0">
      <p:cViewPr varScale="1">
        <p:scale>
          <a:sx n="133" d="100"/>
          <a:sy n="133" d="100"/>
        </p:scale>
        <p:origin x="1446" y="114"/>
      </p:cViewPr>
      <p:guideLst>
        <p:guide orient="horz" pos="2160"/>
        <p:guide pos="3840"/>
      </p:guideLst>
    </p:cSldViewPr>
  </p:slideViewPr>
  <p:notesTextViewPr>
    <p:cViewPr>
      <p:scale>
        <a:sx n="1" d="1"/>
        <a:sy n="1" d="1"/>
      </p:scale>
      <p:origin x="0" y="0"/>
    </p:cViewPr>
  </p:notesTextViewPr>
  <p:notesViewPr>
    <p:cSldViewPr snapToGrid="0">
      <p:cViewPr>
        <p:scale>
          <a:sx n="150" d="100"/>
          <a:sy n="150" d="100"/>
        </p:scale>
        <p:origin x="3492" y="-15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C2BB6E7B-8C32-4825-8DA0-080E630493A9}" type="datetimeFigureOut">
              <a:rPr lang="da-DK" smtClean="0"/>
              <a:t>25-07-2024</a:t>
            </a:fld>
            <a:endParaRPr lang="da-DK"/>
          </a:p>
        </p:txBody>
      </p:sp>
      <p:sp>
        <p:nvSpPr>
          <p:cNvPr id="4" name="Slide Image Placeholder 3"/>
          <p:cNvSpPr>
            <a:spLocks noGrp="1" noRot="1" noChangeAspect="1"/>
          </p:cNvSpPr>
          <p:nvPr>
            <p:ph type="sldImg" idx="2"/>
          </p:nvPr>
        </p:nvSpPr>
        <p:spPr>
          <a:xfrm>
            <a:off x="371475" y="1127125"/>
            <a:ext cx="6054725" cy="3406775"/>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70847" y="4778722"/>
            <a:ext cx="5455982" cy="397583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DE4970BF-B400-48B4-BD31-9AEFB95A0870}" type="slidenum">
              <a:rPr lang="da-DK" smtClean="0"/>
              <a:t>‹#›</a:t>
            </a:fld>
            <a:endParaRPr lang="da-DK"/>
          </a:p>
        </p:txBody>
      </p:sp>
    </p:spTree>
    <p:extLst>
      <p:ext uri="{BB962C8B-B14F-4D97-AF65-F5344CB8AC3E}">
        <p14:creationId xmlns:p14="http://schemas.microsoft.com/office/powerpoint/2010/main" val="2625415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The management of bipolar disorder requires a long-term, multidisciplinary approach, due to its chronic, relapsing and remitting nature.</a:t>
            </a:r>
            <a:r>
              <a:rPr lang="en-GB" baseline="30000" dirty="0"/>
              <a:t>1</a:t>
            </a:r>
            <a:r>
              <a:rPr lang="en-GB" dirty="0"/>
              <a:t> Following basic clinical management of the acute condition, which involves attention to diagnosis, comorbidities, and medical health, the initial steps of care usually include patient health education and pharmacotherapy.</a:t>
            </a:r>
            <a:r>
              <a:rPr lang="en-GB" baseline="30000" dirty="0"/>
              <a:t>1</a:t>
            </a:r>
            <a:r>
              <a:rPr lang="en-GB" dirty="0"/>
              <a:t> All patients should have access to a primary care provider to attend to the patient’s mental and physical health needs, and wherever possible, family members or close friends should be included as part of the care team.</a:t>
            </a:r>
            <a:r>
              <a:rPr lang="en-GB" baseline="30000" dirty="0"/>
              <a:t>1 </a:t>
            </a:r>
            <a:r>
              <a:rPr lang="en-GB" dirty="0"/>
              <a:t>In an ideal setting, patients should also have access to a healthcare team, ongoing monitoring, psychosocial support, and referral, where needed, to community resources.</a:t>
            </a:r>
            <a:r>
              <a:rPr lang="en-GB" baseline="30000" dirty="0"/>
              <a:t>1,2</a:t>
            </a:r>
            <a:endParaRPr lang="en-GB" dirty="0"/>
          </a:p>
          <a:p>
            <a:endParaRPr lang="en-GB" dirty="0"/>
          </a:p>
          <a:p>
            <a:r>
              <a:rPr lang="en-GB" dirty="0"/>
              <a:t>References:</a:t>
            </a:r>
          </a:p>
          <a:p>
            <a:pPr marL="228600" indent="-228600">
              <a:buFont typeface="+mj-lt"/>
              <a:buAutoNum type="arabicPeriod"/>
            </a:pPr>
            <a:r>
              <a:rPr lang="en-GB" dirty="0" err="1"/>
              <a:t>Yatham</a:t>
            </a:r>
            <a:r>
              <a:rPr lang="en-GB" dirty="0"/>
              <a:t> LN, Kennedy SH, Parikh SV, et al. Canadian Network for Mood and Anxiety Treatments (CANMAT) and International Society for Bipolar Disorders (ISBD) 2018 guidelines for the management of patients with bipolar disorder. Bipolar </a:t>
            </a:r>
            <a:r>
              <a:rPr lang="en-GB" dirty="0" err="1"/>
              <a:t>Disord</a:t>
            </a:r>
            <a:r>
              <a:rPr lang="en-GB" dirty="0"/>
              <a:t> 2018; 20 (2): 97–170. </a:t>
            </a:r>
          </a:p>
          <a:p>
            <a:pPr marL="228600" indent="-228600">
              <a:buFont typeface="+mj-lt"/>
              <a:buAutoNum type="arabicPeriod"/>
            </a:pPr>
            <a:r>
              <a:rPr lang="en-US" dirty="0"/>
              <a:t>Parikh SV, Kennedy SH. Further integration of patient, provider, and systems treatment approaches in bipolar disorder: where new evidence meets practice reality. The Wiley-Blackwell Handbook of Mood Disorders, Second edition, John Wiley and Sons, 2013. </a:t>
            </a:r>
            <a:endParaRPr lang="en-GB" dirty="0"/>
          </a:p>
        </p:txBody>
      </p:sp>
      <p:sp>
        <p:nvSpPr>
          <p:cNvPr id="4" name="Slide Number Placeholder 3"/>
          <p:cNvSpPr>
            <a:spLocks noGrp="1"/>
          </p:cNvSpPr>
          <p:nvPr>
            <p:ph type="sldNum" sz="quarter" idx="5"/>
          </p:nvPr>
        </p:nvSpPr>
        <p:spPr/>
        <p:txBody>
          <a:bodyPr/>
          <a:lstStyle/>
          <a:p>
            <a:fld id="{DE4970BF-B400-48B4-BD31-9AEFB95A0870}" type="slidenum">
              <a:rPr lang="da-DK" smtClean="0"/>
              <a:t>1</a:t>
            </a:fld>
            <a:endParaRPr lang="da-DK"/>
          </a:p>
        </p:txBody>
      </p:sp>
    </p:spTree>
    <p:extLst>
      <p:ext uri="{BB962C8B-B14F-4D97-AF65-F5344CB8AC3E}">
        <p14:creationId xmlns:p14="http://schemas.microsoft.com/office/powerpoint/2010/main" val="39603286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16680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54139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976774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7274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4957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96525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64176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5251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44727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571652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495817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54708374"/>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259335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47015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51047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25479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521039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09233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012971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726444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52352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364770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941714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904870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919563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907837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96935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713932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8154194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197465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0265996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1995567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7536541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063637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919747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92972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40224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3.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svg"/><Relationship Id="rId2" Type="http://schemas.openxmlformats.org/officeDocument/2006/relationships/notesSlide" Target="../notesSlides/notesSlide1.xml"/><Relationship Id="rId1" Type="http://schemas.openxmlformats.org/officeDocument/2006/relationships/slideLayout" Target="../slideLayouts/slideLayout11.xml"/><Relationship Id="rId6" Type="http://schemas.openxmlformats.org/officeDocument/2006/relationships/image" Target="../media/image16.sv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 Id="rId14" Type="http://schemas.openxmlformats.org/officeDocument/2006/relationships/image" Target="../media/image2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3748D5A-FD80-C50F-EA4D-CA4113273227}"/>
              </a:ext>
            </a:extLst>
          </p:cNvPr>
          <p:cNvSpPr>
            <a:spLocks noGrp="1"/>
          </p:cNvSpPr>
          <p:nvPr>
            <p:ph type="body" sz="quarter" idx="17"/>
          </p:nvPr>
        </p:nvSpPr>
        <p:spPr/>
        <p:txBody>
          <a:bodyPr/>
          <a:lstStyle/>
          <a:p>
            <a:r>
              <a:rPr lang="en-GB"/>
              <a:t>Bipolar disorder – Maintenance treatment</a:t>
            </a:r>
          </a:p>
        </p:txBody>
      </p:sp>
      <p:sp>
        <p:nvSpPr>
          <p:cNvPr id="3" name="Title 2">
            <a:extLst>
              <a:ext uri="{FF2B5EF4-FFF2-40B4-BE49-F238E27FC236}">
                <a16:creationId xmlns:a16="http://schemas.microsoft.com/office/drawing/2014/main" id="{F13F10D0-9ECC-1923-5341-DBFFAF74BEBD}"/>
              </a:ext>
            </a:extLst>
          </p:cNvPr>
          <p:cNvSpPr>
            <a:spLocks noGrp="1"/>
          </p:cNvSpPr>
          <p:nvPr>
            <p:ph type="title"/>
          </p:nvPr>
        </p:nvSpPr>
        <p:spPr/>
        <p:txBody>
          <a:bodyPr/>
          <a:lstStyle/>
          <a:p>
            <a:r>
              <a:rPr lang="en-GB"/>
              <a:t>Management of chronic disease</a:t>
            </a:r>
          </a:p>
        </p:txBody>
      </p:sp>
      <p:sp>
        <p:nvSpPr>
          <p:cNvPr id="7" name="Content Placeholder 6">
            <a:extLst>
              <a:ext uri="{FF2B5EF4-FFF2-40B4-BE49-F238E27FC236}">
                <a16:creationId xmlns:a16="http://schemas.microsoft.com/office/drawing/2014/main" id="{FC754757-9AAA-05C6-CFD7-CAC93B9C6AEA}"/>
              </a:ext>
            </a:extLst>
          </p:cNvPr>
          <p:cNvSpPr>
            <a:spLocks noGrp="1"/>
          </p:cNvSpPr>
          <p:nvPr>
            <p:ph sz="half" idx="21"/>
          </p:nvPr>
        </p:nvSpPr>
        <p:spPr/>
        <p:txBody>
          <a:bodyPr/>
          <a:lstStyle/>
          <a:p>
            <a:r>
              <a:rPr lang="en-GB" dirty="0"/>
              <a:t>The chronic disease management model describes several principles that are key </a:t>
            </a:r>
            <a:br>
              <a:rPr lang="en-GB" dirty="0"/>
            </a:br>
            <a:r>
              <a:rPr lang="en-GB" dirty="0"/>
              <a:t>to enhancing long-term care for patients with </a:t>
            </a:r>
            <a:br>
              <a:rPr lang="en-GB" dirty="0"/>
            </a:br>
            <a:r>
              <a:rPr lang="en-GB" dirty="0"/>
              <a:t>BD and their families</a:t>
            </a:r>
          </a:p>
          <a:p>
            <a:r>
              <a:rPr lang="en-GB" dirty="0"/>
              <a:t>It is important to intervene as early as possible, making rapid identification of patients requiring therapy an important goal</a:t>
            </a:r>
          </a:p>
        </p:txBody>
      </p:sp>
      <p:sp>
        <p:nvSpPr>
          <p:cNvPr id="5" name="Text Placeholder 4">
            <a:extLst>
              <a:ext uri="{FF2B5EF4-FFF2-40B4-BE49-F238E27FC236}">
                <a16:creationId xmlns:a16="http://schemas.microsoft.com/office/drawing/2014/main" id="{4ED7484B-90F3-5982-817A-10E3407D1632}"/>
              </a:ext>
            </a:extLst>
          </p:cNvPr>
          <p:cNvSpPr>
            <a:spLocks noGrp="1"/>
          </p:cNvSpPr>
          <p:nvPr>
            <p:ph type="body" sz="quarter" idx="18"/>
          </p:nvPr>
        </p:nvSpPr>
        <p:spPr/>
        <p:txBody>
          <a:bodyPr/>
          <a:lstStyle/>
          <a:p>
            <a:r>
              <a:rPr lang="en-GB"/>
              <a:t>BD=bipolar disorder</a:t>
            </a:r>
            <a:br>
              <a:rPr lang="en-GB"/>
            </a:br>
            <a:br>
              <a:rPr lang="en-GB"/>
            </a:br>
            <a:r>
              <a:rPr lang="en-GB"/>
              <a:t>Yatham et al. </a:t>
            </a:r>
            <a:r>
              <a:rPr lang="it-IT"/>
              <a:t>Bipolar Disord 2018;20(2):97–170</a:t>
            </a:r>
            <a:endParaRPr lang="en-GB"/>
          </a:p>
        </p:txBody>
      </p:sp>
      <p:grpSp>
        <p:nvGrpSpPr>
          <p:cNvPr id="4" name="Group 3">
            <a:extLst>
              <a:ext uri="{FF2B5EF4-FFF2-40B4-BE49-F238E27FC236}">
                <a16:creationId xmlns:a16="http://schemas.microsoft.com/office/drawing/2014/main" id="{40F6CB12-19A0-E0A3-FA53-13701C7B1015}"/>
              </a:ext>
            </a:extLst>
          </p:cNvPr>
          <p:cNvGrpSpPr/>
          <p:nvPr/>
        </p:nvGrpSpPr>
        <p:grpSpPr>
          <a:xfrm>
            <a:off x="5209921" y="1360618"/>
            <a:ext cx="4527035" cy="5037876"/>
            <a:chOff x="5209921" y="1360618"/>
            <a:chExt cx="4527035" cy="5037876"/>
          </a:xfrm>
        </p:grpSpPr>
        <p:sp>
          <p:nvSpPr>
            <p:cNvPr id="8" name="Block Arc 7">
              <a:extLst>
                <a:ext uri="{FF2B5EF4-FFF2-40B4-BE49-F238E27FC236}">
                  <a16:creationId xmlns:a16="http://schemas.microsoft.com/office/drawing/2014/main" id="{8BB0874E-18C1-3364-E6CF-4B65E4041889}"/>
                </a:ext>
              </a:extLst>
            </p:cNvPr>
            <p:cNvSpPr/>
            <p:nvPr/>
          </p:nvSpPr>
          <p:spPr>
            <a:xfrm>
              <a:off x="5522857" y="1928975"/>
              <a:ext cx="3901163" cy="3901163"/>
            </a:xfrm>
            <a:prstGeom prst="blockArc">
              <a:avLst>
                <a:gd name="adj1" fmla="val 12600000"/>
                <a:gd name="adj2" fmla="val 16200000"/>
                <a:gd name="adj3" fmla="val 4521"/>
              </a:avLst>
            </a:prstGeom>
          </p:spPr>
          <p:style>
            <a:lnRef idx="0">
              <a:schemeClr val="accent3">
                <a:shade val="90000"/>
                <a:hueOff val="-46635"/>
                <a:satOff val="-84"/>
                <a:lumOff val="15793"/>
                <a:alphaOff val="0"/>
              </a:schemeClr>
            </a:lnRef>
            <a:fillRef idx="1">
              <a:schemeClr val="accent3">
                <a:shade val="90000"/>
                <a:hueOff val="-46635"/>
                <a:satOff val="-84"/>
                <a:lumOff val="15793"/>
                <a:alphaOff val="0"/>
              </a:schemeClr>
            </a:fillRef>
            <a:effectRef idx="0">
              <a:schemeClr val="accent3">
                <a:shade val="90000"/>
                <a:hueOff val="-46635"/>
                <a:satOff val="-84"/>
                <a:lumOff val="15793"/>
                <a:alphaOff val="0"/>
              </a:schemeClr>
            </a:effectRef>
            <a:fontRef idx="minor">
              <a:schemeClr val="lt1"/>
            </a:fontRef>
          </p:style>
          <p:txBody>
            <a:bodyPr/>
            <a:lstStyle/>
            <a:p>
              <a:endParaRPr lang="en-GB"/>
            </a:p>
          </p:txBody>
        </p:sp>
        <p:sp>
          <p:nvSpPr>
            <p:cNvPr id="10" name="Block Arc 9">
              <a:extLst>
                <a:ext uri="{FF2B5EF4-FFF2-40B4-BE49-F238E27FC236}">
                  <a16:creationId xmlns:a16="http://schemas.microsoft.com/office/drawing/2014/main" id="{0AAA2110-4F6F-F715-8996-D0280714738B}"/>
                </a:ext>
              </a:extLst>
            </p:cNvPr>
            <p:cNvSpPr/>
            <p:nvPr/>
          </p:nvSpPr>
          <p:spPr>
            <a:xfrm>
              <a:off x="5522857" y="1928975"/>
              <a:ext cx="3901163" cy="3901163"/>
            </a:xfrm>
            <a:prstGeom prst="blockArc">
              <a:avLst>
                <a:gd name="adj1" fmla="val 9000000"/>
                <a:gd name="adj2" fmla="val 12600000"/>
                <a:gd name="adj3" fmla="val 4521"/>
              </a:avLst>
            </a:prstGeom>
          </p:spPr>
          <p:style>
            <a:lnRef idx="0">
              <a:schemeClr val="accent3">
                <a:shade val="90000"/>
                <a:hueOff val="-37308"/>
                <a:satOff val="-67"/>
                <a:lumOff val="12634"/>
                <a:alphaOff val="0"/>
              </a:schemeClr>
            </a:lnRef>
            <a:fillRef idx="1">
              <a:schemeClr val="accent3">
                <a:shade val="90000"/>
                <a:hueOff val="-37308"/>
                <a:satOff val="-67"/>
                <a:lumOff val="12634"/>
                <a:alphaOff val="0"/>
              </a:schemeClr>
            </a:fillRef>
            <a:effectRef idx="0">
              <a:schemeClr val="accent3">
                <a:shade val="90000"/>
                <a:hueOff val="-37308"/>
                <a:satOff val="-67"/>
                <a:lumOff val="12634"/>
                <a:alphaOff val="0"/>
              </a:schemeClr>
            </a:effectRef>
            <a:fontRef idx="minor">
              <a:schemeClr val="lt1"/>
            </a:fontRef>
          </p:style>
          <p:txBody>
            <a:bodyPr/>
            <a:lstStyle/>
            <a:p>
              <a:endParaRPr lang="en-GB"/>
            </a:p>
          </p:txBody>
        </p:sp>
        <p:sp>
          <p:nvSpPr>
            <p:cNvPr id="11" name="Block Arc 10">
              <a:extLst>
                <a:ext uri="{FF2B5EF4-FFF2-40B4-BE49-F238E27FC236}">
                  <a16:creationId xmlns:a16="http://schemas.microsoft.com/office/drawing/2014/main" id="{22665171-8153-6D78-7C0F-750A614F08FB}"/>
                </a:ext>
              </a:extLst>
            </p:cNvPr>
            <p:cNvSpPr/>
            <p:nvPr/>
          </p:nvSpPr>
          <p:spPr>
            <a:xfrm>
              <a:off x="5522857" y="1928975"/>
              <a:ext cx="3901163" cy="3901163"/>
            </a:xfrm>
            <a:prstGeom prst="blockArc">
              <a:avLst>
                <a:gd name="adj1" fmla="val 5400000"/>
                <a:gd name="adj2" fmla="val 9000000"/>
                <a:gd name="adj3" fmla="val 4521"/>
              </a:avLst>
            </a:prstGeom>
          </p:spPr>
          <p:style>
            <a:lnRef idx="0">
              <a:schemeClr val="accent3">
                <a:shade val="90000"/>
                <a:hueOff val="-27981"/>
                <a:satOff val="-50"/>
                <a:lumOff val="9476"/>
                <a:alphaOff val="0"/>
              </a:schemeClr>
            </a:lnRef>
            <a:fillRef idx="1">
              <a:schemeClr val="accent3">
                <a:shade val="90000"/>
                <a:hueOff val="-27981"/>
                <a:satOff val="-50"/>
                <a:lumOff val="9476"/>
                <a:alphaOff val="0"/>
              </a:schemeClr>
            </a:fillRef>
            <a:effectRef idx="0">
              <a:schemeClr val="accent3">
                <a:shade val="90000"/>
                <a:hueOff val="-27981"/>
                <a:satOff val="-50"/>
                <a:lumOff val="9476"/>
                <a:alphaOff val="0"/>
              </a:schemeClr>
            </a:effectRef>
            <a:fontRef idx="minor">
              <a:schemeClr val="lt1"/>
            </a:fontRef>
          </p:style>
          <p:txBody>
            <a:bodyPr/>
            <a:lstStyle/>
            <a:p>
              <a:endParaRPr lang="en-GB"/>
            </a:p>
          </p:txBody>
        </p:sp>
        <p:sp>
          <p:nvSpPr>
            <p:cNvPr id="12" name="Block Arc 11">
              <a:extLst>
                <a:ext uri="{FF2B5EF4-FFF2-40B4-BE49-F238E27FC236}">
                  <a16:creationId xmlns:a16="http://schemas.microsoft.com/office/drawing/2014/main" id="{98ABA0A1-CF89-CA7A-9B0A-F149961437ED}"/>
                </a:ext>
              </a:extLst>
            </p:cNvPr>
            <p:cNvSpPr/>
            <p:nvPr/>
          </p:nvSpPr>
          <p:spPr>
            <a:xfrm>
              <a:off x="5522857" y="1928975"/>
              <a:ext cx="3901163" cy="3901163"/>
            </a:xfrm>
            <a:prstGeom prst="blockArc">
              <a:avLst>
                <a:gd name="adj1" fmla="val 1800000"/>
                <a:gd name="adj2" fmla="val 5400000"/>
                <a:gd name="adj3" fmla="val 4521"/>
              </a:avLst>
            </a:prstGeom>
          </p:spPr>
          <p:style>
            <a:lnRef idx="0">
              <a:schemeClr val="accent3">
                <a:shade val="90000"/>
                <a:hueOff val="-18654"/>
                <a:satOff val="-34"/>
                <a:lumOff val="6317"/>
                <a:alphaOff val="0"/>
              </a:schemeClr>
            </a:lnRef>
            <a:fillRef idx="1">
              <a:schemeClr val="accent3">
                <a:shade val="90000"/>
                <a:hueOff val="-18654"/>
                <a:satOff val="-34"/>
                <a:lumOff val="6317"/>
                <a:alphaOff val="0"/>
              </a:schemeClr>
            </a:fillRef>
            <a:effectRef idx="0">
              <a:schemeClr val="accent3">
                <a:shade val="90000"/>
                <a:hueOff val="-18654"/>
                <a:satOff val="-34"/>
                <a:lumOff val="6317"/>
                <a:alphaOff val="0"/>
              </a:schemeClr>
            </a:effectRef>
            <a:fontRef idx="minor">
              <a:schemeClr val="lt1"/>
            </a:fontRef>
          </p:style>
          <p:txBody>
            <a:bodyPr/>
            <a:lstStyle/>
            <a:p>
              <a:endParaRPr lang="en-GB"/>
            </a:p>
          </p:txBody>
        </p:sp>
        <p:sp>
          <p:nvSpPr>
            <p:cNvPr id="13" name="Block Arc 12">
              <a:extLst>
                <a:ext uri="{FF2B5EF4-FFF2-40B4-BE49-F238E27FC236}">
                  <a16:creationId xmlns:a16="http://schemas.microsoft.com/office/drawing/2014/main" id="{243FAB8E-7C83-720D-982F-A636D824090F}"/>
                </a:ext>
              </a:extLst>
            </p:cNvPr>
            <p:cNvSpPr/>
            <p:nvPr/>
          </p:nvSpPr>
          <p:spPr>
            <a:xfrm>
              <a:off x="5522857" y="1928975"/>
              <a:ext cx="3901163" cy="3901163"/>
            </a:xfrm>
            <a:prstGeom prst="blockArc">
              <a:avLst>
                <a:gd name="adj1" fmla="val 19800000"/>
                <a:gd name="adj2" fmla="val 1800000"/>
                <a:gd name="adj3" fmla="val 4521"/>
              </a:avLst>
            </a:prstGeom>
          </p:spPr>
          <p:style>
            <a:lnRef idx="0">
              <a:schemeClr val="accent3">
                <a:shade val="90000"/>
                <a:hueOff val="-9327"/>
                <a:satOff val="-17"/>
                <a:lumOff val="3159"/>
                <a:alphaOff val="0"/>
              </a:schemeClr>
            </a:lnRef>
            <a:fillRef idx="1">
              <a:schemeClr val="accent3">
                <a:shade val="90000"/>
                <a:hueOff val="-9327"/>
                <a:satOff val="-17"/>
                <a:lumOff val="3159"/>
                <a:alphaOff val="0"/>
              </a:schemeClr>
            </a:fillRef>
            <a:effectRef idx="0">
              <a:schemeClr val="accent3">
                <a:shade val="90000"/>
                <a:hueOff val="-9327"/>
                <a:satOff val="-17"/>
                <a:lumOff val="3159"/>
                <a:alphaOff val="0"/>
              </a:schemeClr>
            </a:effectRef>
            <a:fontRef idx="minor">
              <a:schemeClr val="lt1"/>
            </a:fontRef>
          </p:style>
          <p:txBody>
            <a:bodyPr/>
            <a:lstStyle/>
            <a:p>
              <a:endParaRPr lang="en-GB"/>
            </a:p>
          </p:txBody>
        </p:sp>
        <p:sp>
          <p:nvSpPr>
            <p:cNvPr id="14" name="Block Arc 13">
              <a:extLst>
                <a:ext uri="{FF2B5EF4-FFF2-40B4-BE49-F238E27FC236}">
                  <a16:creationId xmlns:a16="http://schemas.microsoft.com/office/drawing/2014/main" id="{56DA28B5-733F-7C7B-B146-C3BC2ECE98CA}"/>
                </a:ext>
              </a:extLst>
            </p:cNvPr>
            <p:cNvSpPr/>
            <p:nvPr/>
          </p:nvSpPr>
          <p:spPr>
            <a:xfrm>
              <a:off x="5522857" y="1928975"/>
              <a:ext cx="3901163" cy="3901163"/>
            </a:xfrm>
            <a:prstGeom prst="blockArc">
              <a:avLst>
                <a:gd name="adj1" fmla="val 16200000"/>
                <a:gd name="adj2" fmla="val 19800000"/>
                <a:gd name="adj3" fmla="val 4521"/>
              </a:avLst>
            </a:prstGeom>
          </p:spPr>
          <p:style>
            <a:lnRef idx="0">
              <a:schemeClr val="accent3">
                <a:shade val="90000"/>
                <a:hueOff val="0"/>
                <a:satOff val="0"/>
                <a:lumOff val="0"/>
                <a:alphaOff val="0"/>
              </a:schemeClr>
            </a:lnRef>
            <a:fillRef idx="1">
              <a:schemeClr val="accent3">
                <a:shade val="90000"/>
                <a:hueOff val="0"/>
                <a:satOff val="0"/>
                <a:lumOff val="0"/>
                <a:alphaOff val="0"/>
              </a:schemeClr>
            </a:fillRef>
            <a:effectRef idx="0">
              <a:schemeClr val="accent3">
                <a:shade val="90000"/>
                <a:hueOff val="0"/>
                <a:satOff val="0"/>
                <a:lumOff val="0"/>
                <a:alphaOff val="0"/>
              </a:schemeClr>
            </a:effectRef>
            <a:fontRef idx="minor">
              <a:schemeClr val="lt1"/>
            </a:fontRef>
          </p:style>
          <p:txBody>
            <a:bodyPr/>
            <a:lstStyle/>
            <a:p>
              <a:endParaRPr lang="en-GB"/>
            </a:p>
          </p:txBody>
        </p:sp>
        <p:sp>
          <p:nvSpPr>
            <p:cNvPr id="15" name="Freeform: Shape 14">
              <a:extLst>
                <a:ext uri="{FF2B5EF4-FFF2-40B4-BE49-F238E27FC236}">
                  <a16:creationId xmlns:a16="http://schemas.microsoft.com/office/drawing/2014/main" id="{938A9287-E8F2-7167-DA28-E8311223315A}"/>
                </a:ext>
              </a:extLst>
            </p:cNvPr>
            <p:cNvSpPr/>
            <p:nvPr/>
          </p:nvSpPr>
          <p:spPr>
            <a:xfrm>
              <a:off x="6598506" y="3004623"/>
              <a:ext cx="1749866" cy="1749866"/>
            </a:xfrm>
            <a:custGeom>
              <a:avLst/>
              <a:gdLst>
                <a:gd name="connsiteX0" fmla="*/ 0 w 1749866"/>
                <a:gd name="connsiteY0" fmla="*/ 874933 h 1749866"/>
                <a:gd name="connsiteX1" fmla="*/ 874933 w 1749866"/>
                <a:gd name="connsiteY1" fmla="*/ 0 h 1749866"/>
                <a:gd name="connsiteX2" fmla="*/ 1749866 w 1749866"/>
                <a:gd name="connsiteY2" fmla="*/ 874933 h 1749866"/>
                <a:gd name="connsiteX3" fmla="*/ 874933 w 1749866"/>
                <a:gd name="connsiteY3" fmla="*/ 1749866 h 1749866"/>
                <a:gd name="connsiteX4" fmla="*/ 0 w 1749866"/>
                <a:gd name="connsiteY4" fmla="*/ 874933 h 1749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9866" h="1749866">
                  <a:moveTo>
                    <a:pt x="0" y="874933"/>
                  </a:moveTo>
                  <a:cubicBezTo>
                    <a:pt x="0" y="391721"/>
                    <a:pt x="391721" y="0"/>
                    <a:pt x="874933" y="0"/>
                  </a:cubicBezTo>
                  <a:cubicBezTo>
                    <a:pt x="1358145" y="0"/>
                    <a:pt x="1749866" y="391721"/>
                    <a:pt x="1749866" y="874933"/>
                  </a:cubicBezTo>
                  <a:cubicBezTo>
                    <a:pt x="1749866" y="1358145"/>
                    <a:pt x="1358145" y="1749866"/>
                    <a:pt x="874933" y="1749866"/>
                  </a:cubicBezTo>
                  <a:cubicBezTo>
                    <a:pt x="391721" y="1749866"/>
                    <a:pt x="0" y="1358145"/>
                    <a:pt x="0" y="874933"/>
                  </a:cubicBezTo>
                  <a:close/>
                </a:path>
              </a:pathLst>
            </a:custGeom>
          </p:spPr>
          <p:style>
            <a:lnRef idx="2">
              <a:schemeClr val="lt1">
                <a:hueOff val="0"/>
                <a:satOff val="0"/>
                <a:lumOff val="0"/>
                <a:alphaOff val="0"/>
              </a:schemeClr>
            </a:lnRef>
            <a:fillRef idx="1">
              <a:schemeClr val="accent3">
                <a:shade val="80000"/>
                <a:hueOff val="0"/>
                <a:satOff val="0"/>
                <a:lumOff val="0"/>
                <a:alphaOff val="0"/>
              </a:schemeClr>
            </a:fillRef>
            <a:effectRef idx="0">
              <a:schemeClr val="accent3">
                <a:shade val="80000"/>
                <a:hueOff val="0"/>
                <a:satOff val="0"/>
                <a:lumOff val="0"/>
                <a:alphaOff val="0"/>
              </a:schemeClr>
            </a:effectRef>
            <a:fontRef idx="minor">
              <a:schemeClr val="lt1"/>
            </a:fontRef>
          </p:style>
          <p:txBody>
            <a:bodyPr spcFirstLastPara="0" vert="horz" wrap="none" lIns="279122" tIns="279122" rIns="279122" bIns="279122" numCol="1" spcCol="1270" anchor="ctr" anchorCtr="0">
              <a:noAutofit/>
            </a:bodyPr>
            <a:lstStyle/>
            <a:p>
              <a:pPr marL="0" lvl="0" indent="0" algn="ctr" defTabSz="800100">
                <a:lnSpc>
                  <a:spcPct val="90000"/>
                </a:lnSpc>
                <a:spcBef>
                  <a:spcPct val="0"/>
                </a:spcBef>
                <a:spcAft>
                  <a:spcPct val="35000"/>
                </a:spcAft>
                <a:buNone/>
              </a:pPr>
              <a:r>
                <a:rPr lang="en-GB" sz="1600" b="1" kern="1200" dirty="0"/>
                <a:t>The chronic</a:t>
              </a:r>
              <a:br>
                <a:rPr lang="en-GB" sz="1600" b="1" kern="1200" dirty="0"/>
              </a:br>
              <a:r>
                <a:rPr lang="en-GB" sz="1600" b="1" kern="1200" dirty="0"/>
                <a:t>disease</a:t>
              </a:r>
              <a:br>
                <a:rPr lang="en-GB" sz="1600" b="1" kern="1200" dirty="0"/>
              </a:br>
              <a:r>
                <a:rPr lang="en-GB" sz="1600" b="1" kern="1200" dirty="0"/>
                <a:t>management</a:t>
              </a:r>
              <a:br>
                <a:rPr lang="en-GB" sz="1600" b="1" kern="1200" dirty="0"/>
              </a:br>
              <a:r>
                <a:rPr lang="en-GB" sz="1600" b="1" kern="1200" dirty="0"/>
                <a:t>model</a:t>
              </a:r>
            </a:p>
          </p:txBody>
        </p:sp>
        <p:sp>
          <p:nvSpPr>
            <p:cNvPr id="16" name="Freeform: Shape 15">
              <a:extLst>
                <a:ext uri="{FF2B5EF4-FFF2-40B4-BE49-F238E27FC236}">
                  <a16:creationId xmlns:a16="http://schemas.microsoft.com/office/drawing/2014/main" id="{74CBB979-F9D8-929A-3EE7-B0AF31057B66}"/>
                </a:ext>
              </a:extLst>
            </p:cNvPr>
            <p:cNvSpPr/>
            <p:nvPr/>
          </p:nvSpPr>
          <p:spPr>
            <a:xfrm>
              <a:off x="6860986" y="1360618"/>
              <a:ext cx="1224906" cy="1224906"/>
            </a:xfrm>
            <a:custGeom>
              <a:avLst/>
              <a:gdLst>
                <a:gd name="connsiteX0" fmla="*/ 0 w 1224906"/>
                <a:gd name="connsiteY0" fmla="*/ 612453 h 1224906"/>
                <a:gd name="connsiteX1" fmla="*/ 612453 w 1224906"/>
                <a:gd name="connsiteY1" fmla="*/ 0 h 1224906"/>
                <a:gd name="connsiteX2" fmla="*/ 1224906 w 1224906"/>
                <a:gd name="connsiteY2" fmla="*/ 612453 h 1224906"/>
                <a:gd name="connsiteX3" fmla="*/ 612453 w 1224906"/>
                <a:gd name="connsiteY3" fmla="*/ 1224906 h 1224906"/>
                <a:gd name="connsiteX4" fmla="*/ 0 w 1224906"/>
                <a:gd name="connsiteY4" fmla="*/ 612453 h 12249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4906" h="1224906">
                  <a:moveTo>
                    <a:pt x="0" y="612453"/>
                  </a:moveTo>
                  <a:cubicBezTo>
                    <a:pt x="0" y="274205"/>
                    <a:pt x="274205" y="0"/>
                    <a:pt x="612453" y="0"/>
                  </a:cubicBezTo>
                  <a:cubicBezTo>
                    <a:pt x="950701" y="0"/>
                    <a:pt x="1224906" y="274205"/>
                    <a:pt x="1224906" y="612453"/>
                  </a:cubicBezTo>
                  <a:cubicBezTo>
                    <a:pt x="1224906" y="950701"/>
                    <a:pt x="950701" y="1224906"/>
                    <a:pt x="612453" y="1224906"/>
                  </a:cubicBezTo>
                  <a:cubicBezTo>
                    <a:pt x="274205" y="1224906"/>
                    <a:pt x="0" y="950701"/>
                    <a:pt x="0" y="612453"/>
                  </a:cubicBezTo>
                  <a:close/>
                </a:path>
              </a:pathLst>
            </a:custGeom>
          </p:spPr>
          <p:style>
            <a:lnRef idx="2">
              <a:schemeClr val="lt1">
                <a:hueOff val="0"/>
                <a:satOff val="0"/>
                <a:lumOff val="0"/>
                <a:alphaOff val="0"/>
              </a:schemeClr>
            </a:lnRef>
            <a:fillRef idx="1">
              <a:schemeClr val="accent3">
                <a:shade val="80000"/>
                <a:hueOff val="0"/>
                <a:satOff val="0"/>
                <a:lumOff val="0"/>
                <a:alphaOff val="0"/>
              </a:schemeClr>
            </a:fillRef>
            <a:effectRef idx="0">
              <a:schemeClr val="accent3">
                <a:shade val="80000"/>
                <a:hueOff val="0"/>
                <a:satOff val="0"/>
                <a:lumOff val="0"/>
                <a:alphaOff val="0"/>
              </a:schemeClr>
            </a:effectRef>
            <a:fontRef idx="minor">
              <a:schemeClr val="lt1"/>
            </a:fontRef>
          </p:style>
          <p:txBody>
            <a:bodyPr spcFirstLastPara="0" vert="horz" wrap="square" lIns="200973" tIns="200973" rIns="200973" bIns="200973" numCol="1" spcCol="1270" anchor="ctr" anchorCtr="0">
              <a:noAutofit/>
            </a:bodyPr>
            <a:lstStyle/>
            <a:p>
              <a:pPr marL="0" lvl="0" indent="0" algn="ctr" defTabSz="755650">
                <a:lnSpc>
                  <a:spcPct val="90000"/>
                </a:lnSpc>
                <a:spcBef>
                  <a:spcPct val="0"/>
                </a:spcBef>
                <a:spcAft>
                  <a:spcPct val="35000"/>
                </a:spcAft>
                <a:buNone/>
              </a:pPr>
              <a:r>
                <a:rPr lang="en-GB" sz="1700" kern="1200"/>
                <a:t> </a:t>
              </a:r>
            </a:p>
          </p:txBody>
        </p:sp>
        <p:sp>
          <p:nvSpPr>
            <p:cNvPr id="17" name="Freeform: Shape 16">
              <a:extLst>
                <a:ext uri="{FF2B5EF4-FFF2-40B4-BE49-F238E27FC236}">
                  <a16:creationId xmlns:a16="http://schemas.microsoft.com/office/drawing/2014/main" id="{FE675E15-98ED-A7B2-2290-96FE1526E88A}"/>
                </a:ext>
              </a:extLst>
            </p:cNvPr>
            <p:cNvSpPr/>
            <p:nvPr/>
          </p:nvSpPr>
          <p:spPr>
            <a:xfrm>
              <a:off x="8512050" y="2313861"/>
              <a:ext cx="1224906" cy="1224906"/>
            </a:xfrm>
            <a:custGeom>
              <a:avLst/>
              <a:gdLst>
                <a:gd name="connsiteX0" fmla="*/ 0 w 1224906"/>
                <a:gd name="connsiteY0" fmla="*/ 612453 h 1224906"/>
                <a:gd name="connsiteX1" fmla="*/ 612453 w 1224906"/>
                <a:gd name="connsiteY1" fmla="*/ 0 h 1224906"/>
                <a:gd name="connsiteX2" fmla="*/ 1224906 w 1224906"/>
                <a:gd name="connsiteY2" fmla="*/ 612453 h 1224906"/>
                <a:gd name="connsiteX3" fmla="*/ 612453 w 1224906"/>
                <a:gd name="connsiteY3" fmla="*/ 1224906 h 1224906"/>
                <a:gd name="connsiteX4" fmla="*/ 0 w 1224906"/>
                <a:gd name="connsiteY4" fmla="*/ 612453 h 12249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4906" h="1224906">
                  <a:moveTo>
                    <a:pt x="0" y="612453"/>
                  </a:moveTo>
                  <a:cubicBezTo>
                    <a:pt x="0" y="274205"/>
                    <a:pt x="274205" y="0"/>
                    <a:pt x="612453" y="0"/>
                  </a:cubicBezTo>
                  <a:cubicBezTo>
                    <a:pt x="950701" y="0"/>
                    <a:pt x="1224906" y="274205"/>
                    <a:pt x="1224906" y="612453"/>
                  </a:cubicBezTo>
                  <a:cubicBezTo>
                    <a:pt x="1224906" y="950701"/>
                    <a:pt x="950701" y="1224906"/>
                    <a:pt x="612453" y="1224906"/>
                  </a:cubicBezTo>
                  <a:cubicBezTo>
                    <a:pt x="274205" y="1224906"/>
                    <a:pt x="0" y="950701"/>
                    <a:pt x="0" y="612453"/>
                  </a:cubicBezTo>
                  <a:close/>
                </a:path>
              </a:pathLst>
            </a:custGeom>
          </p:spPr>
          <p:style>
            <a:lnRef idx="2">
              <a:schemeClr val="lt1">
                <a:hueOff val="0"/>
                <a:satOff val="0"/>
                <a:lumOff val="0"/>
                <a:alphaOff val="0"/>
              </a:schemeClr>
            </a:lnRef>
            <a:fillRef idx="1">
              <a:schemeClr val="accent3">
                <a:shade val="80000"/>
                <a:hueOff val="-9361"/>
                <a:satOff val="299"/>
                <a:lumOff val="3806"/>
                <a:alphaOff val="0"/>
              </a:schemeClr>
            </a:fillRef>
            <a:effectRef idx="0">
              <a:schemeClr val="accent3">
                <a:shade val="80000"/>
                <a:hueOff val="-9361"/>
                <a:satOff val="299"/>
                <a:lumOff val="3806"/>
                <a:alphaOff val="0"/>
              </a:schemeClr>
            </a:effectRef>
            <a:fontRef idx="minor">
              <a:schemeClr val="lt1"/>
            </a:fontRef>
          </p:style>
          <p:txBody>
            <a:bodyPr spcFirstLastPara="0" vert="horz" wrap="square" lIns="200973" tIns="200973" rIns="200973" bIns="200973" numCol="1" spcCol="1270" anchor="ctr" anchorCtr="0">
              <a:noAutofit/>
            </a:bodyPr>
            <a:lstStyle/>
            <a:p>
              <a:pPr marL="0" lvl="0" indent="0" algn="ctr" defTabSz="755650">
                <a:lnSpc>
                  <a:spcPct val="90000"/>
                </a:lnSpc>
                <a:spcBef>
                  <a:spcPct val="0"/>
                </a:spcBef>
                <a:spcAft>
                  <a:spcPct val="35000"/>
                </a:spcAft>
                <a:buNone/>
              </a:pPr>
              <a:endParaRPr lang="en-GB" sz="1700" kern="1200"/>
            </a:p>
          </p:txBody>
        </p:sp>
        <p:sp>
          <p:nvSpPr>
            <p:cNvPr id="18" name="Freeform: Shape 17">
              <a:extLst>
                <a:ext uri="{FF2B5EF4-FFF2-40B4-BE49-F238E27FC236}">
                  <a16:creationId xmlns:a16="http://schemas.microsoft.com/office/drawing/2014/main" id="{61E37630-47E0-6CAD-374E-65540DFCABD5}"/>
                </a:ext>
              </a:extLst>
            </p:cNvPr>
            <p:cNvSpPr/>
            <p:nvPr/>
          </p:nvSpPr>
          <p:spPr>
            <a:xfrm>
              <a:off x="8512050" y="4220346"/>
              <a:ext cx="1224906" cy="1224906"/>
            </a:xfrm>
            <a:custGeom>
              <a:avLst/>
              <a:gdLst>
                <a:gd name="connsiteX0" fmla="*/ 0 w 1224906"/>
                <a:gd name="connsiteY0" fmla="*/ 612453 h 1224906"/>
                <a:gd name="connsiteX1" fmla="*/ 612453 w 1224906"/>
                <a:gd name="connsiteY1" fmla="*/ 0 h 1224906"/>
                <a:gd name="connsiteX2" fmla="*/ 1224906 w 1224906"/>
                <a:gd name="connsiteY2" fmla="*/ 612453 h 1224906"/>
                <a:gd name="connsiteX3" fmla="*/ 612453 w 1224906"/>
                <a:gd name="connsiteY3" fmla="*/ 1224906 h 1224906"/>
                <a:gd name="connsiteX4" fmla="*/ 0 w 1224906"/>
                <a:gd name="connsiteY4" fmla="*/ 612453 h 12249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4906" h="1224906">
                  <a:moveTo>
                    <a:pt x="0" y="612453"/>
                  </a:moveTo>
                  <a:cubicBezTo>
                    <a:pt x="0" y="274205"/>
                    <a:pt x="274205" y="0"/>
                    <a:pt x="612453" y="0"/>
                  </a:cubicBezTo>
                  <a:cubicBezTo>
                    <a:pt x="950701" y="0"/>
                    <a:pt x="1224906" y="274205"/>
                    <a:pt x="1224906" y="612453"/>
                  </a:cubicBezTo>
                  <a:cubicBezTo>
                    <a:pt x="1224906" y="950701"/>
                    <a:pt x="950701" y="1224906"/>
                    <a:pt x="612453" y="1224906"/>
                  </a:cubicBezTo>
                  <a:cubicBezTo>
                    <a:pt x="274205" y="1224906"/>
                    <a:pt x="0" y="950701"/>
                    <a:pt x="0" y="612453"/>
                  </a:cubicBezTo>
                  <a:close/>
                </a:path>
              </a:pathLst>
            </a:custGeom>
          </p:spPr>
          <p:style>
            <a:lnRef idx="2">
              <a:schemeClr val="lt1">
                <a:hueOff val="0"/>
                <a:satOff val="0"/>
                <a:lumOff val="0"/>
                <a:alphaOff val="0"/>
              </a:schemeClr>
            </a:lnRef>
            <a:fillRef idx="1">
              <a:schemeClr val="accent3">
                <a:shade val="80000"/>
                <a:hueOff val="-18723"/>
                <a:satOff val="598"/>
                <a:lumOff val="7612"/>
                <a:alphaOff val="0"/>
              </a:schemeClr>
            </a:fillRef>
            <a:effectRef idx="0">
              <a:schemeClr val="accent3">
                <a:shade val="80000"/>
                <a:hueOff val="-18723"/>
                <a:satOff val="598"/>
                <a:lumOff val="7612"/>
                <a:alphaOff val="0"/>
              </a:schemeClr>
            </a:effectRef>
            <a:fontRef idx="minor">
              <a:schemeClr val="lt1"/>
            </a:fontRef>
          </p:style>
          <p:txBody>
            <a:bodyPr spcFirstLastPara="0" vert="horz" wrap="square" lIns="200973" tIns="200973" rIns="200973" bIns="200973" numCol="1" spcCol="1270" anchor="ctr" anchorCtr="0">
              <a:noAutofit/>
            </a:bodyPr>
            <a:lstStyle/>
            <a:p>
              <a:pPr marL="0" lvl="0" indent="0" algn="ctr" defTabSz="755650">
                <a:lnSpc>
                  <a:spcPct val="90000"/>
                </a:lnSpc>
                <a:spcBef>
                  <a:spcPct val="0"/>
                </a:spcBef>
                <a:spcAft>
                  <a:spcPct val="35000"/>
                </a:spcAft>
                <a:buNone/>
              </a:pPr>
              <a:endParaRPr lang="en-GB" sz="1700" kern="1200"/>
            </a:p>
          </p:txBody>
        </p:sp>
        <p:sp>
          <p:nvSpPr>
            <p:cNvPr id="19" name="Freeform: Shape 18">
              <a:extLst>
                <a:ext uri="{FF2B5EF4-FFF2-40B4-BE49-F238E27FC236}">
                  <a16:creationId xmlns:a16="http://schemas.microsoft.com/office/drawing/2014/main" id="{1BA74C42-40F3-3EF4-97A1-F7ECCFE7DA9A}"/>
                </a:ext>
              </a:extLst>
            </p:cNvPr>
            <p:cNvSpPr/>
            <p:nvPr/>
          </p:nvSpPr>
          <p:spPr>
            <a:xfrm>
              <a:off x="6860986" y="5173588"/>
              <a:ext cx="1224906" cy="1224906"/>
            </a:xfrm>
            <a:custGeom>
              <a:avLst/>
              <a:gdLst>
                <a:gd name="connsiteX0" fmla="*/ 0 w 1224906"/>
                <a:gd name="connsiteY0" fmla="*/ 612453 h 1224906"/>
                <a:gd name="connsiteX1" fmla="*/ 612453 w 1224906"/>
                <a:gd name="connsiteY1" fmla="*/ 0 h 1224906"/>
                <a:gd name="connsiteX2" fmla="*/ 1224906 w 1224906"/>
                <a:gd name="connsiteY2" fmla="*/ 612453 h 1224906"/>
                <a:gd name="connsiteX3" fmla="*/ 612453 w 1224906"/>
                <a:gd name="connsiteY3" fmla="*/ 1224906 h 1224906"/>
                <a:gd name="connsiteX4" fmla="*/ 0 w 1224906"/>
                <a:gd name="connsiteY4" fmla="*/ 612453 h 12249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4906" h="1224906">
                  <a:moveTo>
                    <a:pt x="0" y="612453"/>
                  </a:moveTo>
                  <a:cubicBezTo>
                    <a:pt x="0" y="274205"/>
                    <a:pt x="274205" y="0"/>
                    <a:pt x="612453" y="0"/>
                  </a:cubicBezTo>
                  <a:cubicBezTo>
                    <a:pt x="950701" y="0"/>
                    <a:pt x="1224906" y="274205"/>
                    <a:pt x="1224906" y="612453"/>
                  </a:cubicBezTo>
                  <a:cubicBezTo>
                    <a:pt x="1224906" y="950701"/>
                    <a:pt x="950701" y="1224906"/>
                    <a:pt x="612453" y="1224906"/>
                  </a:cubicBezTo>
                  <a:cubicBezTo>
                    <a:pt x="274205" y="1224906"/>
                    <a:pt x="0" y="950701"/>
                    <a:pt x="0" y="612453"/>
                  </a:cubicBezTo>
                  <a:close/>
                </a:path>
              </a:pathLst>
            </a:custGeom>
          </p:spPr>
          <p:style>
            <a:lnRef idx="2">
              <a:schemeClr val="lt1">
                <a:hueOff val="0"/>
                <a:satOff val="0"/>
                <a:lumOff val="0"/>
                <a:alphaOff val="0"/>
              </a:schemeClr>
            </a:lnRef>
            <a:fillRef idx="1">
              <a:schemeClr val="accent3">
                <a:shade val="80000"/>
                <a:hueOff val="-28084"/>
                <a:satOff val="897"/>
                <a:lumOff val="11417"/>
                <a:alphaOff val="0"/>
              </a:schemeClr>
            </a:fillRef>
            <a:effectRef idx="0">
              <a:schemeClr val="accent3">
                <a:shade val="80000"/>
                <a:hueOff val="-28084"/>
                <a:satOff val="897"/>
                <a:lumOff val="11417"/>
                <a:alphaOff val="0"/>
              </a:schemeClr>
            </a:effectRef>
            <a:fontRef idx="minor">
              <a:schemeClr val="lt1"/>
            </a:fontRef>
          </p:style>
          <p:txBody>
            <a:bodyPr spcFirstLastPara="0" vert="horz" wrap="square" lIns="200973" tIns="200973" rIns="200973" bIns="200973" numCol="1" spcCol="1270" anchor="ctr" anchorCtr="0">
              <a:noAutofit/>
            </a:bodyPr>
            <a:lstStyle/>
            <a:p>
              <a:pPr marL="0" lvl="0" indent="0" algn="ctr" defTabSz="755650">
                <a:lnSpc>
                  <a:spcPct val="90000"/>
                </a:lnSpc>
                <a:spcBef>
                  <a:spcPct val="0"/>
                </a:spcBef>
                <a:spcAft>
                  <a:spcPct val="35000"/>
                </a:spcAft>
                <a:buNone/>
              </a:pPr>
              <a:r>
                <a:rPr lang="en-GB" sz="1700" kern="1200"/>
                <a:t> </a:t>
              </a:r>
            </a:p>
          </p:txBody>
        </p:sp>
        <p:sp>
          <p:nvSpPr>
            <p:cNvPr id="20" name="Freeform: Shape 19">
              <a:extLst>
                <a:ext uri="{FF2B5EF4-FFF2-40B4-BE49-F238E27FC236}">
                  <a16:creationId xmlns:a16="http://schemas.microsoft.com/office/drawing/2014/main" id="{979C25F7-CE18-8D83-4E99-F9E576111080}"/>
                </a:ext>
              </a:extLst>
            </p:cNvPr>
            <p:cNvSpPr/>
            <p:nvPr/>
          </p:nvSpPr>
          <p:spPr>
            <a:xfrm>
              <a:off x="5209921" y="4220346"/>
              <a:ext cx="1224906" cy="1224906"/>
            </a:xfrm>
            <a:custGeom>
              <a:avLst/>
              <a:gdLst>
                <a:gd name="connsiteX0" fmla="*/ 0 w 1224906"/>
                <a:gd name="connsiteY0" fmla="*/ 612453 h 1224906"/>
                <a:gd name="connsiteX1" fmla="*/ 612453 w 1224906"/>
                <a:gd name="connsiteY1" fmla="*/ 0 h 1224906"/>
                <a:gd name="connsiteX2" fmla="*/ 1224906 w 1224906"/>
                <a:gd name="connsiteY2" fmla="*/ 612453 h 1224906"/>
                <a:gd name="connsiteX3" fmla="*/ 612453 w 1224906"/>
                <a:gd name="connsiteY3" fmla="*/ 1224906 h 1224906"/>
                <a:gd name="connsiteX4" fmla="*/ 0 w 1224906"/>
                <a:gd name="connsiteY4" fmla="*/ 612453 h 12249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4906" h="1224906">
                  <a:moveTo>
                    <a:pt x="0" y="612453"/>
                  </a:moveTo>
                  <a:cubicBezTo>
                    <a:pt x="0" y="274205"/>
                    <a:pt x="274205" y="0"/>
                    <a:pt x="612453" y="0"/>
                  </a:cubicBezTo>
                  <a:cubicBezTo>
                    <a:pt x="950701" y="0"/>
                    <a:pt x="1224906" y="274205"/>
                    <a:pt x="1224906" y="612453"/>
                  </a:cubicBezTo>
                  <a:cubicBezTo>
                    <a:pt x="1224906" y="950701"/>
                    <a:pt x="950701" y="1224906"/>
                    <a:pt x="612453" y="1224906"/>
                  </a:cubicBezTo>
                  <a:cubicBezTo>
                    <a:pt x="274205" y="1224906"/>
                    <a:pt x="0" y="950701"/>
                    <a:pt x="0" y="612453"/>
                  </a:cubicBezTo>
                  <a:close/>
                </a:path>
              </a:pathLst>
            </a:custGeom>
          </p:spPr>
          <p:style>
            <a:lnRef idx="2">
              <a:schemeClr val="lt1">
                <a:hueOff val="0"/>
                <a:satOff val="0"/>
                <a:lumOff val="0"/>
                <a:alphaOff val="0"/>
              </a:schemeClr>
            </a:lnRef>
            <a:fillRef idx="1">
              <a:schemeClr val="accent3">
                <a:shade val="80000"/>
                <a:hueOff val="-37445"/>
                <a:satOff val="1196"/>
                <a:lumOff val="15223"/>
                <a:alphaOff val="0"/>
              </a:schemeClr>
            </a:fillRef>
            <a:effectRef idx="0">
              <a:schemeClr val="accent3">
                <a:shade val="80000"/>
                <a:hueOff val="-37445"/>
                <a:satOff val="1196"/>
                <a:lumOff val="15223"/>
                <a:alphaOff val="0"/>
              </a:schemeClr>
            </a:effectRef>
            <a:fontRef idx="minor">
              <a:schemeClr val="lt1"/>
            </a:fontRef>
          </p:style>
          <p:txBody>
            <a:bodyPr spcFirstLastPara="0" vert="horz" wrap="square" lIns="200973" tIns="200973" rIns="200973" bIns="200973" numCol="1" spcCol="1270" anchor="ctr" anchorCtr="0">
              <a:noAutofit/>
            </a:bodyPr>
            <a:lstStyle/>
            <a:p>
              <a:pPr marL="0" lvl="0" indent="0" algn="ctr" defTabSz="755650">
                <a:lnSpc>
                  <a:spcPct val="90000"/>
                </a:lnSpc>
                <a:spcBef>
                  <a:spcPct val="0"/>
                </a:spcBef>
                <a:spcAft>
                  <a:spcPct val="35000"/>
                </a:spcAft>
                <a:buNone/>
              </a:pPr>
              <a:r>
                <a:rPr lang="en-GB" sz="1700" kern="1200"/>
                <a:t> </a:t>
              </a:r>
            </a:p>
          </p:txBody>
        </p:sp>
        <p:sp>
          <p:nvSpPr>
            <p:cNvPr id="21" name="Freeform: Shape 20">
              <a:extLst>
                <a:ext uri="{FF2B5EF4-FFF2-40B4-BE49-F238E27FC236}">
                  <a16:creationId xmlns:a16="http://schemas.microsoft.com/office/drawing/2014/main" id="{E7BFDA12-3A5F-5152-F3B4-3E8F3BF06580}"/>
                </a:ext>
              </a:extLst>
            </p:cNvPr>
            <p:cNvSpPr/>
            <p:nvPr/>
          </p:nvSpPr>
          <p:spPr>
            <a:xfrm>
              <a:off x="5209921" y="2313861"/>
              <a:ext cx="1224906" cy="1224906"/>
            </a:xfrm>
            <a:custGeom>
              <a:avLst/>
              <a:gdLst>
                <a:gd name="connsiteX0" fmla="*/ 0 w 1224906"/>
                <a:gd name="connsiteY0" fmla="*/ 612453 h 1224906"/>
                <a:gd name="connsiteX1" fmla="*/ 612453 w 1224906"/>
                <a:gd name="connsiteY1" fmla="*/ 0 h 1224906"/>
                <a:gd name="connsiteX2" fmla="*/ 1224906 w 1224906"/>
                <a:gd name="connsiteY2" fmla="*/ 612453 h 1224906"/>
                <a:gd name="connsiteX3" fmla="*/ 612453 w 1224906"/>
                <a:gd name="connsiteY3" fmla="*/ 1224906 h 1224906"/>
                <a:gd name="connsiteX4" fmla="*/ 0 w 1224906"/>
                <a:gd name="connsiteY4" fmla="*/ 612453 h 12249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4906" h="1224906">
                  <a:moveTo>
                    <a:pt x="0" y="612453"/>
                  </a:moveTo>
                  <a:cubicBezTo>
                    <a:pt x="0" y="274205"/>
                    <a:pt x="274205" y="0"/>
                    <a:pt x="612453" y="0"/>
                  </a:cubicBezTo>
                  <a:cubicBezTo>
                    <a:pt x="950701" y="0"/>
                    <a:pt x="1224906" y="274205"/>
                    <a:pt x="1224906" y="612453"/>
                  </a:cubicBezTo>
                  <a:cubicBezTo>
                    <a:pt x="1224906" y="950701"/>
                    <a:pt x="950701" y="1224906"/>
                    <a:pt x="612453" y="1224906"/>
                  </a:cubicBezTo>
                  <a:cubicBezTo>
                    <a:pt x="274205" y="1224906"/>
                    <a:pt x="0" y="950701"/>
                    <a:pt x="0" y="612453"/>
                  </a:cubicBezTo>
                  <a:close/>
                </a:path>
              </a:pathLst>
            </a:custGeom>
          </p:spPr>
          <p:style>
            <a:lnRef idx="2">
              <a:schemeClr val="lt1">
                <a:hueOff val="0"/>
                <a:satOff val="0"/>
                <a:lumOff val="0"/>
                <a:alphaOff val="0"/>
              </a:schemeClr>
            </a:lnRef>
            <a:fillRef idx="1">
              <a:schemeClr val="accent3">
                <a:shade val="80000"/>
                <a:hueOff val="-46806"/>
                <a:satOff val="1495"/>
                <a:lumOff val="19029"/>
                <a:alphaOff val="0"/>
              </a:schemeClr>
            </a:fillRef>
            <a:effectRef idx="0">
              <a:schemeClr val="accent3">
                <a:shade val="80000"/>
                <a:hueOff val="-46806"/>
                <a:satOff val="1495"/>
                <a:lumOff val="19029"/>
                <a:alphaOff val="0"/>
              </a:schemeClr>
            </a:effectRef>
            <a:fontRef idx="minor">
              <a:schemeClr val="lt1"/>
            </a:fontRef>
          </p:style>
          <p:txBody>
            <a:bodyPr spcFirstLastPara="0" vert="horz" wrap="square" lIns="200973" tIns="200973" rIns="200973" bIns="200973" numCol="1" spcCol="1270" anchor="ctr" anchorCtr="0">
              <a:noAutofit/>
            </a:bodyPr>
            <a:lstStyle/>
            <a:p>
              <a:pPr marL="0" lvl="0" indent="0" algn="ctr" defTabSz="755650">
                <a:lnSpc>
                  <a:spcPct val="90000"/>
                </a:lnSpc>
                <a:spcBef>
                  <a:spcPct val="0"/>
                </a:spcBef>
                <a:spcAft>
                  <a:spcPct val="35000"/>
                </a:spcAft>
                <a:buNone/>
              </a:pPr>
              <a:r>
                <a:rPr lang="en-GB" sz="1700" kern="1200"/>
                <a:t> </a:t>
              </a:r>
            </a:p>
          </p:txBody>
        </p:sp>
      </p:grpSp>
      <p:pic>
        <p:nvPicPr>
          <p:cNvPr id="33" name="Graphic 32" descr="Female Profile outline">
            <a:extLst>
              <a:ext uri="{FF2B5EF4-FFF2-40B4-BE49-F238E27FC236}">
                <a16:creationId xmlns:a16="http://schemas.microsoft.com/office/drawing/2014/main" id="{F654C377-B900-F458-AC78-AC7DF5A4565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48155" y="1534392"/>
            <a:ext cx="850568" cy="850568"/>
          </a:xfrm>
          <a:prstGeom prst="rect">
            <a:avLst/>
          </a:prstGeom>
        </p:spPr>
      </p:pic>
      <p:pic>
        <p:nvPicPr>
          <p:cNvPr id="34" name="Graphic 33" descr="Heart with pulse outline">
            <a:extLst>
              <a:ext uri="{FF2B5EF4-FFF2-40B4-BE49-F238E27FC236}">
                <a16:creationId xmlns:a16="http://schemas.microsoft.com/office/drawing/2014/main" id="{E92EFD2A-5BD5-433D-C82D-BBD5C25FDD9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396102" y="2501046"/>
            <a:ext cx="850568" cy="850568"/>
          </a:xfrm>
          <a:prstGeom prst="rect">
            <a:avLst/>
          </a:prstGeom>
        </p:spPr>
      </p:pic>
      <p:pic>
        <p:nvPicPr>
          <p:cNvPr id="35" name="Graphic 34" descr="Information outline">
            <a:extLst>
              <a:ext uri="{FF2B5EF4-FFF2-40B4-BE49-F238E27FC236}">
                <a16:creationId xmlns:a16="http://schemas.microsoft.com/office/drawing/2014/main" id="{25688B9A-2164-5DE3-1994-17FCAE762C3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5396910" y="4409237"/>
            <a:ext cx="850568" cy="850568"/>
          </a:xfrm>
          <a:prstGeom prst="rect">
            <a:avLst/>
          </a:prstGeom>
        </p:spPr>
      </p:pic>
      <p:pic>
        <p:nvPicPr>
          <p:cNvPr id="36" name="Graphic 35" descr="Network diagram outline">
            <a:extLst>
              <a:ext uri="{FF2B5EF4-FFF2-40B4-BE49-F238E27FC236}">
                <a16:creationId xmlns:a16="http://schemas.microsoft.com/office/drawing/2014/main" id="{D70E5CD4-902D-F254-64FF-881BD87F6CA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085540" y="5387427"/>
            <a:ext cx="850568" cy="850568"/>
          </a:xfrm>
          <a:prstGeom prst="rect">
            <a:avLst/>
          </a:prstGeom>
        </p:spPr>
      </p:pic>
      <p:pic>
        <p:nvPicPr>
          <p:cNvPr id="37" name="Graphic 36" descr="Person with idea outline">
            <a:extLst>
              <a:ext uri="{FF2B5EF4-FFF2-40B4-BE49-F238E27FC236}">
                <a16:creationId xmlns:a16="http://schemas.microsoft.com/office/drawing/2014/main" id="{EBDF13B4-669E-48BF-D0A9-EFC7B5D5FF0C}"/>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708490" y="2475297"/>
            <a:ext cx="850568" cy="850568"/>
          </a:xfrm>
          <a:prstGeom prst="rect">
            <a:avLst/>
          </a:prstGeom>
        </p:spPr>
      </p:pic>
      <p:pic>
        <p:nvPicPr>
          <p:cNvPr id="38" name="Graphic 37" descr="Users outline">
            <a:extLst>
              <a:ext uri="{FF2B5EF4-FFF2-40B4-BE49-F238E27FC236}">
                <a16:creationId xmlns:a16="http://schemas.microsoft.com/office/drawing/2014/main" id="{A764CCF1-40E4-2376-ED19-5CB075499C08}"/>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p:blipFill>
        <p:spPr>
          <a:xfrm>
            <a:off x="8708489" y="4407858"/>
            <a:ext cx="850568" cy="850568"/>
          </a:xfrm>
          <a:prstGeom prst="rect">
            <a:avLst/>
          </a:prstGeom>
        </p:spPr>
      </p:pic>
      <p:sp>
        <p:nvSpPr>
          <p:cNvPr id="26" name="TextBox 25">
            <a:extLst>
              <a:ext uri="{FF2B5EF4-FFF2-40B4-BE49-F238E27FC236}">
                <a16:creationId xmlns:a16="http://schemas.microsoft.com/office/drawing/2014/main" id="{2BADE0B8-1A90-4380-898F-16FAFC598342}"/>
              </a:ext>
            </a:extLst>
          </p:cNvPr>
          <p:cNvSpPr txBox="1"/>
          <p:nvPr/>
        </p:nvSpPr>
        <p:spPr>
          <a:xfrm>
            <a:off x="8134941" y="1473516"/>
            <a:ext cx="1997663" cy="584775"/>
          </a:xfrm>
          <a:prstGeom prst="rect">
            <a:avLst/>
          </a:prstGeom>
          <a:noFill/>
        </p:spPr>
        <p:txBody>
          <a:bodyPr wrap="none" rtlCol="0">
            <a:spAutoFit/>
          </a:bodyPr>
          <a:lstStyle/>
          <a:p>
            <a:pPr algn="r"/>
            <a:r>
              <a:rPr lang="en-GB" sz="1600"/>
              <a:t>Prepare patients to </a:t>
            </a:r>
            <a:br>
              <a:rPr lang="en-GB" sz="1600"/>
            </a:br>
            <a:r>
              <a:rPr lang="en-GB" sz="1600"/>
              <a:t>manage their health</a:t>
            </a:r>
          </a:p>
        </p:txBody>
      </p:sp>
      <p:sp>
        <p:nvSpPr>
          <p:cNvPr id="27" name="TextBox 26">
            <a:extLst>
              <a:ext uri="{FF2B5EF4-FFF2-40B4-BE49-F238E27FC236}">
                <a16:creationId xmlns:a16="http://schemas.microsoft.com/office/drawing/2014/main" id="{54AEA181-81D4-581B-15B3-6CED3413C657}"/>
              </a:ext>
            </a:extLst>
          </p:cNvPr>
          <p:cNvSpPr txBox="1"/>
          <p:nvPr/>
        </p:nvSpPr>
        <p:spPr>
          <a:xfrm>
            <a:off x="9748844" y="2481857"/>
            <a:ext cx="1688283" cy="830997"/>
          </a:xfrm>
          <a:prstGeom prst="rect">
            <a:avLst/>
          </a:prstGeom>
          <a:noFill/>
        </p:spPr>
        <p:txBody>
          <a:bodyPr wrap="none" rtlCol="0">
            <a:spAutoFit/>
          </a:bodyPr>
          <a:lstStyle/>
          <a:p>
            <a:r>
              <a:rPr lang="en-GB" sz="1600"/>
              <a:t>Promote </a:t>
            </a:r>
            <a:br>
              <a:rPr lang="en-GB" sz="1600"/>
            </a:br>
            <a:r>
              <a:rPr lang="en-GB" sz="1600"/>
              <a:t>evidence-based </a:t>
            </a:r>
            <a:br>
              <a:rPr lang="en-GB" sz="1600"/>
            </a:br>
            <a:r>
              <a:rPr lang="en-GB" sz="1600"/>
              <a:t>clinical care</a:t>
            </a:r>
          </a:p>
        </p:txBody>
      </p:sp>
      <p:sp>
        <p:nvSpPr>
          <p:cNvPr id="28" name="TextBox 27">
            <a:extLst>
              <a:ext uri="{FF2B5EF4-FFF2-40B4-BE49-F238E27FC236}">
                <a16:creationId xmlns:a16="http://schemas.microsoft.com/office/drawing/2014/main" id="{F0FB651E-1563-1E81-F739-E5B71F73A495}"/>
              </a:ext>
            </a:extLst>
          </p:cNvPr>
          <p:cNvSpPr txBox="1"/>
          <p:nvPr/>
        </p:nvSpPr>
        <p:spPr>
          <a:xfrm>
            <a:off x="3311114" y="4444882"/>
            <a:ext cx="1835221" cy="830997"/>
          </a:xfrm>
          <a:prstGeom prst="rect">
            <a:avLst/>
          </a:prstGeom>
          <a:noFill/>
        </p:spPr>
        <p:txBody>
          <a:bodyPr wrap="square" rtlCol="0">
            <a:spAutoFit/>
          </a:bodyPr>
          <a:lstStyle/>
          <a:p>
            <a:pPr algn="r"/>
            <a:r>
              <a:rPr lang="en-GB" sz="1600" dirty="0"/>
              <a:t>Share information </a:t>
            </a:r>
            <a:br>
              <a:rPr lang="en-GB" sz="1600" dirty="0"/>
            </a:br>
            <a:r>
              <a:rPr lang="en-GB" sz="1600" dirty="0"/>
              <a:t>with patients </a:t>
            </a:r>
            <a:br>
              <a:rPr lang="en-GB" sz="1600" dirty="0"/>
            </a:br>
            <a:r>
              <a:rPr lang="en-GB" sz="1600" dirty="0"/>
              <a:t>and providers</a:t>
            </a:r>
          </a:p>
        </p:txBody>
      </p:sp>
      <p:sp>
        <p:nvSpPr>
          <p:cNvPr id="29" name="TextBox 28">
            <a:extLst>
              <a:ext uri="{FF2B5EF4-FFF2-40B4-BE49-F238E27FC236}">
                <a16:creationId xmlns:a16="http://schemas.microsoft.com/office/drawing/2014/main" id="{EFB13345-1762-1C06-0D3D-A24D91F998FB}"/>
              </a:ext>
            </a:extLst>
          </p:cNvPr>
          <p:cNvSpPr txBox="1"/>
          <p:nvPr/>
        </p:nvSpPr>
        <p:spPr>
          <a:xfrm>
            <a:off x="9774564" y="4294533"/>
            <a:ext cx="2057640" cy="1077218"/>
          </a:xfrm>
          <a:prstGeom prst="rect">
            <a:avLst/>
          </a:prstGeom>
          <a:noFill/>
        </p:spPr>
        <p:txBody>
          <a:bodyPr wrap="square" rtlCol="0">
            <a:spAutoFit/>
          </a:bodyPr>
          <a:lstStyle/>
          <a:p>
            <a:r>
              <a:rPr lang="en-GB" sz="1600" dirty="0"/>
              <a:t>Encourage patients’</a:t>
            </a:r>
            <a:br>
              <a:rPr lang="en-GB" sz="1600" dirty="0"/>
            </a:br>
            <a:r>
              <a:rPr lang="en-GB" sz="1600" dirty="0"/>
              <a:t>involvement in</a:t>
            </a:r>
            <a:br>
              <a:rPr lang="en-GB" sz="1600" dirty="0"/>
            </a:br>
            <a:r>
              <a:rPr lang="en-GB" sz="1600" dirty="0"/>
              <a:t>community </a:t>
            </a:r>
            <a:br>
              <a:rPr lang="en-GB" sz="1600" dirty="0"/>
            </a:br>
            <a:r>
              <a:rPr lang="en-GB" sz="1600" dirty="0"/>
              <a:t>programmes</a:t>
            </a:r>
          </a:p>
        </p:txBody>
      </p:sp>
      <p:sp>
        <p:nvSpPr>
          <p:cNvPr id="30" name="TextBox 29">
            <a:extLst>
              <a:ext uri="{FF2B5EF4-FFF2-40B4-BE49-F238E27FC236}">
                <a16:creationId xmlns:a16="http://schemas.microsoft.com/office/drawing/2014/main" id="{AB7233EB-DDE3-53A7-F891-0703E904E500}"/>
              </a:ext>
            </a:extLst>
          </p:cNvPr>
          <p:cNvSpPr txBox="1"/>
          <p:nvPr/>
        </p:nvSpPr>
        <p:spPr>
          <a:xfrm>
            <a:off x="3997056" y="5674613"/>
            <a:ext cx="2735715" cy="584775"/>
          </a:xfrm>
          <a:prstGeom prst="rect">
            <a:avLst/>
          </a:prstGeom>
          <a:noFill/>
        </p:spPr>
        <p:txBody>
          <a:bodyPr wrap="square" rtlCol="0">
            <a:spAutoFit/>
          </a:bodyPr>
          <a:lstStyle/>
          <a:p>
            <a:pPr algn="r"/>
            <a:r>
              <a:rPr lang="en-GB" sz="1600" dirty="0"/>
              <a:t>Provide patient-centric clinical care</a:t>
            </a:r>
          </a:p>
        </p:txBody>
      </p:sp>
      <p:sp>
        <p:nvSpPr>
          <p:cNvPr id="31" name="TextBox 30">
            <a:extLst>
              <a:ext uri="{FF2B5EF4-FFF2-40B4-BE49-F238E27FC236}">
                <a16:creationId xmlns:a16="http://schemas.microsoft.com/office/drawing/2014/main" id="{3805DA38-E1F5-3556-FA77-6A4255663E43}"/>
              </a:ext>
            </a:extLst>
          </p:cNvPr>
          <p:cNvSpPr txBox="1"/>
          <p:nvPr/>
        </p:nvSpPr>
        <p:spPr>
          <a:xfrm>
            <a:off x="3300856" y="2363510"/>
            <a:ext cx="1885834" cy="1077218"/>
          </a:xfrm>
          <a:prstGeom prst="rect">
            <a:avLst/>
          </a:prstGeom>
          <a:noFill/>
        </p:spPr>
        <p:txBody>
          <a:bodyPr wrap="square" rtlCol="0">
            <a:spAutoFit/>
          </a:bodyPr>
          <a:lstStyle/>
          <a:p>
            <a:pPr algn="r"/>
            <a:r>
              <a:rPr lang="en-GB" sz="1600" dirty="0"/>
              <a:t>Measure </a:t>
            </a:r>
            <a:br>
              <a:rPr lang="en-GB" sz="1600" dirty="0"/>
            </a:br>
            <a:r>
              <a:rPr lang="en-GB" sz="1600" dirty="0"/>
              <a:t>outcomes and </a:t>
            </a:r>
            <a:br>
              <a:rPr lang="en-GB" sz="1600" dirty="0"/>
            </a:br>
            <a:r>
              <a:rPr lang="en-GB" sz="1600" dirty="0"/>
              <a:t>promote strategies </a:t>
            </a:r>
            <a:br>
              <a:rPr lang="en-GB" sz="1600" dirty="0"/>
            </a:br>
            <a:r>
              <a:rPr lang="en-GB" sz="1600" dirty="0"/>
              <a:t>for improvement</a:t>
            </a:r>
          </a:p>
        </p:txBody>
      </p:sp>
    </p:spTree>
    <p:extLst>
      <p:ext uri="{BB962C8B-B14F-4D97-AF65-F5344CB8AC3E}">
        <p14:creationId xmlns:p14="http://schemas.microsoft.com/office/powerpoint/2010/main" val="4136673001"/>
      </p:ext>
    </p:extLst>
  </p:cSld>
  <p:clrMapOvr>
    <a:masterClrMapping/>
  </p:clrMapOvr>
</p:sld>
</file>

<file path=ppt/theme/theme1.xml><?xml version="1.0" encoding="utf-8"?>
<a:theme xmlns:a="http://schemas.openxmlformats.org/drawingml/2006/main" name="1_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6">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D2A94D76-BF58-4338-9A89-5A6F8105C834}">
  <we:reference id="b0430364-2ab6-47cd-907e-f8b72239b204" version="3.19.222.0" store="EXCatalog" storeType="EXCatalog"/>
  <we:alternateReferences>
    <we:reference id="WA200000729" version="3.19.222.0" store="en-GB"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90FA4C0-807E-4B20-B9E3-BE4D33CA6932}">
  <ds:schemaRefs>
    <ds:schemaRef ds:uri="http://schemas.microsoft.com/sharepoint/v3/contenttype/forms"/>
  </ds:schemaRefs>
</ds:datastoreItem>
</file>

<file path=customXml/itemProps2.xml><?xml version="1.0" encoding="utf-8"?>
<ds:datastoreItem xmlns:ds="http://schemas.openxmlformats.org/officeDocument/2006/customXml" ds:itemID="{414E3334-BC67-4578-B9B6-FB2C697BED54}">
  <ds:schemaRefs>
    <ds:schemaRef ds:uri="http://www.w3.org/XML/1998/namespace"/>
    <ds:schemaRef ds:uri="http://schemas.microsoft.com/office/2006/documentManagement/types"/>
    <ds:schemaRef ds:uri="http://schemas.openxmlformats.org/package/2006/metadata/core-properties"/>
    <ds:schemaRef ds:uri="http://purl.org/dc/dcmitype/"/>
    <ds:schemaRef ds:uri="http://purl.org/dc/terms/"/>
    <ds:schemaRef ds:uri="http://purl.org/dc/elements/1.1/"/>
    <ds:schemaRef ds:uri="http://schemas.microsoft.com/office/infopath/2007/PartnerControls"/>
    <ds:schemaRef ds:uri="08562aa6-c0ad-4fb9-8a82-15409d3a28b4"/>
    <ds:schemaRef ds:uri="28627d7c-4416-4bc1-86cf-ca6c3a42a8f2"/>
    <ds:schemaRef ds:uri="http://schemas.microsoft.com/office/2006/metadata/properties"/>
  </ds:schemaRefs>
</ds:datastoreItem>
</file>

<file path=customXml/itemProps3.xml><?xml version="1.0" encoding="utf-8"?>
<ds:datastoreItem xmlns:ds="http://schemas.openxmlformats.org/officeDocument/2006/customXml" ds:itemID="{2B43B9CB-87A7-457C-A0CB-6B9A855D4DF6}">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269</TotalTime>
  <Words>356</Words>
  <Application>Microsoft Office PowerPoint</Application>
  <PresentationFormat>Widescreen</PresentationFormat>
  <Paragraphs>22</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1_Office Theme</vt:lpstr>
      <vt:lpstr>Management of chronic disease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Nordfang</dc:creator>
  <cp:lastModifiedBy>Viktoria-Maria Hvidtfelt Lykke</cp:lastModifiedBy>
  <cp:revision>26</cp:revision>
  <cp:lastPrinted>2024-07-02T15:20:05Z</cp:lastPrinted>
  <dcterms:created xsi:type="dcterms:W3CDTF">2022-06-30T09:48:17Z</dcterms:created>
  <dcterms:modified xsi:type="dcterms:W3CDTF">2024-07-25T08:17:05Z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