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39"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555778"/>
          </a:xfrm>
        </p:spPr>
        <p:txBody>
          <a:bodyPr/>
          <a:lstStyle/>
          <a:p>
            <a:r>
              <a:rPr lang="en-GB" dirty="0"/>
              <a:t>Staging models for bipolar disorder can help to improve understanding of the illness trajectory and mechanisms underlying the progression of disease.</a:t>
            </a:r>
            <a:r>
              <a:rPr lang="en-GB" baseline="30000" dirty="0"/>
              <a:t>4,6</a:t>
            </a:r>
            <a:r>
              <a:rPr lang="en-GB" dirty="0"/>
              <a:t> Increased knowledge of the disease course, as a result, may improve treatment planning and prognosis.</a:t>
            </a:r>
            <a:r>
              <a:rPr lang="en-GB" baseline="30000" dirty="0"/>
              <a:t>6</a:t>
            </a:r>
            <a:endParaRPr lang="en-GB" dirty="0"/>
          </a:p>
          <a:p>
            <a:endParaRPr lang="en-GB" dirty="0"/>
          </a:p>
          <a:p>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Berk M, Berk L, Dodd S, et al. Stage managing bipolar disorder. Bipolar </a:t>
            </a:r>
            <a:r>
              <a:rPr lang="en-GB" dirty="0" err="1"/>
              <a:t>Disord</a:t>
            </a:r>
            <a:r>
              <a:rPr lang="en-GB" dirty="0"/>
              <a:t> 2014; 16 (5): 471–477.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Kapczinski</a:t>
            </a:r>
            <a:r>
              <a:rPr lang="en-GB" dirty="0"/>
              <a:t> F, </a:t>
            </a:r>
            <a:r>
              <a:rPr lang="en-GB" dirty="0" err="1"/>
              <a:t>Magalhães</a:t>
            </a:r>
            <a:r>
              <a:rPr lang="en-GB" dirty="0"/>
              <a:t> PV, </a:t>
            </a:r>
            <a:r>
              <a:rPr lang="en-GB" dirty="0" err="1"/>
              <a:t>Balanzá</a:t>
            </a:r>
            <a:r>
              <a:rPr lang="en-GB" dirty="0"/>
              <a:t>-Martinez V, et al. Staging systems in bipolar disorder: an International Society for Bipolar Disorders Task Force Report. Acta </a:t>
            </a:r>
            <a:r>
              <a:rPr lang="en-GB" dirty="0" err="1"/>
              <a:t>Psychiatr</a:t>
            </a:r>
            <a:r>
              <a:rPr lang="en-GB" dirty="0"/>
              <a:t> </a:t>
            </a:r>
            <a:r>
              <a:rPr lang="en-GB" dirty="0" err="1"/>
              <a:t>Scand</a:t>
            </a:r>
            <a:r>
              <a:rPr lang="en-GB" dirty="0"/>
              <a:t> 2014; 130 (5): 354–363.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Yatham</a:t>
            </a:r>
            <a:r>
              <a:rPr lang="en-GB" dirty="0"/>
              <a:t> LN, Beaulieu S, Schaffer A, et al. Optimal duration of risperidone or olanzapine adjunctive therapy to mood stabilizer following remission of a manic episode: a CANMAT randomized double-blind trial. Mol Psychiatry 2016; 21 (8): 1050–1056.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err="1"/>
              <a:t>Kozicky</a:t>
            </a:r>
            <a:r>
              <a:rPr lang="en-GB" dirty="0"/>
              <a:t> JM, McGirr A, Bond DJ, et al. </a:t>
            </a:r>
            <a:r>
              <a:rPr lang="en-GB" dirty="0" err="1"/>
              <a:t>Neuroprogression</a:t>
            </a:r>
            <a:r>
              <a:rPr lang="en-GB" dirty="0"/>
              <a:t> and episode recurrence in bipolar I disorder: a study of </a:t>
            </a:r>
            <a:r>
              <a:rPr lang="en-GB" dirty="0" err="1"/>
              <a:t>gray</a:t>
            </a:r>
            <a:r>
              <a:rPr lang="en-GB" dirty="0"/>
              <a:t> matter volume changes in first-episode mania and association with clinical outcome. Bipolar </a:t>
            </a:r>
            <a:r>
              <a:rPr lang="en-GB" dirty="0" err="1"/>
              <a:t>Disord</a:t>
            </a:r>
            <a:r>
              <a:rPr lang="en-GB" dirty="0"/>
              <a:t> 2016; 18 (6): 511–519.</a:t>
            </a:r>
          </a:p>
          <a:p>
            <a:pPr marL="228600" indent="-228600">
              <a:buFont typeface="+mj-lt"/>
              <a:buAutoNum type="arabicPeriod"/>
            </a:pPr>
            <a:r>
              <a:rPr lang="en-GB" dirty="0"/>
              <a:t>Vieta E, </a:t>
            </a:r>
            <a:r>
              <a:rPr lang="en-GB" dirty="0" err="1"/>
              <a:t>Reinares</a:t>
            </a:r>
            <a:r>
              <a:rPr lang="en-GB" dirty="0"/>
              <a:t> M, Rosa AR. Staging bipolar disorder. </a:t>
            </a:r>
            <a:r>
              <a:rPr lang="en-GB" dirty="0" err="1"/>
              <a:t>Neurotox</a:t>
            </a:r>
            <a:r>
              <a:rPr lang="en-GB" dirty="0"/>
              <a:t> Res 2011; 19 (2): 279–285.</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1444667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9F9D9CD-8CB4-C1DF-6802-53A98208AB93}"/>
              </a:ext>
            </a:extLst>
          </p:cNvPr>
          <p:cNvSpPr>
            <a:spLocks noGrp="1"/>
          </p:cNvSpPr>
          <p:nvPr>
            <p:ph idx="19"/>
          </p:nvPr>
        </p:nvSpPr>
        <p:spPr>
          <a:xfrm>
            <a:off x="539750" y="1416785"/>
            <a:ext cx="8461375" cy="4415215"/>
          </a:xfrm>
        </p:spPr>
        <p:txBody>
          <a:bodyPr/>
          <a:lstStyle/>
          <a:p>
            <a:r>
              <a:rPr lang="en-GB" dirty="0"/>
              <a:t>The majority of patients with BD require maintenance treatment</a:t>
            </a:r>
            <a:r>
              <a:rPr lang="en-GB" baseline="30000" dirty="0"/>
              <a:t>1</a:t>
            </a:r>
          </a:p>
          <a:p>
            <a:r>
              <a:rPr lang="en-GB" dirty="0"/>
              <a:t>Staging models of BD broadly describe the disorder as a continuum of increasing </a:t>
            </a:r>
            <a:br>
              <a:rPr lang="en-GB" dirty="0"/>
            </a:br>
            <a:r>
              <a:rPr lang="en-GB" dirty="0"/>
              <a:t>disease severity (clinical staging differs between models):</a:t>
            </a:r>
            <a:r>
              <a:rPr lang="en-GB" baseline="30000" dirty="0"/>
              <a:t>1-3</a:t>
            </a:r>
          </a:p>
          <a:p>
            <a:endParaRPr lang="en-GB" dirty="0"/>
          </a:p>
          <a:p>
            <a:endParaRPr lang="en-GB" dirty="0"/>
          </a:p>
          <a:p>
            <a:endParaRPr lang="en-GB" dirty="0"/>
          </a:p>
          <a:p>
            <a:pPr marL="0" indent="0">
              <a:buNone/>
            </a:pPr>
            <a:br>
              <a:rPr lang="en-GB" dirty="0"/>
            </a:br>
            <a:endParaRPr lang="en-GB" dirty="0"/>
          </a:p>
          <a:p>
            <a:endParaRPr lang="en-GB" dirty="0"/>
          </a:p>
          <a:p>
            <a:r>
              <a:rPr lang="en-GB" dirty="0"/>
              <a:t>Early and sustained intervention with effective maintenance treatment may help to preserve patient functioning – </a:t>
            </a:r>
            <a:r>
              <a:rPr lang="en-GB" b="1" dirty="0"/>
              <a:t>improving prognosis and minimizing illness progression</a:t>
            </a:r>
            <a:r>
              <a:rPr lang="en-GB" baseline="30000" dirty="0"/>
              <a:t>4-6</a:t>
            </a:r>
            <a:endParaRPr lang="en-GB" dirty="0"/>
          </a:p>
        </p:txBody>
      </p:sp>
      <p:sp>
        <p:nvSpPr>
          <p:cNvPr id="25" name="TextBox 24">
            <a:extLst>
              <a:ext uri="{FF2B5EF4-FFF2-40B4-BE49-F238E27FC236}">
                <a16:creationId xmlns:a16="http://schemas.microsoft.com/office/drawing/2014/main" id="{2268E777-F243-56BF-BB5A-BF3C26647013}"/>
              </a:ext>
            </a:extLst>
          </p:cNvPr>
          <p:cNvSpPr txBox="1"/>
          <p:nvPr/>
        </p:nvSpPr>
        <p:spPr>
          <a:xfrm>
            <a:off x="3147048" y="2678649"/>
            <a:ext cx="1980000" cy="1980000"/>
          </a:xfrm>
          <a:prstGeom prst="ellipse">
            <a:avLst/>
          </a:prstGeom>
          <a:solidFill>
            <a:schemeClr val="bg1"/>
          </a:solidFill>
          <a:ln>
            <a:solidFill>
              <a:schemeClr val="accent5">
                <a:lumMod val="50000"/>
              </a:schemeClr>
            </a:solidFill>
          </a:ln>
        </p:spPr>
        <p:txBody>
          <a:bodyPr wrap="none" rtlCol="0">
            <a:noAutofit/>
          </a:bodyPr>
          <a:lstStyle/>
          <a:p>
            <a:pPr algn="ctr"/>
            <a:r>
              <a:rPr lang="en-US" sz="1400" dirty="0">
                <a:solidFill>
                  <a:schemeClr val="tx1"/>
                </a:solidFill>
              </a:rPr>
              <a:t>Patients with</a:t>
            </a:r>
            <a:br>
              <a:rPr lang="en-US" sz="1400" dirty="0">
                <a:solidFill>
                  <a:schemeClr val="tx1"/>
                </a:solidFill>
              </a:rPr>
            </a:br>
            <a:r>
              <a:rPr lang="en-US" sz="1400" dirty="0">
                <a:solidFill>
                  <a:schemeClr val="tx1"/>
                </a:solidFill>
              </a:rPr>
              <a:t>few episodes</a:t>
            </a:r>
            <a:br>
              <a:rPr lang="en-US" sz="1400" dirty="0">
                <a:solidFill>
                  <a:schemeClr val="tx1"/>
                </a:solidFill>
              </a:rPr>
            </a:br>
            <a:r>
              <a:rPr lang="en-US" sz="1400" dirty="0">
                <a:solidFill>
                  <a:schemeClr val="tx1"/>
                </a:solidFill>
              </a:rPr>
              <a:t>and good functioning</a:t>
            </a:r>
            <a:br>
              <a:rPr lang="en-US" sz="1400" dirty="0">
                <a:solidFill>
                  <a:schemeClr val="tx1"/>
                </a:solidFill>
              </a:rPr>
            </a:br>
            <a:r>
              <a:rPr lang="en-US" sz="1400" dirty="0">
                <a:solidFill>
                  <a:schemeClr val="tx1"/>
                </a:solidFill>
              </a:rPr>
              <a:t>between episodes</a:t>
            </a:r>
          </a:p>
          <a:p>
            <a:pPr algn="ctr"/>
            <a:endParaRPr lang="en-GB" dirty="0"/>
          </a:p>
        </p:txBody>
      </p:sp>
      <p:sp>
        <p:nvSpPr>
          <p:cNvPr id="4" name="Content Placeholder 3">
            <a:extLst>
              <a:ext uri="{FF2B5EF4-FFF2-40B4-BE49-F238E27FC236}">
                <a16:creationId xmlns:a16="http://schemas.microsoft.com/office/drawing/2014/main" id="{37F55AD1-2BCB-ADD9-DA9D-53186794361E}"/>
              </a:ext>
            </a:extLst>
          </p:cNvPr>
          <p:cNvSpPr>
            <a:spLocks noGrp="1"/>
          </p:cNvSpPr>
          <p:nvPr>
            <p:ph sz="half" idx="1"/>
          </p:nvPr>
        </p:nvSpPr>
        <p:spPr/>
        <p:txBody>
          <a:bodyPr/>
          <a:lstStyle/>
          <a:p>
            <a:r>
              <a:rPr lang="en-GB" dirty="0"/>
              <a:t>Recurrences in BD may be associated with:</a:t>
            </a:r>
            <a:r>
              <a:rPr lang="en-GB" baseline="30000" dirty="0"/>
              <a:t>5,6</a:t>
            </a:r>
            <a:r>
              <a:rPr lang="en-GB" dirty="0"/>
              <a:t> </a:t>
            </a:r>
          </a:p>
          <a:p>
            <a:pPr lvl="1"/>
            <a:r>
              <a:rPr lang="en-GB" dirty="0"/>
              <a:t>Reduced grey matter volumes in the brain </a:t>
            </a:r>
          </a:p>
          <a:p>
            <a:pPr lvl="1"/>
            <a:r>
              <a:rPr lang="en-GB" dirty="0"/>
              <a:t>Worsening cognitive impairment</a:t>
            </a:r>
          </a:p>
          <a:p>
            <a:pPr lvl="1"/>
            <a:r>
              <a:rPr lang="en-GB" dirty="0"/>
              <a:t>Decreased inter-episodic recovery </a:t>
            </a:r>
          </a:p>
          <a:p>
            <a:pPr lvl="1"/>
            <a:r>
              <a:rPr lang="en-GB" dirty="0"/>
              <a:t>A higher rate and severity of relapse</a:t>
            </a:r>
          </a:p>
          <a:p>
            <a:pPr lvl="1"/>
            <a:r>
              <a:rPr lang="en-GB" dirty="0"/>
              <a:t>Reduced treatment response </a:t>
            </a:r>
          </a:p>
        </p:txBody>
      </p:sp>
      <p:sp>
        <p:nvSpPr>
          <p:cNvPr id="2" name="Text Placeholder 1">
            <a:extLst>
              <a:ext uri="{FF2B5EF4-FFF2-40B4-BE49-F238E27FC236}">
                <a16:creationId xmlns:a16="http://schemas.microsoft.com/office/drawing/2014/main" id="{8BA80D84-AF08-6058-4446-DE2109427226}"/>
              </a:ext>
            </a:extLst>
          </p:cNvPr>
          <p:cNvSpPr>
            <a:spLocks noGrp="1"/>
          </p:cNvSpPr>
          <p:nvPr>
            <p:ph type="body" sz="quarter" idx="17"/>
          </p:nvPr>
        </p:nvSpPr>
        <p:spPr/>
        <p:txBody>
          <a:bodyPr/>
          <a:lstStyle/>
          <a:p>
            <a:r>
              <a:rPr lang="en-GB" dirty="0"/>
              <a:t>Bipolar disorder – Maintenance treatment</a:t>
            </a:r>
          </a:p>
        </p:txBody>
      </p:sp>
      <p:sp>
        <p:nvSpPr>
          <p:cNvPr id="3" name="Title 2">
            <a:extLst>
              <a:ext uri="{FF2B5EF4-FFF2-40B4-BE49-F238E27FC236}">
                <a16:creationId xmlns:a16="http://schemas.microsoft.com/office/drawing/2014/main" id="{6BFB285B-7030-D565-668E-821E30620D38}"/>
              </a:ext>
            </a:extLst>
          </p:cNvPr>
          <p:cNvSpPr>
            <a:spLocks noGrp="1"/>
          </p:cNvSpPr>
          <p:nvPr>
            <p:ph type="title"/>
          </p:nvPr>
        </p:nvSpPr>
        <p:spPr/>
        <p:txBody>
          <a:bodyPr/>
          <a:lstStyle/>
          <a:p>
            <a:r>
              <a:rPr lang="en-GB"/>
              <a:t>Importance of maintenance treatment </a:t>
            </a:r>
          </a:p>
        </p:txBody>
      </p:sp>
      <p:sp>
        <p:nvSpPr>
          <p:cNvPr id="5" name="Text Placeholder 4">
            <a:extLst>
              <a:ext uri="{FF2B5EF4-FFF2-40B4-BE49-F238E27FC236}">
                <a16:creationId xmlns:a16="http://schemas.microsoft.com/office/drawing/2014/main" id="{2B1FC726-BA3E-851E-24A3-D009B7B2D4F9}"/>
              </a:ext>
            </a:extLst>
          </p:cNvPr>
          <p:cNvSpPr>
            <a:spLocks noGrp="1"/>
          </p:cNvSpPr>
          <p:nvPr>
            <p:ph type="body" sz="quarter" idx="18"/>
          </p:nvPr>
        </p:nvSpPr>
        <p:spPr/>
        <p:txBody>
          <a:bodyPr/>
          <a:lstStyle/>
          <a:p>
            <a:r>
              <a:rPr lang="en-GB" dirty="0"/>
              <a:t>BD=bipolar disorder</a:t>
            </a:r>
            <a:br>
              <a:rPr lang="en-GB" dirty="0"/>
            </a:br>
            <a:br>
              <a:rPr lang="en-GB" dirty="0"/>
            </a:br>
            <a:r>
              <a:rPr lang="en-GB" dirty="0"/>
              <a:t>1. </a:t>
            </a:r>
            <a:r>
              <a:rPr lang="en-GB" dirty="0" err="1"/>
              <a:t>Yatham</a:t>
            </a:r>
            <a:r>
              <a:rPr lang="en-GB" dirty="0"/>
              <a:t> et al. Bipolar </a:t>
            </a:r>
            <a:r>
              <a:rPr lang="en-GB" dirty="0" err="1"/>
              <a:t>Disord</a:t>
            </a:r>
            <a:r>
              <a:rPr lang="en-GB" dirty="0"/>
              <a:t> 2018;20(2):97–170; 2. Berk et al. Bipolar </a:t>
            </a:r>
            <a:r>
              <a:rPr lang="en-GB" dirty="0" err="1"/>
              <a:t>Disord</a:t>
            </a:r>
            <a:r>
              <a:rPr lang="en-GB" dirty="0"/>
              <a:t> 2014;16(5):471–477; </a:t>
            </a:r>
            <a:br>
              <a:rPr lang="en-GB" dirty="0"/>
            </a:br>
            <a:r>
              <a:rPr lang="en-GB" dirty="0"/>
              <a:t>3. </a:t>
            </a:r>
            <a:r>
              <a:rPr lang="en-GB" dirty="0" err="1"/>
              <a:t>Kapczinski</a:t>
            </a:r>
            <a:r>
              <a:rPr lang="en-GB" dirty="0"/>
              <a:t> et al. Acta </a:t>
            </a:r>
            <a:r>
              <a:rPr lang="en-GB" dirty="0" err="1"/>
              <a:t>Psychiatr</a:t>
            </a:r>
            <a:r>
              <a:rPr lang="en-GB" dirty="0"/>
              <a:t> </a:t>
            </a:r>
            <a:r>
              <a:rPr lang="en-GB" dirty="0" err="1"/>
              <a:t>Scand</a:t>
            </a:r>
            <a:r>
              <a:rPr lang="en-GB" dirty="0"/>
              <a:t> 2014;130(5):354–363; 4. </a:t>
            </a:r>
            <a:r>
              <a:rPr lang="en-GB" dirty="0" err="1"/>
              <a:t>Yatham</a:t>
            </a:r>
            <a:r>
              <a:rPr lang="en-GB" dirty="0"/>
              <a:t> et al. Mol Psychiatry 2016;21(8):1050–1056; </a:t>
            </a:r>
            <a:br>
              <a:rPr lang="en-GB" dirty="0"/>
            </a:br>
            <a:r>
              <a:rPr lang="en-GB" dirty="0"/>
              <a:t>5. </a:t>
            </a:r>
            <a:r>
              <a:rPr lang="en-GB" dirty="0" err="1"/>
              <a:t>Kozicky</a:t>
            </a:r>
            <a:r>
              <a:rPr lang="en-GB" dirty="0"/>
              <a:t> et al. Bipolar </a:t>
            </a:r>
            <a:r>
              <a:rPr lang="en-GB" dirty="0" err="1"/>
              <a:t>Disord</a:t>
            </a:r>
            <a:r>
              <a:rPr lang="en-GB" dirty="0"/>
              <a:t> 2016;18(6):511–519; 6. Vieta et al. </a:t>
            </a:r>
            <a:r>
              <a:rPr lang="en-GB" dirty="0" err="1"/>
              <a:t>Neurotox</a:t>
            </a:r>
            <a:r>
              <a:rPr lang="en-GB" dirty="0"/>
              <a:t> Res 2011;19(2):279–285</a:t>
            </a:r>
          </a:p>
        </p:txBody>
      </p:sp>
      <p:sp>
        <p:nvSpPr>
          <p:cNvPr id="8" name="Arrow: Right 7">
            <a:extLst>
              <a:ext uri="{FF2B5EF4-FFF2-40B4-BE49-F238E27FC236}">
                <a16:creationId xmlns:a16="http://schemas.microsoft.com/office/drawing/2014/main" id="{E6A80C3F-A958-AF04-3CA8-AC82ED64721A}"/>
              </a:ext>
            </a:extLst>
          </p:cNvPr>
          <p:cNvSpPr/>
          <p:nvPr/>
        </p:nvSpPr>
        <p:spPr>
          <a:xfrm>
            <a:off x="736048" y="3729870"/>
            <a:ext cx="7656838" cy="992356"/>
          </a:xfrm>
          <a:prstGeom prst="rightArrow">
            <a:avLst/>
          </a:prstGeom>
          <a:gradFill flip="none" rotWithShape="1">
            <a:gsLst>
              <a:gs pos="0">
                <a:schemeClr val="accent5">
                  <a:lumMod val="50000"/>
                </a:schemeClr>
              </a:gs>
              <a:gs pos="50000">
                <a:schemeClr val="accent5">
                  <a:lumMod val="40000"/>
                  <a:lumOff val="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Increasing severity</a:t>
            </a:r>
          </a:p>
        </p:txBody>
      </p:sp>
      <p:sp>
        <p:nvSpPr>
          <p:cNvPr id="15" name="TextBox 14">
            <a:extLst>
              <a:ext uri="{FF2B5EF4-FFF2-40B4-BE49-F238E27FC236}">
                <a16:creationId xmlns:a16="http://schemas.microsoft.com/office/drawing/2014/main" id="{59428474-AB4D-515F-1E86-9C63C2E9627B}"/>
              </a:ext>
            </a:extLst>
          </p:cNvPr>
          <p:cNvSpPr txBox="1"/>
          <p:nvPr/>
        </p:nvSpPr>
        <p:spPr>
          <a:xfrm>
            <a:off x="539749" y="2678649"/>
            <a:ext cx="1980000" cy="1980000"/>
          </a:xfrm>
          <a:prstGeom prst="ellipse">
            <a:avLst/>
          </a:prstGeom>
          <a:solidFill>
            <a:schemeClr val="bg1"/>
          </a:solidFill>
          <a:ln>
            <a:solidFill>
              <a:schemeClr val="accent5">
                <a:lumMod val="50000"/>
              </a:schemeClr>
            </a:solidFill>
          </a:ln>
        </p:spPr>
        <p:txBody>
          <a:bodyPr wrap="none" tIns="36000" rtlCol="0" anchor="t">
            <a:noAutofit/>
          </a:bodyPr>
          <a:lstStyle/>
          <a:p>
            <a:pPr algn="ctr"/>
            <a:r>
              <a:rPr lang="en-GB" sz="1400" dirty="0">
                <a:solidFill>
                  <a:schemeClr val="tx1"/>
                </a:solidFill>
              </a:rPr>
              <a:t>Individuals at</a:t>
            </a:r>
            <a:br>
              <a:rPr lang="en-GB" sz="1400" dirty="0">
                <a:solidFill>
                  <a:schemeClr val="tx1"/>
                </a:solidFill>
              </a:rPr>
            </a:br>
            <a:r>
              <a:rPr lang="en-GB" sz="1400" dirty="0">
                <a:solidFill>
                  <a:schemeClr val="tx1"/>
                </a:solidFill>
              </a:rPr>
              <a:t>increased risk of</a:t>
            </a:r>
            <a:br>
              <a:rPr lang="en-GB" sz="1400" dirty="0">
                <a:solidFill>
                  <a:schemeClr val="tx1"/>
                </a:solidFill>
              </a:rPr>
            </a:br>
            <a:r>
              <a:rPr lang="en-GB" sz="1400" dirty="0">
                <a:solidFill>
                  <a:schemeClr val="tx1"/>
                </a:solidFill>
              </a:rPr>
              <a:t>developing BD due</a:t>
            </a:r>
            <a:br>
              <a:rPr lang="en-GB" sz="1400" dirty="0">
                <a:solidFill>
                  <a:schemeClr val="tx1"/>
                </a:solidFill>
              </a:rPr>
            </a:br>
            <a:r>
              <a:rPr lang="en-GB" sz="1400" dirty="0">
                <a:solidFill>
                  <a:schemeClr val="tx1"/>
                </a:solidFill>
              </a:rPr>
              <a:t>to family history and</a:t>
            </a:r>
            <a:br>
              <a:rPr lang="en-GB" sz="1400" dirty="0">
                <a:solidFill>
                  <a:schemeClr val="tx1"/>
                </a:solidFill>
              </a:rPr>
            </a:br>
            <a:r>
              <a:rPr lang="en-GB" sz="1400" dirty="0">
                <a:solidFill>
                  <a:schemeClr val="tx1"/>
                </a:solidFill>
              </a:rPr>
              <a:t>presence of symptoms</a:t>
            </a:r>
            <a:br>
              <a:rPr lang="en-GB" sz="1400" dirty="0">
                <a:solidFill>
                  <a:schemeClr val="tx1"/>
                </a:solidFill>
              </a:rPr>
            </a:br>
            <a:r>
              <a:rPr lang="en-GB" sz="1400" dirty="0">
                <a:solidFill>
                  <a:schemeClr val="tx1"/>
                </a:solidFill>
              </a:rPr>
              <a:t>predictive of BD</a:t>
            </a:r>
          </a:p>
        </p:txBody>
      </p:sp>
      <p:sp>
        <p:nvSpPr>
          <p:cNvPr id="29" name="TextBox 28">
            <a:extLst>
              <a:ext uri="{FF2B5EF4-FFF2-40B4-BE49-F238E27FC236}">
                <a16:creationId xmlns:a16="http://schemas.microsoft.com/office/drawing/2014/main" id="{7A1667B2-6427-9459-A13C-9C9CFC7FDEB8}"/>
              </a:ext>
            </a:extLst>
          </p:cNvPr>
          <p:cNvSpPr txBox="1"/>
          <p:nvPr/>
        </p:nvSpPr>
        <p:spPr>
          <a:xfrm>
            <a:off x="5754348" y="2678649"/>
            <a:ext cx="1980000" cy="1980000"/>
          </a:xfrm>
          <a:prstGeom prst="ellipse">
            <a:avLst/>
          </a:prstGeom>
          <a:solidFill>
            <a:schemeClr val="bg1"/>
          </a:solidFill>
          <a:ln>
            <a:solidFill>
              <a:schemeClr val="accent5">
                <a:lumMod val="50000"/>
              </a:schemeClr>
            </a:solidFill>
          </a:ln>
        </p:spPr>
        <p:txBody>
          <a:bodyPr wrap="none" rtlCol="0" anchor="ctr">
            <a:noAutofit/>
          </a:bodyPr>
          <a:lstStyle/>
          <a:p>
            <a:pPr algn="ctr"/>
            <a:r>
              <a:rPr lang="en-US" sz="1400" dirty="0">
                <a:solidFill>
                  <a:schemeClr val="tx1"/>
                </a:solidFill>
              </a:rPr>
              <a:t>Patients with </a:t>
            </a:r>
            <a:br>
              <a:rPr lang="en-US" sz="1400" dirty="0">
                <a:solidFill>
                  <a:schemeClr val="tx1"/>
                </a:solidFill>
              </a:rPr>
            </a:br>
            <a:r>
              <a:rPr lang="en-US" sz="1400" dirty="0">
                <a:solidFill>
                  <a:schemeClr val="tx1"/>
                </a:solidFill>
              </a:rPr>
              <a:t>recurrent episodes </a:t>
            </a:r>
            <a:br>
              <a:rPr lang="en-US" sz="1400" dirty="0">
                <a:solidFill>
                  <a:schemeClr val="tx1"/>
                </a:solidFill>
              </a:rPr>
            </a:br>
            <a:r>
              <a:rPr lang="en-US" sz="1400" dirty="0">
                <a:solidFill>
                  <a:schemeClr val="tx1"/>
                </a:solidFill>
              </a:rPr>
              <a:t>and reduced</a:t>
            </a:r>
            <a:br>
              <a:rPr lang="en-US" sz="1400" dirty="0">
                <a:solidFill>
                  <a:schemeClr val="tx1"/>
                </a:solidFill>
              </a:rPr>
            </a:br>
            <a:r>
              <a:rPr lang="en-US" sz="1400" dirty="0">
                <a:solidFill>
                  <a:schemeClr val="tx1"/>
                </a:solidFill>
              </a:rPr>
              <a:t>functioning </a:t>
            </a:r>
            <a:br>
              <a:rPr lang="en-US" sz="1400" dirty="0">
                <a:solidFill>
                  <a:schemeClr val="tx1"/>
                </a:solidFill>
              </a:rPr>
            </a:br>
            <a:r>
              <a:rPr lang="en-US" sz="1400" dirty="0">
                <a:solidFill>
                  <a:schemeClr val="tx1"/>
                </a:solidFill>
              </a:rPr>
              <a:t>and cognition</a:t>
            </a:r>
          </a:p>
        </p:txBody>
      </p:sp>
    </p:spTree>
    <p:extLst>
      <p:ext uri="{BB962C8B-B14F-4D97-AF65-F5344CB8AC3E}">
        <p14:creationId xmlns:p14="http://schemas.microsoft.com/office/powerpoint/2010/main" val="3551723313"/>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270</TotalTime>
  <Words>505</Words>
  <Application>Microsoft Office PowerPoint</Application>
  <PresentationFormat>Widescreen</PresentationFormat>
  <Paragraphs>31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Importance of maintenance treatment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27</cp:revision>
  <cp:lastPrinted>2024-07-02T15:20:05Z</cp:lastPrinted>
  <dcterms:created xsi:type="dcterms:W3CDTF">2022-06-30T09:48:17Z</dcterms:created>
  <dcterms:modified xsi:type="dcterms:W3CDTF">2024-07-25T08:17:25Z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