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0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900216076990164E-2"/>
          <c:y val="7.2335640143020963E-2"/>
          <c:w val="0.88110296127051735"/>
          <c:h val="0.7965859892038427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5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Sheet1!$G$2:$G$9</c:f>
                <c:numCache>
                  <c:formatCode>General</c:formatCode>
                  <c:ptCount val="8"/>
                  <c:pt idx="0">
                    <c:v>0.70100000000000007</c:v>
                  </c:pt>
                  <c:pt idx="1">
                    <c:v>0.96</c:v>
                  </c:pt>
                  <c:pt idx="2">
                    <c:v>0.18699999999999983</c:v>
                  </c:pt>
                  <c:pt idx="3">
                    <c:v>1.0180000000000002</c:v>
                  </c:pt>
                  <c:pt idx="4">
                    <c:v>0.87399999999999989</c:v>
                  </c:pt>
                  <c:pt idx="5">
                    <c:v>3.6000000000000032E-2</c:v>
                  </c:pt>
                  <c:pt idx="6">
                    <c:v>6.9999999999998952E-3</c:v>
                  </c:pt>
                  <c:pt idx="7">
                    <c:v>0.28800000000000003</c:v>
                  </c:pt>
                </c:numCache>
              </c:numRef>
            </c:plus>
            <c:minus>
              <c:numRef>
                <c:f>Sheet1!$C$2:$C$9</c:f>
                <c:numCache>
                  <c:formatCode>General</c:formatCode>
                  <c:ptCount val="8"/>
                  <c:pt idx="0">
                    <c:v>0.48399999999999999</c:v>
                  </c:pt>
                  <c:pt idx="1">
                    <c:v>0.60200000000000009</c:v>
                  </c:pt>
                  <c:pt idx="2">
                    <c:v>0.16300000000000003</c:v>
                  </c:pt>
                  <c:pt idx="3">
                    <c:v>0.629</c:v>
                  </c:pt>
                  <c:pt idx="4">
                    <c:v>0.59400000000000008</c:v>
                  </c:pt>
                  <c:pt idx="5">
                    <c:v>3.400000000000003E-2</c:v>
                  </c:pt>
                  <c:pt idx="6">
                    <c:v>7.0000000000001172E-3</c:v>
                  </c:pt>
                  <c:pt idx="7">
                    <c:v>0.19600000000000001</c:v>
                  </c:pt>
                </c:numCache>
              </c:numRef>
            </c:minus>
            <c:spPr>
              <a:ln w="12700">
                <a:solidFill>
                  <a:schemeClr val="accent4">
                    <a:lumMod val="50000"/>
                  </a:schemeClr>
                </a:solidFill>
              </a:ln>
            </c:spPr>
          </c:errBars>
          <c:xVal>
            <c:numRef>
              <c:f>Sheet1!$E$2:$E$9</c:f>
              <c:numCache>
                <c:formatCode>General</c:formatCode>
                <c:ptCount val="8"/>
                <c:pt idx="0">
                  <c:v>1.552</c:v>
                </c:pt>
                <c:pt idx="1">
                  <c:v>1.613</c:v>
                </c:pt>
                <c:pt idx="2">
                  <c:v>1.3160000000000001</c:v>
                </c:pt>
                <c:pt idx="3">
                  <c:v>1.6459999999999999</c:v>
                </c:pt>
                <c:pt idx="4">
                  <c:v>1.8520000000000001</c:v>
                </c:pt>
                <c:pt idx="5">
                  <c:v>1.0529999999999999</c:v>
                </c:pt>
                <c:pt idx="6">
                  <c:v>1.018</c:v>
                </c:pt>
                <c:pt idx="7">
                  <c:v>0.626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12.5</c:v>
                </c:pt>
                <c:pt idx="1">
                  <c:v>11.6</c:v>
                </c:pt>
                <c:pt idx="2">
                  <c:v>10.7</c:v>
                </c:pt>
                <c:pt idx="3">
                  <c:v>9.6</c:v>
                </c:pt>
                <c:pt idx="4">
                  <c:v>8.6</c:v>
                </c:pt>
                <c:pt idx="5">
                  <c:v>7.6</c:v>
                </c:pt>
                <c:pt idx="6">
                  <c:v>6.6</c:v>
                </c:pt>
                <c:pt idx="7">
                  <c:v>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B82-4094-AC5F-2677250ED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3"/>
          <c:min val="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txPr>
          <a:bodyPr/>
          <a:lstStyle/>
          <a:p>
            <a:pPr>
              <a:defRPr sz="1200"/>
            </a:pPr>
            <a:endParaRPr lang="da-DK"/>
          </a:p>
        </c:txPr>
        <c:crossAx val="321649016"/>
        <c:crosses val="autoZero"/>
        <c:crossBetween val="midCat"/>
        <c:majorUnit val="1"/>
      </c:valAx>
      <c:valAx>
        <c:axId val="321649016"/>
        <c:scaling>
          <c:orientation val="minMax"/>
          <c:max val="13"/>
          <c:min val="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>
            <a:solidFill>
              <a:srgbClr val="000000"/>
            </a:solidFill>
          </a:ln>
        </c:spPr>
        <c:crossAx val="321647448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900216076990164E-2"/>
          <c:y val="7.9107566721473066E-2"/>
          <c:w val="0.88110296127051735"/>
          <c:h val="0.791282448377581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5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Sheet1!$G$2:$G$10</c:f>
                <c:numCache>
                  <c:formatCode>General</c:formatCode>
                  <c:ptCount val="9"/>
                  <c:pt idx="0">
                    <c:v>0.35299999999999998</c:v>
                  </c:pt>
                  <c:pt idx="1">
                    <c:v>0.35399999999999987</c:v>
                  </c:pt>
                  <c:pt idx="2">
                    <c:v>0.76100000000000012</c:v>
                  </c:pt>
                  <c:pt idx="3">
                    <c:v>6.2999999999999945E-2</c:v>
                  </c:pt>
                  <c:pt idx="4">
                    <c:v>0.1180000000000001</c:v>
                  </c:pt>
                  <c:pt idx="5">
                    <c:v>0.20000000000000007</c:v>
                  </c:pt>
                  <c:pt idx="6">
                    <c:v>0.40999999999999992</c:v>
                  </c:pt>
                  <c:pt idx="7">
                    <c:v>4.0000000000000036E-3</c:v>
                  </c:pt>
                  <c:pt idx="8">
                    <c:v>2.9999999999998916E-3</c:v>
                  </c:pt>
                </c:numCache>
              </c:numRef>
            </c:plus>
            <c:minus>
              <c:numRef>
                <c:f>Sheet1!$C$2:$C$10</c:f>
                <c:numCache>
                  <c:formatCode>General</c:formatCode>
                  <c:ptCount val="9"/>
                  <c:pt idx="0">
                    <c:v>0.27800000000000002</c:v>
                  </c:pt>
                  <c:pt idx="1">
                    <c:v>0.27900000000000014</c:v>
                  </c:pt>
                  <c:pt idx="2">
                    <c:v>0.52099999999999991</c:v>
                  </c:pt>
                  <c:pt idx="3">
                    <c:v>5.8999999999999941E-2</c:v>
                  </c:pt>
                  <c:pt idx="4">
                    <c:v>0.10699999999999998</c:v>
                  </c:pt>
                  <c:pt idx="5">
                    <c:v>0.15700000000000003</c:v>
                  </c:pt>
                  <c:pt idx="6">
                    <c:v>0.31500000000000017</c:v>
                  </c:pt>
                  <c:pt idx="7">
                    <c:v>4.0000000000000036E-3</c:v>
                  </c:pt>
                  <c:pt idx="8">
                    <c:v>4.0000000000000036E-3</c:v>
                  </c:pt>
                </c:numCache>
              </c:numRef>
            </c:minus>
            <c:spPr>
              <a:ln w="12700">
                <a:solidFill>
                  <a:schemeClr val="accent4">
                    <a:lumMod val="50000"/>
                  </a:schemeClr>
                </a:solidFill>
              </a:ln>
            </c:spPr>
          </c:errBars>
          <c:xVal>
            <c:numRef>
              <c:f>Sheet1!$E$2:$E$10</c:f>
              <c:numCache>
                <c:formatCode>General</c:formatCode>
                <c:ptCount val="9"/>
                <c:pt idx="0">
                  <c:v>1.304</c:v>
                </c:pt>
                <c:pt idx="1">
                  <c:v>1.3220000000000001</c:v>
                </c:pt>
                <c:pt idx="2">
                  <c:v>1.65</c:v>
                </c:pt>
                <c:pt idx="3">
                  <c:v>1.143</c:v>
                </c:pt>
                <c:pt idx="4">
                  <c:v>1.204</c:v>
                </c:pt>
                <c:pt idx="5">
                  <c:v>0.73499999999999999</c:v>
                </c:pt>
                <c:pt idx="6">
                  <c:v>1.3660000000000001</c:v>
                </c:pt>
                <c:pt idx="7">
                  <c:v>1.0089999999999999</c:v>
                </c:pt>
                <c:pt idx="8">
                  <c:v>1.006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12.5</c:v>
                </c:pt>
                <c:pt idx="1">
                  <c:v>11.5</c:v>
                </c:pt>
                <c:pt idx="2">
                  <c:v>10.7</c:v>
                </c:pt>
                <c:pt idx="3">
                  <c:v>9.6999999999999993</c:v>
                </c:pt>
                <c:pt idx="4">
                  <c:v>8.5</c:v>
                </c:pt>
                <c:pt idx="5">
                  <c:v>7.5</c:v>
                </c:pt>
                <c:pt idx="6">
                  <c:v>6.7</c:v>
                </c:pt>
                <c:pt idx="7">
                  <c:v>5.7</c:v>
                </c:pt>
                <c:pt idx="8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E7-4241-9339-D2F5C0593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3"/>
          <c:min val="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txPr>
          <a:bodyPr/>
          <a:lstStyle/>
          <a:p>
            <a:pPr>
              <a:defRPr sz="1200"/>
            </a:pPr>
            <a:endParaRPr lang="da-DK"/>
          </a:p>
        </c:txPr>
        <c:crossAx val="321649016"/>
        <c:crosses val="autoZero"/>
        <c:crossBetween val="midCat"/>
        <c:majorUnit val="1"/>
      </c:valAx>
      <c:valAx>
        <c:axId val="321649016"/>
        <c:scaling>
          <c:orientation val="minMax"/>
          <c:max val="13"/>
          <c:min val="4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>
            <a:solidFill>
              <a:srgbClr val="000000"/>
            </a:solidFill>
          </a:ln>
        </c:spPr>
        <c:crossAx val="321647448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2"/>
            <a:ext cx="5455982" cy="465287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Traditionally, the term ‘recurrence’ has been used to refer to symptoms that re-emerge after the point of remission, whereas ‘relapse’ is used to refer to the re-emergence of symptoms in the index episode.</a:t>
            </a:r>
            <a:r>
              <a:rPr lang="en-GB" baseline="30000" dirty="0"/>
              <a:t>3</a:t>
            </a:r>
            <a:r>
              <a:rPr lang="en-GB" dirty="0"/>
              <a:t> A systematic review of long-term, naturalistic studies of treated patients with bipolar disorder was conducted to assess the effectiveness of treatment under clinically realistic, non-experimental conditions, compared with long-term randomized controlled trials in bipolar disorder.</a:t>
            </a:r>
            <a:r>
              <a:rPr lang="en-GB" baseline="30000" dirty="0"/>
              <a:t>1</a:t>
            </a:r>
            <a:r>
              <a:rPr lang="en-GB" dirty="0"/>
              <a:t> The pooled recurrence rates in people receiving active treatment for bipolar disorder were 55.2% in naturalistic studies, and 39.3% in randomized controlled trials, with risk of recurrence associated with a younger age of onset, and a history of rapid cycling.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Vázquez GH, Holtzman JN, Lolich M, et al. Recurrence rates in bipolar disorder: systematic comparison of long-term prospective, naturalistic studies versus randomized controlled trials.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2015; 25 (10): 1501–1512.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Perlis RH, </a:t>
            </a:r>
            <a:r>
              <a:rPr lang="en-GB" dirty="0" err="1"/>
              <a:t>Ostacher</a:t>
            </a:r>
            <a:r>
              <a:rPr lang="en-GB" dirty="0"/>
              <a:t> MJ, Patel JK, et al. Predictors of recurrence in bipolar disorder: primary outcomes from the Systematic Treatment Enhancement Program for Bipolar Disorder (STEP-BD). Am J Psychiatry 2006; 163 (2): 217–224.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 err="1"/>
              <a:t>Grunze</a:t>
            </a:r>
            <a:r>
              <a:rPr lang="en-GB" dirty="0"/>
              <a:t> H, Vieta E, Goodwin GM, et al; WFSBP Task Force on Treatment Guidelines for Bipolar Disorders. The World Federation of Societies of Biological Psychiatry (WFSBP) guidelines for the biological treatment of bipolar disorders: update 2012 on the long-term treatment of bipolar disorder. World J </a:t>
            </a:r>
            <a:r>
              <a:rPr lang="en-GB" dirty="0" err="1"/>
              <a:t>Biol</a:t>
            </a:r>
            <a:r>
              <a:rPr lang="en-GB" dirty="0"/>
              <a:t> Psychiatry 2013; 14 (3): 154–219.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716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A5F98-ADA4-9B2D-05A3-51FFCDE499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1BAA6F-9B95-1E93-FCFE-A893B55F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 of recurrence and relapse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1A296-882A-6556-20AD-D49F666F843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10280650" cy="4415215"/>
          </a:xfrm>
        </p:spPr>
        <p:txBody>
          <a:bodyPr/>
          <a:lstStyle/>
          <a:p>
            <a:pPr lvl="1"/>
            <a:r>
              <a:rPr lang="en-GB" sz="1600" dirty="0"/>
              <a:t>The pooled rate of recurrence from a review of RCTs was found to be 60.6% for patients treated with placebo and 39.3% for patients treated with mood stabilizers (translating into a number needed to treat of ~4.5)</a:t>
            </a:r>
            <a:r>
              <a:rPr lang="en-GB" sz="1600" baseline="30000" dirty="0"/>
              <a:t>1</a:t>
            </a:r>
            <a:endParaRPr lang="en-GB" sz="1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FED06E-872B-909D-ED8E-8914C2FBBF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CI=confidence interval; HR=hazard ratio; RCT=randomized controlled trial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Vázquez et al.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2015;25(10):1501–1512; 2. Perlis et al.</a:t>
            </a:r>
            <a:r>
              <a:rPr lang="pl-PL" dirty="0"/>
              <a:t> Am J Psychiatry 2006;163(2):217–224</a:t>
            </a:r>
            <a:endParaRPr lang="en-GB" dirty="0"/>
          </a:p>
        </p:txBody>
      </p:sp>
      <p:graphicFrame>
        <p:nvGraphicFramePr>
          <p:cNvPr id="15" name="Table 11">
            <a:extLst>
              <a:ext uri="{FF2B5EF4-FFF2-40B4-BE49-F238E27FC236}">
                <a16:creationId xmlns:a16="http://schemas.microsoft.com/office/drawing/2014/main" id="{4ADDD5B0-07A1-42D9-7792-2E620A9F4A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616291"/>
              </p:ext>
            </p:extLst>
          </p:nvPr>
        </p:nvGraphicFramePr>
        <p:xfrm>
          <a:off x="704099" y="2517194"/>
          <a:ext cx="5234400" cy="347807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53133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2881267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285666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Feature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Phases of mania, lifetime </a:t>
                      </a:r>
                      <a:b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(≥20 episodes versus &lt;5)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285666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Current substance-use disorder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Number of residual manic symptoms at recovery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3463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BD-I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650143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Rapid cycling, 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5094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Number of episodes of depression, 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361633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Percent of days with elevated mood, 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158160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Polarity of preceding (index) episode – depression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2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58714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92299ECB-853E-E2E0-8C9B-F1FEBE5D8314}"/>
              </a:ext>
            </a:extLst>
          </p:cNvPr>
          <p:cNvSpPr txBox="1"/>
          <p:nvPr/>
        </p:nvSpPr>
        <p:spPr>
          <a:xfrm>
            <a:off x="704098" y="2061936"/>
            <a:ext cx="5233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Features of BD associated with time to recurrence </a:t>
            </a:r>
            <a:b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of manic/hypomanic/mixed episodes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728868B-7F91-1E4B-2295-1B218ACD1C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8764843"/>
              </p:ext>
            </p:extLst>
          </p:nvPr>
        </p:nvGraphicFramePr>
        <p:xfrm>
          <a:off x="2693592" y="2523599"/>
          <a:ext cx="3388478" cy="395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4E1A010-30A9-D0B2-3DDB-0F0CE739B0A9}"/>
              </a:ext>
            </a:extLst>
          </p:cNvPr>
          <p:cNvSpPr txBox="1"/>
          <p:nvPr/>
        </p:nvSpPr>
        <p:spPr>
          <a:xfrm>
            <a:off x="6169007" y="2061936"/>
            <a:ext cx="5157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Features of BD associated with time to recurrence </a:t>
            </a:r>
            <a:b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of depressive episodes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graphicFrame>
        <p:nvGraphicFramePr>
          <p:cNvPr id="20" name="Table 11">
            <a:extLst>
              <a:ext uri="{FF2B5EF4-FFF2-40B4-BE49-F238E27FC236}">
                <a16:creationId xmlns:a16="http://schemas.microsoft.com/office/drawing/2014/main" id="{F20A3215-230B-1565-6DA6-99D43F8B7E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807202"/>
              </p:ext>
            </p:extLst>
          </p:nvPr>
        </p:nvGraphicFramePr>
        <p:xfrm>
          <a:off x="6169007" y="2517194"/>
          <a:ext cx="5170390" cy="35204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54400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2815990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279539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Feature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289357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Phases of depression, lifetime </a:t>
                      </a:r>
                      <a:b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(≥20 episodes versus &lt;5)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279539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Current substance-use disorder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289357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Eating disorder, lifetime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3463"/>
                  </a:ext>
                </a:extLst>
              </a:tr>
              <a:tr h="2795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Number of residual depressive symptoms at recovery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650143"/>
                  </a:ext>
                </a:extLst>
              </a:tr>
              <a:tr h="2795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Number of residual manic </a:t>
                      </a:r>
                      <a:b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symptoms at recovery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117647"/>
                  </a:ext>
                </a:extLst>
              </a:tr>
              <a:tr h="279539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Male gender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5094"/>
                  </a:ext>
                </a:extLst>
              </a:tr>
              <a:tr h="289357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Rapid cycling, 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361633"/>
                  </a:ext>
                </a:extLst>
              </a:tr>
              <a:tr h="289357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Percent of days of depression, </a:t>
                      </a:r>
                      <a:b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158160"/>
                  </a:ext>
                </a:extLst>
              </a:tr>
              <a:tr h="208332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Percent of days of anxiety, </a:t>
                      </a:r>
                      <a:b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past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587142"/>
                  </a:ext>
                </a:extLst>
              </a:tr>
            </a:tbl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6B9C4905-3C84-C33B-00EE-AD4C5BC4CC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304349"/>
              </p:ext>
            </p:extLst>
          </p:nvPr>
        </p:nvGraphicFramePr>
        <p:xfrm>
          <a:off x="8060927" y="2506261"/>
          <a:ext cx="3388478" cy="40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68101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536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Risk of recurrence and relapse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28</cp:revision>
  <cp:lastPrinted>2024-07-02T15:20:05Z</cp:lastPrinted>
  <dcterms:created xsi:type="dcterms:W3CDTF">2022-06-30T09:48:17Z</dcterms:created>
  <dcterms:modified xsi:type="dcterms:W3CDTF">2024-07-25T08:17:45Z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