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45"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D669653C-A31C-B9BB-2003-9D1DC725BAAA}" name="Dani Guinart" initials="DG" userId="e7e1dcf6d05fdd77" providerId="Windows Live"/>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FFFFFF"/>
    <a:srgbClr val="EFECEB"/>
    <a:srgbClr val="E5EBF1"/>
    <a:srgbClr val="F0F0F0"/>
    <a:srgbClr val="3F1A01"/>
    <a:srgbClr val="D9D1CC"/>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0" autoAdjust="0"/>
    <p:restoredTop sz="85215" autoAdjust="0"/>
  </p:normalViewPr>
  <p:slideViewPr>
    <p:cSldViewPr snapToGrid="0">
      <p:cViewPr varScale="1">
        <p:scale>
          <a:sx n="133" d="100"/>
          <a:sy n="133" d="100"/>
        </p:scale>
        <p:origin x="1446" y="114"/>
      </p:cViewPr>
      <p:guideLst>
        <p:guide orient="horz" pos="2160"/>
        <p:guide pos="3840"/>
      </p:guideLst>
    </p:cSldViewPr>
  </p:slideViewPr>
  <p:notesTextViewPr>
    <p:cViewPr>
      <p:scale>
        <a:sx n="1" d="1"/>
        <a:sy n="1" d="1"/>
      </p:scale>
      <p:origin x="0" y="0"/>
    </p:cViewPr>
  </p:notesTextViewPr>
  <p:notesViewPr>
    <p:cSldViewPr snapToGrid="0">
      <p:cViewPr>
        <p:scale>
          <a:sx n="150" d="100"/>
          <a:sy n="150" d="100"/>
        </p:scale>
        <p:origin x="3492" y="-15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US" dirty="0"/>
              <a:t>Several atypical antipsychotics have been shown to effectively prevent relapse of mood episodes, an effect which tends to be related to the prevention of manic episodes, rather than depressive episodes.</a:t>
            </a:r>
            <a:r>
              <a:rPr lang="en-US" baseline="30000" dirty="0"/>
              <a:t>1</a:t>
            </a:r>
            <a:r>
              <a:rPr lang="en-US" baseline="0" dirty="0"/>
              <a:t> The choice of treatment for the maintenance phase should be discussed with patients and their caregivers wherever possible, considering experience of current and prior medication use, and response, safety and tolerability of each potential medication, predominant episode polarity, and clinical features that may influence prognosis (e.g., Diagnostic and Statistical Manual of Mental Disorders, Fifth Edition [DSM-5] specifiers).</a:t>
            </a:r>
            <a:r>
              <a:rPr lang="en-US" baseline="30000" dirty="0"/>
              <a:t>1</a:t>
            </a:r>
          </a:p>
          <a:p>
            <a:endParaRPr lang="en-US" baseline="0" dirty="0"/>
          </a:p>
          <a:p>
            <a:r>
              <a:rPr lang="en-US" baseline="0" dirty="0"/>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a:p>
            <a:endParaRPr lang="en-GB" baseline="0" dirty="0"/>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78304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notesSlide" Target="../notesSlides/notesSlide1.xml"/><Relationship Id="rId16" Type="http://schemas.openxmlformats.org/officeDocument/2006/relationships/image" Target="../media/image26.svg"/><Relationship Id="rId1" Type="http://schemas.openxmlformats.org/officeDocument/2006/relationships/slideLayout" Target="../slideLayouts/slideLayout2.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BFFE63-B0C1-9C8B-316B-B16742E98747}"/>
              </a:ext>
            </a:extLst>
          </p:cNvPr>
          <p:cNvSpPr>
            <a:spLocks noGrp="1"/>
          </p:cNvSpPr>
          <p:nvPr>
            <p:ph type="body" sz="quarter" idx="17"/>
          </p:nvPr>
        </p:nvSpPr>
        <p:spPr/>
        <p:txBody>
          <a:bodyPr/>
          <a:lstStyle/>
          <a:p>
            <a:r>
              <a:rPr lang="en-GB" dirty="0"/>
              <a:t>Bipolar disorder – Maintenance treatment</a:t>
            </a:r>
          </a:p>
        </p:txBody>
      </p:sp>
      <p:sp>
        <p:nvSpPr>
          <p:cNvPr id="3" name="Title 2">
            <a:extLst>
              <a:ext uri="{FF2B5EF4-FFF2-40B4-BE49-F238E27FC236}">
                <a16:creationId xmlns:a16="http://schemas.microsoft.com/office/drawing/2014/main" id="{47100D18-A9F2-FAF4-79A8-2EDB679E8ED6}"/>
              </a:ext>
            </a:extLst>
          </p:cNvPr>
          <p:cNvSpPr>
            <a:spLocks noGrp="1"/>
          </p:cNvSpPr>
          <p:nvPr>
            <p:ph type="title"/>
          </p:nvPr>
        </p:nvSpPr>
        <p:spPr/>
        <p:txBody>
          <a:bodyPr/>
          <a:lstStyle/>
          <a:p>
            <a:r>
              <a:rPr lang="en-GB"/>
              <a:t>Overview of psychopharmacological maintenance treatment</a:t>
            </a:r>
          </a:p>
        </p:txBody>
      </p:sp>
      <p:sp>
        <p:nvSpPr>
          <p:cNvPr id="4" name="Content Placeholder 3">
            <a:extLst>
              <a:ext uri="{FF2B5EF4-FFF2-40B4-BE49-F238E27FC236}">
                <a16:creationId xmlns:a16="http://schemas.microsoft.com/office/drawing/2014/main" id="{413D1623-EBC0-29AC-47FC-B3934E6C52DC}"/>
              </a:ext>
            </a:extLst>
          </p:cNvPr>
          <p:cNvSpPr>
            <a:spLocks noGrp="1"/>
          </p:cNvSpPr>
          <p:nvPr>
            <p:ph idx="19"/>
          </p:nvPr>
        </p:nvSpPr>
        <p:spPr/>
        <p:txBody>
          <a:bodyPr/>
          <a:lstStyle/>
          <a:p>
            <a:r>
              <a:rPr lang="en-GB" dirty="0"/>
              <a:t>Many pharmacological treatments for the management of acute manic or depressive episodes </a:t>
            </a:r>
            <a:br>
              <a:rPr lang="en-GB" dirty="0"/>
            </a:br>
            <a:r>
              <a:rPr lang="en-GB" dirty="0"/>
              <a:t>are also efficacious as maintenance treatment</a:t>
            </a:r>
          </a:p>
          <a:p>
            <a:r>
              <a:rPr lang="en-GB" dirty="0"/>
              <a:t>Generally, when considering maintenance treatment options, medications that have been effective during the acute phase should be continued</a:t>
            </a:r>
          </a:p>
          <a:p>
            <a:r>
              <a:rPr lang="en-US" dirty="0"/>
              <a:t>However, long-term treatment with antidepressants is generally not recommended due to a risk </a:t>
            </a:r>
            <a:br>
              <a:rPr lang="en-US" dirty="0"/>
            </a:br>
            <a:r>
              <a:rPr lang="en-US" dirty="0"/>
              <a:t>of manic/hypomanic switching, and instability of mood</a:t>
            </a:r>
            <a:endParaRPr lang="en-US" dirty="0">
              <a:solidFill>
                <a:schemeClr val="tx1"/>
              </a:solidFill>
            </a:endParaRPr>
          </a:p>
          <a:p>
            <a:r>
              <a:rPr lang="en-GB" dirty="0">
                <a:solidFill>
                  <a:schemeClr val="tx1"/>
                </a:solidFill>
              </a:rPr>
              <a:t>Once maintenance treatment has been initiated, clinical monitoring is important to optimize therapy and to check for non-adherence</a:t>
            </a:r>
          </a:p>
        </p:txBody>
      </p:sp>
      <p:sp>
        <p:nvSpPr>
          <p:cNvPr id="5" name="Text Placeholder 4">
            <a:extLst>
              <a:ext uri="{FF2B5EF4-FFF2-40B4-BE49-F238E27FC236}">
                <a16:creationId xmlns:a16="http://schemas.microsoft.com/office/drawing/2014/main" id="{D402A2EB-F08D-C104-3E3B-C4F68F3B3232}"/>
              </a:ext>
            </a:extLst>
          </p:cNvPr>
          <p:cNvSpPr>
            <a:spLocks noGrp="1"/>
          </p:cNvSpPr>
          <p:nvPr>
            <p:ph type="body" sz="quarter" idx="18"/>
          </p:nvPr>
        </p:nvSpPr>
        <p:spPr/>
        <p:txBody>
          <a:bodyPr/>
          <a:lstStyle/>
          <a:p>
            <a:r>
              <a:rPr lang="en-GB"/>
              <a:t>Yatham et al. </a:t>
            </a:r>
            <a:r>
              <a:rPr lang="it-IT"/>
              <a:t>Bipolar Disord 2018;20(2):97–170</a:t>
            </a:r>
            <a:endParaRPr lang="en-GB"/>
          </a:p>
        </p:txBody>
      </p:sp>
      <p:sp>
        <p:nvSpPr>
          <p:cNvPr id="7" name="Rectangle: Diagonal Corners Rounded 6">
            <a:extLst>
              <a:ext uri="{FF2B5EF4-FFF2-40B4-BE49-F238E27FC236}">
                <a16:creationId xmlns:a16="http://schemas.microsoft.com/office/drawing/2014/main" id="{8C0BBAF9-0175-4FEF-E8C3-5B2370CD2CD5}"/>
              </a:ext>
            </a:extLst>
          </p:cNvPr>
          <p:cNvSpPr/>
          <p:nvPr/>
        </p:nvSpPr>
        <p:spPr>
          <a:xfrm flipH="1">
            <a:off x="695325" y="4577775"/>
            <a:ext cx="1590675" cy="1610868"/>
          </a:xfrm>
          <a:prstGeom prst="round2Diag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1FB8B17C-6C92-9C14-A72A-AA93BC01B37A}"/>
              </a:ext>
            </a:extLst>
          </p:cNvPr>
          <p:cNvSpPr txBox="1"/>
          <p:nvPr/>
        </p:nvSpPr>
        <p:spPr>
          <a:xfrm>
            <a:off x="695325" y="4189969"/>
            <a:ext cx="10453503" cy="323165"/>
          </a:xfrm>
          <a:prstGeom prst="rect">
            <a:avLst/>
          </a:prstGeom>
          <a:noFill/>
        </p:spPr>
        <p:txBody>
          <a:bodyPr wrap="none" rtlCol="0">
            <a:spAutoFit/>
          </a:bodyPr>
          <a:lstStyle/>
          <a:p>
            <a:r>
              <a:rPr lang="en-GB" sz="1500" b="1"/>
              <a:t>For patients currently not receiving or responding to pharmacological treatments, clinicians should consider:</a:t>
            </a:r>
          </a:p>
        </p:txBody>
      </p:sp>
      <p:pic>
        <p:nvPicPr>
          <p:cNvPr id="15" name="Graphic 14" descr="Route (Two Pins With A Path) outline">
            <a:extLst>
              <a:ext uri="{FF2B5EF4-FFF2-40B4-BE49-F238E27FC236}">
                <a16:creationId xmlns:a16="http://schemas.microsoft.com/office/drawing/2014/main" id="{56A1A4A0-14DC-52A2-11E9-81C4750EC7C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3462" y="4685569"/>
            <a:ext cx="914400" cy="914400"/>
          </a:xfrm>
          <a:prstGeom prst="rect">
            <a:avLst/>
          </a:prstGeom>
        </p:spPr>
      </p:pic>
      <p:sp>
        <p:nvSpPr>
          <p:cNvPr id="16" name="TextBox 15">
            <a:extLst>
              <a:ext uri="{FF2B5EF4-FFF2-40B4-BE49-F238E27FC236}">
                <a16:creationId xmlns:a16="http://schemas.microsoft.com/office/drawing/2014/main" id="{63E03653-B2A0-0117-B764-97C6C9C4D79A}"/>
              </a:ext>
            </a:extLst>
          </p:cNvPr>
          <p:cNvSpPr txBox="1"/>
          <p:nvPr/>
        </p:nvSpPr>
        <p:spPr>
          <a:xfrm>
            <a:off x="815637" y="5617918"/>
            <a:ext cx="1350050" cy="523220"/>
          </a:xfrm>
          <a:prstGeom prst="rect">
            <a:avLst/>
          </a:prstGeom>
          <a:noFill/>
        </p:spPr>
        <p:txBody>
          <a:bodyPr wrap="none" rtlCol="0">
            <a:spAutoFit/>
          </a:bodyPr>
          <a:lstStyle/>
          <a:p>
            <a:pPr algn="ctr"/>
            <a:r>
              <a:rPr lang="en-GB" sz="1400"/>
              <a:t>Clinical course</a:t>
            </a:r>
            <a:br>
              <a:rPr lang="en-GB" sz="1400"/>
            </a:br>
            <a:r>
              <a:rPr lang="en-GB" sz="1400"/>
              <a:t>of illness</a:t>
            </a:r>
          </a:p>
        </p:txBody>
      </p:sp>
      <p:sp>
        <p:nvSpPr>
          <p:cNvPr id="17" name="Rectangle: Diagonal Corners Rounded 16">
            <a:extLst>
              <a:ext uri="{FF2B5EF4-FFF2-40B4-BE49-F238E27FC236}">
                <a16:creationId xmlns:a16="http://schemas.microsoft.com/office/drawing/2014/main" id="{9715FB02-71CD-7EF0-6DBA-5ED412628644}"/>
              </a:ext>
            </a:extLst>
          </p:cNvPr>
          <p:cNvSpPr/>
          <p:nvPr/>
        </p:nvSpPr>
        <p:spPr>
          <a:xfrm flipH="1">
            <a:off x="2406312" y="4577775"/>
            <a:ext cx="1590675" cy="1610868"/>
          </a:xfrm>
          <a:prstGeom prst="round2Diag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Graphic 17" descr="Thumbs up sign outline">
            <a:extLst>
              <a:ext uri="{FF2B5EF4-FFF2-40B4-BE49-F238E27FC236}">
                <a16:creationId xmlns:a16="http://schemas.microsoft.com/office/drawing/2014/main" id="{87777447-1A10-3256-B13E-FCB2E470795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2569801" y="4631094"/>
            <a:ext cx="652790" cy="652790"/>
          </a:xfrm>
          <a:prstGeom prst="rect">
            <a:avLst/>
          </a:prstGeom>
        </p:spPr>
      </p:pic>
      <p:sp>
        <p:nvSpPr>
          <p:cNvPr id="19" name="TextBox 18">
            <a:extLst>
              <a:ext uri="{FF2B5EF4-FFF2-40B4-BE49-F238E27FC236}">
                <a16:creationId xmlns:a16="http://schemas.microsoft.com/office/drawing/2014/main" id="{0D3FECBD-618C-E242-A305-FC084F7EFBDB}"/>
              </a:ext>
            </a:extLst>
          </p:cNvPr>
          <p:cNvSpPr txBox="1"/>
          <p:nvPr/>
        </p:nvSpPr>
        <p:spPr>
          <a:xfrm>
            <a:off x="2472930" y="5608359"/>
            <a:ext cx="1457450" cy="523220"/>
          </a:xfrm>
          <a:prstGeom prst="rect">
            <a:avLst/>
          </a:prstGeom>
          <a:noFill/>
        </p:spPr>
        <p:txBody>
          <a:bodyPr wrap="none" rtlCol="0">
            <a:spAutoFit/>
          </a:bodyPr>
          <a:lstStyle/>
          <a:p>
            <a:pPr algn="ctr"/>
            <a:r>
              <a:rPr lang="en-GB" sz="1400"/>
              <a:t>Response to </a:t>
            </a:r>
            <a:br>
              <a:rPr lang="en-GB" sz="1400"/>
            </a:br>
            <a:r>
              <a:rPr lang="en-GB" sz="1400"/>
              <a:t>prior medication</a:t>
            </a:r>
          </a:p>
        </p:txBody>
      </p:sp>
      <p:pic>
        <p:nvPicPr>
          <p:cNvPr id="21" name="Graphic 20" descr="Thumbs Down outline">
            <a:extLst>
              <a:ext uri="{FF2B5EF4-FFF2-40B4-BE49-F238E27FC236}">
                <a16:creationId xmlns:a16="http://schemas.microsoft.com/office/drawing/2014/main" id="{CA323EDA-6CB4-CE9D-09C1-2520F2B2247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3201649" y="4966318"/>
            <a:ext cx="651600" cy="651600"/>
          </a:xfrm>
          <a:prstGeom prst="rect">
            <a:avLst/>
          </a:prstGeom>
        </p:spPr>
      </p:pic>
      <p:sp>
        <p:nvSpPr>
          <p:cNvPr id="22" name="Rectangle: Diagonal Corners Rounded 21">
            <a:extLst>
              <a:ext uri="{FF2B5EF4-FFF2-40B4-BE49-F238E27FC236}">
                <a16:creationId xmlns:a16="http://schemas.microsoft.com/office/drawing/2014/main" id="{785CF865-B889-370E-E5F6-229B9AAEDF7C}"/>
              </a:ext>
            </a:extLst>
          </p:cNvPr>
          <p:cNvSpPr/>
          <p:nvPr/>
        </p:nvSpPr>
        <p:spPr>
          <a:xfrm flipH="1">
            <a:off x="4120905" y="4631094"/>
            <a:ext cx="1590675" cy="1610868"/>
          </a:xfrm>
          <a:prstGeom prst="round2Diag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5CDA209F-CDFF-13F5-27B1-FBB3280E899F}"/>
              </a:ext>
            </a:extLst>
          </p:cNvPr>
          <p:cNvSpPr txBox="1"/>
          <p:nvPr/>
        </p:nvSpPr>
        <p:spPr>
          <a:xfrm>
            <a:off x="4271682" y="5661678"/>
            <a:ext cx="1289135" cy="307777"/>
          </a:xfrm>
          <a:prstGeom prst="rect">
            <a:avLst/>
          </a:prstGeom>
          <a:noFill/>
        </p:spPr>
        <p:txBody>
          <a:bodyPr wrap="none" rtlCol="0">
            <a:spAutoFit/>
          </a:bodyPr>
          <a:lstStyle/>
          <a:p>
            <a:pPr algn="ctr"/>
            <a:r>
              <a:rPr lang="en-GB" sz="1400"/>
              <a:t>Family history</a:t>
            </a:r>
          </a:p>
        </p:txBody>
      </p:sp>
      <p:pic>
        <p:nvPicPr>
          <p:cNvPr id="25" name="Graphic 24" descr="Family with boy outline">
            <a:extLst>
              <a:ext uri="{FF2B5EF4-FFF2-40B4-BE49-F238E27FC236}">
                <a16:creationId xmlns:a16="http://schemas.microsoft.com/office/drawing/2014/main" id="{5D72CCFA-49DF-6E28-106B-F582D6A271C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65210" y="4703518"/>
            <a:ext cx="914400" cy="914400"/>
          </a:xfrm>
          <a:prstGeom prst="rect">
            <a:avLst/>
          </a:prstGeom>
        </p:spPr>
      </p:pic>
      <p:sp>
        <p:nvSpPr>
          <p:cNvPr id="26" name="Rectangle: Diagonal Corners Rounded 25">
            <a:extLst>
              <a:ext uri="{FF2B5EF4-FFF2-40B4-BE49-F238E27FC236}">
                <a16:creationId xmlns:a16="http://schemas.microsoft.com/office/drawing/2014/main" id="{AB5E9841-BC24-764D-CF4F-63AB1315E55D}"/>
              </a:ext>
            </a:extLst>
          </p:cNvPr>
          <p:cNvSpPr/>
          <p:nvPr/>
        </p:nvSpPr>
        <p:spPr>
          <a:xfrm flipH="1">
            <a:off x="5865750" y="4631094"/>
            <a:ext cx="1590675" cy="1610868"/>
          </a:xfrm>
          <a:prstGeom prst="round2Diag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7C91E19C-EC56-12CC-F138-4CFD48B5F533}"/>
              </a:ext>
            </a:extLst>
          </p:cNvPr>
          <p:cNvSpPr txBox="1"/>
          <p:nvPr/>
        </p:nvSpPr>
        <p:spPr>
          <a:xfrm>
            <a:off x="6110304" y="5661678"/>
            <a:ext cx="1101584" cy="523220"/>
          </a:xfrm>
          <a:prstGeom prst="rect">
            <a:avLst/>
          </a:prstGeom>
          <a:noFill/>
        </p:spPr>
        <p:txBody>
          <a:bodyPr wrap="none" rtlCol="0">
            <a:spAutoFit/>
          </a:bodyPr>
          <a:lstStyle/>
          <a:p>
            <a:pPr algn="ctr"/>
            <a:r>
              <a:rPr lang="en-GB" sz="1400"/>
              <a:t>Psychiatric </a:t>
            </a:r>
            <a:br>
              <a:rPr lang="en-GB" sz="1400"/>
            </a:br>
            <a:r>
              <a:rPr lang="en-GB" sz="1400"/>
              <a:t>comorbidity</a:t>
            </a:r>
          </a:p>
        </p:txBody>
      </p:sp>
      <p:pic>
        <p:nvPicPr>
          <p:cNvPr id="28" name="Graphic 27" descr="Brain in head outline">
            <a:extLst>
              <a:ext uri="{FF2B5EF4-FFF2-40B4-BE49-F238E27FC236}">
                <a16:creationId xmlns:a16="http://schemas.microsoft.com/office/drawing/2014/main" id="{1E6E373B-1CD1-CD7C-14E3-37925429545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6210055" y="4703518"/>
            <a:ext cx="914400" cy="914400"/>
          </a:xfrm>
          <a:prstGeom prst="rect">
            <a:avLst/>
          </a:prstGeom>
        </p:spPr>
      </p:pic>
      <p:sp>
        <p:nvSpPr>
          <p:cNvPr id="29" name="Rectangle: Diagonal Corners Rounded 28">
            <a:extLst>
              <a:ext uri="{FF2B5EF4-FFF2-40B4-BE49-F238E27FC236}">
                <a16:creationId xmlns:a16="http://schemas.microsoft.com/office/drawing/2014/main" id="{524658C1-66F6-3862-5A24-34F9853F5817}"/>
              </a:ext>
            </a:extLst>
          </p:cNvPr>
          <p:cNvSpPr/>
          <p:nvPr/>
        </p:nvSpPr>
        <p:spPr>
          <a:xfrm flipH="1">
            <a:off x="7638225" y="4631644"/>
            <a:ext cx="1590675" cy="1610868"/>
          </a:xfrm>
          <a:prstGeom prst="round2Diag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8C6EFF55-A9F1-F545-5AEF-49083D7AAEE9}"/>
              </a:ext>
            </a:extLst>
          </p:cNvPr>
          <p:cNvSpPr txBox="1"/>
          <p:nvPr/>
        </p:nvSpPr>
        <p:spPr>
          <a:xfrm>
            <a:off x="7778588" y="5662228"/>
            <a:ext cx="1309975" cy="523220"/>
          </a:xfrm>
          <a:prstGeom prst="rect">
            <a:avLst/>
          </a:prstGeom>
          <a:noFill/>
        </p:spPr>
        <p:txBody>
          <a:bodyPr wrap="none" rtlCol="0">
            <a:spAutoFit/>
          </a:bodyPr>
          <a:lstStyle/>
          <a:p>
            <a:pPr algn="ctr"/>
            <a:r>
              <a:rPr lang="en-GB" sz="1400"/>
              <a:t>Predominant </a:t>
            </a:r>
            <a:br>
              <a:rPr lang="en-GB" sz="1400"/>
            </a:br>
            <a:r>
              <a:rPr lang="en-GB" sz="1400"/>
              <a:t>illness polarity</a:t>
            </a:r>
          </a:p>
        </p:txBody>
      </p:sp>
      <p:sp>
        <p:nvSpPr>
          <p:cNvPr id="32" name="Rectangle: Diagonal Corners Rounded 31">
            <a:extLst>
              <a:ext uri="{FF2B5EF4-FFF2-40B4-BE49-F238E27FC236}">
                <a16:creationId xmlns:a16="http://schemas.microsoft.com/office/drawing/2014/main" id="{68313435-F2B3-FDE7-4C05-1D4552900140}"/>
              </a:ext>
            </a:extLst>
          </p:cNvPr>
          <p:cNvSpPr/>
          <p:nvPr/>
        </p:nvSpPr>
        <p:spPr>
          <a:xfrm flipH="1">
            <a:off x="9410700" y="4627685"/>
            <a:ext cx="1590675" cy="1610868"/>
          </a:xfrm>
          <a:prstGeom prst="round2Diag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08CC4232-464D-E26C-4442-01C1D608966E}"/>
              </a:ext>
            </a:extLst>
          </p:cNvPr>
          <p:cNvSpPr txBox="1"/>
          <p:nvPr/>
        </p:nvSpPr>
        <p:spPr>
          <a:xfrm>
            <a:off x="9596755" y="5658269"/>
            <a:ext cx="1218603" cy="523220"/>
          </a:xfrm>
          <a:prstGeom prst="rect">
            <a:avLst/>
          </a:prstGeom>
          <a:noFill/>
        </p:spPr>
        <p:txBody>
          <a:bodyPr wrap="none" rtlCol="0">
            <a:spAutoFit/>
          </a:bodyPr>
          <a:lstStyle/>
          <a:p>
            <a:pPr algn="ctr"/>
            <a:r>
              <a:rPr lang="en-GB" sz="1400"/>
              <a:t>Polarity of </a:t>
            </a:r>
            <a:br>
              <a:rPr lang="en-GB" sz="1400"/>
            </a:br>
            <a:r>
              <a:rPr lang="en-GB" sz="1400"/>
              <a:t>prior episode</a:t>
            </a:r>
          </a:p>
        </p:txBody>
      </p:sp>
      <p:pic>
        <p:nvPicPr>
          <p:cNvPr id="34" name="Graphic 33" descr="Line arrow: Horizontal U-turn outline">
            <a:extLst>
              <a:ext uri="{FF2B5EF4-FFF2-40B4-BE49-F238E27FC236}">
                <a16:creationId xmlns:a16="http://schemas.microsoft.com/office/drawing/2014/main" id="{5EDD630B-DAB3-0F3F-E7B6-A7BC5408710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9755005" y="4700109"/>
            <a:ext cx="914400" cy="914400"/>
          </a:xfrm>
          <a:prstGeom prst="rect">
            <a:avLst/>
          </a:prstGeom>
        </p:spPr>
      </p:pic>
      <p:grpSp>
        <p:nvGrpSpPr>
          <p:cNvPr id="9" name="Group 8">
            <a:extLst>
              <a:ext uri="{FF2B5EF4-FFF2-40B4-BE49-F238E27FC236}">
                <a16:creationId xmlns:a16="http://schemas.microsoft.com/office/drawing/2014/main" id="{8C7F2D80-7A47-11D7-BC40-88696BEF0984}"/>
              </a:ext>
            </a:extLst>
          </p:cNvPr>
          <p:cNvGrpSpPr/>
          <p:nvPr/>
        </p:nvGrpSpPr>
        <p:grpSpPr>
          <a:xfrm>
            <a:off x="7899403" y="4704068"/>
            <a:ext cx="997527" cy="914400"/>
            <a:chOff x="7899403" y="4618343"/>
            <a:chExt cx="997527" cy="914400"/>
          </a:xfrm>
        </p:grpSpPr>
        <p:pic>
          <p:nvPicPr>
            <p:cNvPr id="31" name="Graphic 30" descr="Arrow Right outline">
              <a:extLst>
                <a:ext uri="{FF2B5EF4-FFF2-40B4-BE49-F238E27FC236}">
                  <a16:creationId xmlns:a16="http://schemas.microsoft.com/office/drawing/2014/main" id="{969C7176-E78C-0BCD-683B-755401FF875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7982530" y="4618343"/>
              <a:ext cx="914400" cy="914400"/>
            </a:xfrm>
            <a:prstGeom prst="rect">
              <a:avLst/>
            </a:prstGeom>
          </p:spPr>
        </p:pic>
        <p:pic>
          <p:nvPicPr>
            <p:cNvPr id="8" name="Graphic 7" descr="Arrow Right outline">
              <a:extLst>
                <a:ext uri="{FF2B5EF4-FFF2-40B4-BE49-F238E27FC236}">
                  <a16:creationId xmlns:a16="http://schemas.microsoft.com/office/drawing/2014/main" id="{D9FA843B-F1CC-63ED-81C8-2EE34C4E1D3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flipH="1">
              <a:off x="7899403" y="4618343"/>
              <a:ext cx="914400" cy="914400"/>
            </a:xfrm>
            <a:prstGeom prst="rect">
              <a:avLst/>
            </a:prstGeom>
          </p:spPr>
        </p:pic>
      </p:grpSp>
    </p:spTree>
    <p:extLst>
      <p:ext uri="{BB962C8B-B14F-4D97-AF65-F5344CB8AC3E}">
        <p14:creationId xmlns:p14="http://schemas.microsoft.com/office/powerpoint/2010/main" val="1087476936"/>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2A94D76-BF58-4338-9A89-5A6F8105C834}">
  <we:reference id="b0430364-2ab6-47cd-907e-f8b72239b204" version="3.19.222.0" store="EXCatalog" storeType="EXCatalog"/>
  <we:alternateReferences>
    <we:reference id="WA200000729" version="3.19.222.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414E3334-BC67-4578-B9B6-FB2C697BED54}">
  <ds:schemaRefs>
    <ds:schemaRef ds:uri="http://www.w3.org/XML/1998/namespace"/>
    <ds:schemaRef ds:uri="http://schemas.microsoft.com/office/2006/documentManagement/types"/>
    <ds:schemaRef ds:uri="http://schemas.openxmlformats.org/package/2006/metadata/core-properties"/>
    <ds:schemaRef ds:uri="http://purl.org/dc/dcmitype/"/>
    <ds:schemaRef ds:uri="http://purl.org/dc/terms/"/>
    <ds:schemaRef ds:uri="http://purl.org/dc/elements/1.1/"/>
    <ds:schemaRef ds:uri="http://schemas.microsoft.com/office/infopath/2007/PartnerControls"/>
    <ds:schemaRef ds:uri="08562aa6-c0ad-4fb9-8a82-15409d3a28b4"/>
    <ds:schemaRef ds:uri="28627d7c-4416-4bc1-86cf-ca6c3a42a8f2"/>
    <ds:schemaRef ds:uri="http://schemas.microsoft.com/office/2006/metadata/properties"/>
  </ds:schemaRefs>
</ds:datastoreItem>
</file>

<file path=customXml/itemProps3.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271</TotalTime>
  <Words>301</Words>
  <Application>Microsoft Office PowerPoint</Application>
  <PresentationFormat>Widescreen</PresentationFormat>
  <Paragraphs>19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Overview of psychopharmacological maintenance treatment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30</cp:revision>
  <cp:lastPrinted>2024-07-02T15:20:05Z</cp:lastPrinted>
  <dcterms:created xsi:type="dcterms:W3CDTF">2022-06-30T09:48:17Z</dcterms:created>
  <dcterms:modified xsi:type="dcterms:W3CDTF">2024-07-25T08:18:46Z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