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101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many different pharmacotherapies that are used to treat bipolar disorder, including lithium, mood stabilizers, and antipsychotics.</a:t>
            </a:r>
            <a:r>
              <a:rPr lang="en-US" baseline="30000" dirty="0"/>
              <a:t>1</a:t>
            </a:r>
            <a:r>
              <a:rPr lang="en-US" dirty="0"/>
              <a:t> Generally, the treatment approach to bipolar I disorder is similar to bipolar II disorder, as there are few studies that have investigated the different pharmacotherapeutic needs of these patients.</a:t>
            </a:r>
            <a:r>
              <a:rPr lang="en-US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Nierenberg AA, </a:t>
            </a:r>
            <a:r>
              <a:rPr lang="en-GB" dirty="0" err="1"/>
              <a:t>Agustini</a:t>
            </a:r>
            <a:r>
              <a:rPr lang="en-GB" dirty="0"/>
              <a:t> B, Köhler-Forsberg O, et al. Diagnosis and treatment of bipolar disorder: a review. JAMA 2023; 330 (14): 1370–1380.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505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D582B9-01AE-FE03-A661-9116FD3EA6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2DC30D-8DC8-5D63-6E7C-6119C425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Pharmacotherapy for bipolar disorder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1CBA2B8-C5B0-441C-72B5-C3E26EECE70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Pharmacotherapy is key in the treatment of BD, and should be individualized to the patient</a:t>
            </a:r>
          </a:p>
          <a:p>
            <a:r>
              <a:rPr lang="en-GB" dirty="0"/>
              <a:t>Long-acting injectable forms of aripiprazole and risperidone are available and can be appropriate in patients with poor adherence or poor response to oral medication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C054B-0CE2-2EA2-83DA-86E5CDC7B8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Adapted from: Nierenberg et al. JAMA 2023;330(14):1370–1380; Vieta et al. Nat Rev Dis Primers 2018;4:18008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7DA5E60-A5B7-7093-CD7D-FF709D1840E4}"/>
              </a:ext>
            </a:extLst>
          </p:cNvPr>
          <p:cNvSpPr/>
          <p:nvPr/>
        </p:nvSpPr>
        <p:spPr>
          <a:xfrm>
            <a:off x="5253971" y="1076427"/>
            <a:ext cx="3657600" cy="3279136"/>
          </a:xfrm>
          <a:prstGeom prst="ellipse">
            <a:avLst/>
          </a:prstGeom>
          <a:solidFill>
            <a:schemeClr val="accent3">
              <a:alpha val="27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58A3490-5AD7-D32F-47C3-46AB5E68B8E1}"/>
              </a:ext>
            </a:extLst>
          </p:cNvPr>
          <p:cNvSpPr/>
          <p:nvPr/>
        </p:nvSpPr>
        <p:spPr>
          <a:xfrm>
            <a:off x="4259321" y="2545616"/>
            <a:ext cx="3855560" cy="3725009"/>
          </a:xfrm>
          <a:prstGeom prst="ellipse">
            <a:avLst/>
          </a:prstGeom>
          <a:solidFill>
            <a:schemeClr val="accent5">
              <a:alpha val="27000"/>
            </a:schemeClr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0BEE38E-B559-6457-6EAB-674476612E51}"/>
              </a:ext>
            </a:extLst>
          </p:cNvPr>
          <p:cNvSpPr/>
          <p:nvPr/>
        </p:nvSpPr>
        <p:spPr>
          <a:xfrm>
            <a:off x="5994115" y="2545615"/>
            <a:ext cx="3855560" cy="3725009"/>
          </a:xfrm>
          <a:prstGeom prst="ellipse">
            <a:avLst/>
          </a:prstGeom>
          <a:solidFill>
            <a:schemeClr val="accent2">
              <a:alpha val="27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365C8D-E2B1-01BC-59CE-7B4562B18FFE}"/>
              </a:ext>
            </a:extLst>
          </p:cNvPr>
          <p:cNvSpPr txBox="1"/>
          <p:nvPr/>
        </p:nvSpPr>
        <p:spPr>
          <a:xfrm>
            <a:off x="3632255" y="2706344"/>
            <a:ext cx="1367223" cy="523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Acute bipolar mania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9610B4-8D0B-9DDC-6CE3-296516ED5993}"/>
              </a:ext>
            </a:extLst>
          </p:cNvPr>
          <p:cNvSpPr txBox="1"/>
          <p:nvPr/>
        </p:nvSpPr>
        <p:spPr>
          <a:xfrm>
            <a:off x="9876931" y="4281509"/>
            <a:ext cx="1505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Maintenance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E06377-A654-4FA6-A054-1857AD42EF44}"/>
              </a:ext>
            </a:extLst>
          </p:cNvPr>
          <p:cNvSpPr txBox="1"/>
          <p:nvPr/>
        </p:nvSpPr>
        <p:spPr>
          <a:xfrm>
            <a:off x="8627853" y="1618795"/>
            <a:ext cx="150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3">
                    <a:lumMod val="75000"/>
                  </a:schemeClr>
                </a:solidFill>
              </a:rPr>
              <a:t>Acute bipolar depression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5D74AD-DC6D-75A4-1B16-84710D2558DD}"/>
              </a:ext>
            </a:extLst>
          </p:cNvPr>
          <p:cNvSpPr txBox="1"/>
          <p:nvPr/>
        </p:nvSpPr>
        <p:spPr>
          <a:xfrm>
            <a:off x="6701898" y="5462818"/>
            <a:ext cx="761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Lithium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A4246E-249C-9FFC-DC42-8C20E382DBB5}"/>
              </a:ext>
            </a:extLst>
          </p:cNvPr>
          <p:cNvSpPr txBox="1"/>
          <p:nvPr/>
        </p:nvSpPr>
        <p:spPr>
          <a:xfrm>
            <a:off x="6537590" y="5117331"/>
            <a:ext cx="10903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Olanzapine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CB8E18-486C-C4A2-E56C-FA376B61C216}"/>
              </a:ext>
            </a:extLst>
          </p:cNvPr>
          <p:cNvSpPr txBox="1"/>
          <p:nvPr/>
        </p:nvSpPr>
        <p:spPr>
          <a:xfrm>
            <a:off x="6523163" y="4426357"/>
            <a:ext cx="11192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Ziprasidone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D543BD-F037-4A44-DD1C-530BF884B82B}"/>
              </a:ext>
            </a:extLst>
          </p:cNvPr>
          <p:cNvSpPr txBox="1"/>
          <p:nvPr/>
        </p:nvSpPr>
        <p:spPr>
          <a:xfrm>
            <a:off x="4322854" y="4219007"/>
            <a:ext cx="14478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Carbamazepine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C32504-CAF4-10FB-7803-242E6911C0C1}"/>
              </a:ext>
            </a:extLst>
          </p:cNvPr>
          <p:cNvSpPr txBox="1"/>
          <p:nvPr/>
        </p:nvSpPr>
        <p:spPr>
          <a:xfrm>
            <a:off x="4578230" y="4849093"/>
            <a:ext cx="1028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Valproate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42D7DF-0C5E-7B43-A666-329C0089ED54}"/>
              </a:ext>
            </a:extLst>
          </p:cNvPr>
          <p:cNvSpPr txBox="1"/>
          <p:nvPr/>
        </p:nvSpPr>
        <p:spPr>
          <a:xfrm>
            <a:off x="4425687" y="3903964"/>
            <a:ext cx="10310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Asenapine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3EF1DC-AAA8-1A7D-B3CE-D0D88F6888AE}"/>
              </a:ext>
            </a:extLst>
          </p:cNvPr>
          <p:cNvSpPr txBox="1"/>
          <p:nvPr/>
        </p:nvSpPr>
        <p:spPr>
          <a:xfrm>
            <a:off x="5416868" y="2914792"/>
            <a:ext cx="1099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Cariprazine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5032F9-0192-D46A-8B2D-BCB1CC97DC9B}"/>
              </a:ext>
            </a:extLst>
          </p:cNvPr>
          <p:cNvSpPr txBox="1"/>
          <p:nvPr/>
        </p:nvSpPr>
        <p:spPr>
          <a:xfrm>
            <a:off x="4412838" y="4534050"/>
            <a:ext cx="14868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Chlorpromazine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76C3AD-B31C-0607-E9AA-B6AC19E5DE48}"/>
              </a:ext>
            </a:extLst>
          </p:cNvPr>
          <p:cNvSpPr txBox="1"/>
          <p:nvPr/>
        </p:nvSpPr>
        <p:spPr>
          <a:xfrm>
            <a:off x="4815609" y="5164136"/>
            <a:ext cx="11400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Risperidone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E638CFC-CBF1-F4DF-57DF-DAF9D349B2CB}"/>
              </a:ext>
            </a:extLst>
          </p:cNvPr>
          <p:cNvSpPr txBox="1"/>
          <p:nvPr/>
        </p:nvSpPr>
        <p:spPr>
          <a:xfrm>
            <a:off x="6517552" y="4771844"/>
            <a:ext cx="1130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Aripiprazole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D9F707-543F-A8F5-985B-4EE18E7C9DB5}"/>
              </a:ext>
            </a:extLst>
          </p:cNvPr>
          <p:cNvSpPr txBox="1"/>
          <p:nvPr/>
        </p:nvSpPr>
        <p:spPr>
          <a:xfrm>
            <a:off x="6096000" y="1366391"/>
            <a:ext cx="1955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Olanzapine–fluoxetine</a:t>
            </a:r>
            <a:br>
              <a:rPr lang="en-GB" sz="1400" dirty="0"/>
            </a:br>
            <a:r>
              <a:rPr lang="en-GB" sz="1400" dirty="0"/>
              <a:t>combination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6A6EBF6-F722-73EA-42F8-2A2546EEE29D}"/>
              </a:ext>
            </a:extLst>
          </p:cNvPr>
          <p:cNvSpPr txBox="1"/>
          <p:nvPr/>
        </p:nvSpPr>
        <p:spPr>
          <a:xfrm>
            <a:off x="6557627" y="3526990"/>
            <a:ext cx="1050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Quetiapine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D943AA-5800-6B40-DB2C-400C233EC366}"/>
              </a:ext>
            </a:extLst>
          </p:cNvPr>
          <p:cNvSpPr txBox="1"/>
          <p:nvPr/>
        </p:nvSpPr>
        <p:spPr>
          <a:xfrm>
            <a:off x="8477877" y="4286803"/>
            <a:ext cx="11192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Lamotrigine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0D100D-2AEF-8D9D-70CE-FAB20283A580}"/>
              </a:ext>
            </a:extLst>
          </p:cNvPr>
          <p:cNvSpPr txBox="1"/>
          <p:nvPr/>
        </p:nvSpPr>
        <p:spPr>
          <a:xfrm>
            <a:off x="6524002" y="2178975"/>
            <a:ext cx="1099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Lurasidone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A6303BC-7715-00E1-F09D-82E7A43BC6B4}"/>
              </a:ext>
            </a:extLst>
          </p:cNvPr>
          <p:cNvSpPr txBox="1"/>
          <p:nvPr/>
        </p:nvSpPr>
        <p:spPr>
          <a:xfrm>
            <a:off x="6392534" y="1880405"/>
            <a:ext cx="1362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Lumateperone</a:t>
            </a:r>
          </a:p>
        </p:txBody>
      </p:sp>
    </p:spTree>
    <p:extLst>
      <p:ext uri="{BB962C8B-B14F-4D97-AF65-F5344CB8AC3E}">
        <p14:creationId xmlns:p14="http://schemas.microsoft.com/office/powerpoint/2010/main" val="31293554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215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Pharmacotherapy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31</cp:revision>
  <cp:lastPrinted>2024-07-02T15:20:05Z</cp:lastPrinted>
  <dcterms:created xsi:type="dcterms:W3CDTF">2022-06-30T09:48:17Z</dcterms:created>
  <dcterms:modified xsi:type="dcterms:W3CDTF">2024-07-25T08:19:10Z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