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44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3" d="100"/>
          <a:sy n="133" d="100"/>
        </p:scale>
        <p:origin x="14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0847" y="4778722"/>
            <a:ext cx="5455982" cy="4652878"/>
          </a:xfrm>
        </p:spPr>
        <p:txBody>
          <a:bodyPr/>
          <a:lstStyle/>
          <a:p>
            <a:r>
              <a:rPr lang="en-GB" dirty="0"/>
              <a:t>In a meta-analysis of randomized, controlled trials of maintenance pharmacotherapy in bipolar disorder, asenapine, olanzapine, and quetiapine showed the highest efficacy over placebo in preventing any type of new episode.</a:t>
            </a:r>
            <a:r>
              <a:rPr lang="en-GB" baseline="30000" dirty="0"/>
              <a:t>1</a:t>
            </a:r>
            <a:r>
              <a:rPr lang="en-GB" baseline="0" dirty="0"/>
              <a:t> Among the classes of drugs investigated, the risk of any subsequent mood episode of </a:t>
            </a:r>
            <a:r>
              <a:rPr lang="en-GB" dirty="0"/>
              <a:t>bipolar disorder was lowest with atypical antipsychotics, lithium, and mood-stabilizing drugs</a:t>
            </a:r>
            <a:r>
              <a:rPr lang="en-GB" baseline="0" dirty="0"/>
              <a:t> compared with placebo.</a:t>
            </a:r>
            <a:r>
              <a:rPr lang="en-GB" baseline="30000" dirty="0"/>
              <a:t>1</a:t>
            </a:r>
            <a:r>
              <a:rPr lang="en-GB" baseline="0" dirty="0"/>
              <a:t> One study of aripiprazole long-acting injectable was included in the results, which showed a halving of the rates of new episodes compared with placebo in people with bipolar disorder, however these data are not shown separately in the summary table shown on the slide.</a:t>
            </a:r>
            <a:r>
              <a:rPr lang="en-GB" baseline="30000" dirty="0"/>
              <a:t>1</a:t>
            </a:r>
            <a:r>
              <a:rPr lang="en-GB" baseline="0" dirty="0"/>
              <a:t> Furthermore, conclusions regarding the superiority of atypical antipsychotics were not made.</a:t>
            </a:r>
            <a:r>
              <a:rPr lang="en-GB" baseline="30000" dirty="0"/>
              <a:t>1</a:t>
            </a:r>
            <a:endParaRPr lang="en-GB" baseline="0" dirty="0"/>
          </a:p>
          <a:p>
            <a:endParaRPr lang="en-GB" baseline="0" dirty="0"/>
          </a:p>
          <a:p>
            <a:r>
              <a:rPr lang="en-GB" baseline="0" dirty="0"/>
              <a:t>The data from this meta-analysis align with recommendations from guidelines that first-line, long-term treatment options for </a:t>
            </a:r>
            <a:r>
              <a:rPr lang="en-GB" dirty="0"/>
              <a:t>bipolar disorder</a:t>
            </a:r>
            <a:r>
              <a:rPr lang="en-GB" baseline="0" dirty="0"/>
              <a:t> include lithium, aripiprazole, olanzapine, paliperidone, quetiapine, or risperidone (including long-acting injectable risperidone) monotherapy.</a:t>
            </a:r>
            <a:r>
              <a:rPr lang="en-GB" baseline="30000" dirty="0"/>
              <a:t>1,2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Nestsiarovich A, </a:t>
            </a:r>
            <a:r>
              <a:rPr lang="en-GB" dirty="0" err="1"/>
              <a:t>Gaudiot</a:t>
            </a:r>
            <a:r>
              <a:rPr lang="en-GB" dirty="0"/>
              <a:t> CES, </a:t>
            </a:r>
            <a:r>
              <a:rPr lang="en-GB" dirty="0" err="1"/>
              <a:t>Baldessarini</a:t>
            </a:r>
            <a:r>
              <a:rPr lang="en-GB" dirty="0"/>
              <a:t> RJ, et al. Preventing new episodes of bipolar disorder in adults: a systematic review and meta-analysis of randomized controlled trials. </a:t>
            </a:r>
            <a:r>
              <a:rPr lang="en-GB" dirty="0" err="1"/>
              <a:t>Eur</a:t>
            </a:r>
            <a:r>
              <a:rPr lang="en-GB" dirty="0"/>
              <a:t> </a:t>
            </a:r>
            <a:r>
              <a:rPr lang="en-GB" dirty="0" err="1"/>
              <a:t>Neuropsychopharmacol</a:t>
            </a:r>
            <a:r>
              <a:rPr lang="en-GB" dirty="0"/>
              <a:t> 2022; 54: 75–89.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Fountoulakis</a:t>
            </a:r>
            <a:r>
              <a:rPr lang="en-GB" dirty="0"/>
              <a:t> KN, </a:t>
            </a:r>
            <a:r>
              <a:rPr lang="en-GB" dirty="0" err="1"/>
              <a:t>Grunze</a:t>
            </a:r>
            <a:r>
              <a:rPr lang="en-GB" dirty="0"/>
              <a:t> H, Vieta E, et al. The International College of Neuro-Psychopharmacology (CINP) treatment guidelines for bipolar disorder in adults (CINP-BD-2017), Part 3: the clinical guidelines. Int J </a:t>
            </a:r>
            <a:r>
              <a:rPr lang="en-GB" dirty="0" err="1"/>
              <a:t>Neuropsychopharmacol</a:t>
            </a:r>
            <a:r>
              <a:rPr lang="en-GB" dirty="0"/>
              <a:t> 2017; 20 (2): 180–195.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904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D38EF0-23ED-6A02-93A8-01A5DD53AE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Maintenance treatment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26E15D-58C8-8C2D-6DCF-33C556808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Efficacy of pharmacological maintenance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DBF284-5285-0CCF-2374-E04C53CF83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CI=confidence interval; NNT=number needed to treat; OR=odds ratio</a:t>
            </a:r>
          </a:p>
          <a:p>
            <a:r>
              <a:rPr lang="en-GB" dirty="0"/>
              <a:t>Nestsiarovich et al. </a:t>
            </a:r>
            <a:r>
              <a:rPr lang="en-GB" dirty="0" err="1"/>
              <a:t>Eur</a:t>
            </a:r>
            <a:r>
              <a:rPr lang="en-GB" dirty="0"/>
              <a:t> </a:t>
            </a:r>
            <a:r>
              <a:rPr lang="en-GB" dirty="0" err="1"/>
              <a:t>Neuropsychopharmacol</a:t>
            </a:r>
            <a:r>
              <a:rPr lang="en-GB" dirty="0"/>
              <a:t> 2022;54:75–89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46F976F-90B2-27EF-3A96-241DCD0D2F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772845"/>
              </p:ext>
            </p:extLst>
          </p:nvPr>
        </p:nvGraphicFramePr>
        <p:xfrm>
          <a:off x="539749" y="1311875"/>
          <a:ext cx="10786940" cy="4915080"/>
        </p:xfrm>
        <a:graphic>
          <a:graphicData uri="http://schemas.openxmlformats.org/drawingml/2006/table">
            <a:tbl>
              <a:tblPr/>
              <a:tblGrid>
                <a:gridCol w="3595648">
                  <a:extLst>
                    <a:ext uri="{9D8B030D-6E8A-4147-A177-3AD203B41FA5}">
                      <a16:colId xmlns:a16="http://schemas.microsoft.com/office/drawing/2014/main" val="3117544828"/>
                    </a:ext>
                  </a:extLst>
                </a:gridCol>
                <a:gridCol w="1797823">
                  <a:extLst>
                    <a:ext uri="{9D8B030D-6E8A-4147-A177-3AD203B41FA5}">
                      <a16:colId xmlns:a16="http://schemas.microsoft.com/office/drawing/2014/main" val="2375338701"/>
                    </a:ext>
                  </a:extLst>
                </a:gridCol>
                <a:gridCol w="1797823">
                  <a:extLst>
                    <a:ext uri="{9D8B030D-6E8A-4147-A177-3AD203B41FA5}">
                      <a16:colId xmlns:a16="http://schemas.microsoft.com/office/drawing/2014/main" val="460415546"/>
                    </a:ext>
                  </a:extLst>
                </a:gridCol>
                <a:gridCol w="1797823">
                  <a:extLst>
                    <a:ext uri="{9D8B030D-6E8A-4147-A177-3AD203B41FA5}">
                      <a16:colId xmlns:a16="http://schemas.microsoft.com/office/drawing/2014/main" val="1163048428"/>
                    </a:ext>
                  </a:extLst>
                </a:gridCol>
                <a:gridCol w="1797823">
                  <a:extLst>
                    <a:ext uri="{9D8B030D-6E8A-4147-A177-3AD203B41FA5}">
                      <a16:colId xmlns:a16="http://schemas.microsoft.com/office/drawing/2014/main" val="3820944739"/>
                    </a:ext>
                  </a:extLst>
                </a:gridCol>
              </a:tblGrid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Treatment</a:t>
                      </a: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75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</a:t>
                      </a:r>
                      <a:r>
                        <a:rPr lang="en-GB" sz="1100" b="1" kern="100" spc="-65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studies</a:t>
                      </a:r>
                      <a:endParaRPr lang="en-GB" sz="11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75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OR</a:t>
                      </a:r>
                      <a:r>
                        <a:rPr lang="en-GB" sz="1100" b="1" kern="100" spc="-35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(95% CI)</a:t>
                      </a:r>
                      <a:endParaRPr lang="en-GB" sz="11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75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p-value</a:t>
                      </a:r>
                      <a:r>
                        <a:rPr lang="en-GB" sz="11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(z-score)</a:t>
                      </a:r>
                      <a:endParaRPr lang="en-GB" sz="11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75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NNT</a:t>
                      </a:r>
                      <a:r>
                        <a:rPr lang="en-GB" sz="1100" b="1" kern="100" spc="-45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(95% CI)</a:t>
                      </a:r>
                      <a:endParaRPr lang="en-GB" sz="11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7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66750"/>
                  </a:ext>
                </a:extLst>
              </a:tr>
              <a:tr h="146296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Major</a:t>
                      </a:r>
                      <a:r>
                        <a:rPr lang="en-GB" sz="1100" b="1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treatment</a:t>
                      </a:r>
                      <a:r>
                        <a:rPr lang="en-GB" sz="1100" b="1" kern="100" spc="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types</a:t>
                      </a:r>
                      <a:endParaRPr lang="en-GB" sz="1100" b="1" kern="100" dirty="0">
                        <a:effectLst/>
                        <a:latin typeface="+mn-lt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BF1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/>
                    </a:p>
                  </a:txBody>
                  <a:tcPr marL="0" marR="0" marT="7200" marB="720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/>
                    </a:p>
                  </a:txBody>
                  <a:tcPr marL="0" marR="0" marT="7200" marB="7200">
                    <a:lnL w="12700" cmpd="sng">
                      <a:noFill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/>
                    </a:p>
                  </a:txBody>
                  <a:tcPr marL="0" marR="0" marT="7200" marB="7200">
                    <a:lnL w="12700" cmpd="sng">
                      <a:noFill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dirty="0"/>
                    </a:p>
                  </a:txBody>
                  <a:tcPr marL="0" marR="0" marT="7200" marB="720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385706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effectLst/>
                          <a:latin typeface="+mn-lt"/>
                        </a:rPr>
                        <a:t>All</a:t>
                      </a:r>
                      <a:r>
                        <a:rPr lang="en-GB" sz="1100" b="1" kern="100" spc="-6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dirty="0">
                          <a:effectLst/>
                          <a:latin typeface="+mn-lt"/>
                        </a:rPr>
                        <a:t>adjunctive</a:t>
                      </a:r>
                      <a:r>
                        <a:rPr lang="en-GB" sz="1100" b="1" kern="100" spc="-6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treatments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8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0.37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(0.25, 0.55)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&lt;0.00001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(4.88)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4.9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(3.3, 8.3)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453220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effectLst/>
                          <a:latin typeface="+mn-lt"/>
                        </a:rPr>
                        <a:t>All</a:t>
                      </a:r>
                      <a:r>
                        <a:rPr lang="en-GB" sz="1100" b="1" kern="100" spc="-4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dirty="0">
                          <a:effectLst/>
                          <a:latin typeface="+mn-lt"/>
                        </a:rPr>
                        <a:t>agents</a:t>
                      </a:r>
                      <a:r>
                        <a:rPr lang="en-GB" sz="1100" b="1" kern="100" spc="-4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dirty="0">
                          <a:effectLst/>
                          <a:latin typeface="+mn-lt"/>
                        </a:rPr>
                        <a:t>(</a:t>
                      </a:r>
                      <a:r>
                        <a:rPr lang="en-GB" sz="1100" b="1" kern="1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inc. </a:t>
                      </a:r>
                      <a:r>
                        <a:rPr lang="en-GB" sz="1100" b="1" kern="100" spc="-1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adjunctive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>
                          <a:effectLst/>
                          <a:latin typeface="+mn-lt"/>
                        </a:rPr>
                        <a:t>28</a:t>
                      </a:r>
                      <a:endParaRPr lang="en-GB" sz="1100" kern="10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0.40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(0.34, 0.48)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&lt;0.00001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(10.16)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5.0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(4.2, 6.3)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312479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effectLst/>
                          <a:latin typeface="+mn-lt"/>
                        </a:rPr>
                        <a:t>All</a:t>
                      </a:r>
                      <a:r>
                        <a:rPr lang="en-GB" sz="1100" b="1" kern="100" spc="-3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monotherapies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effectLst/>
                          <a:latin typeface="+mn-lt"/>
                        </a:rPr>
                        <a:t>19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0.43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(0.35, 0.51)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&lt;0.00001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(8.87)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5.0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(4.2, 6.3)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85950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effectLst/>
                          <a:latin typeface="+mn-lt"/>
                        </a:rPr>
                        <a:t>Olanzapine</a:t>
                      </a:r>
                      <a:r>
                        <a:rPr lang="en-GB" sz="1100" b="1" kern="100" spc="-6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dirty="0">
                          <a:effectLst/>
                          <a:latin typeface="+mn-lt"/>
                        </a:rPr>
                        <a:t>vs.</a:t>
                      </a:r>
                      <a:r>
                        <a:rPr lang="en-GB" sz="1100" b="1" kern="100" spc="-6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lithium</a:t>
                      </a: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1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0.62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(0.42, 0.92)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0.02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(2.40)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9.1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(5.0, 50.0)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042897"/>
                  </a:ext>
                </a:extLst>
              </a:tr>
              <a:tr h="146296">
                <a:tc gridSpan="5">
                  <a:txBody>
                    <a:bodyPr/>
                    <a:lstStyle/>
                    <a:p>
                      <a:pPr marL="0" indent="0" algn="l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rebuchet MS" panose="020B0603020202020204" pitchFamily="34" charset="0"/>
                        </a:rPr>
                        <a:t>Drug classes</a:t>
                      </a: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BF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kern="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kern="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kern="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kern="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481848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effectLst/>
                          <a:latin typeface="+mn-lt"/>
                        </a:rPr>
                        <a:t>Atypical antipsychotics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(monotherapy)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effectLst/>
                          <a:latin typeface="+mn-lt"/>
                        </a:rPr>
                        <a:t>11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0.36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(0.28, 0.45)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&lt;0.00001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(8.87)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4.4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(3.6, 5.3)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397993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effectLst/>
                          <a:latin typeface="+mn-lt"/>
                        </a:rPr>
                        <a:t>Atypical antipsychotics (inc.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adjunctive)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effectLst/>
                          <a:latin typeface="+mn-lt"/>
                        </a:rPr>
                        <a:t>18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0.37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(0.30, 0.45)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&lt;0.00001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(9.66)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4.6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(3.9, 5.9)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537746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Lithium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4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0.46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(0.28, 0.75)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0.002</a:t>
                      </a:r>
                      <a:r>
                        <a:rPr lang="en-GB" sz="1100" kern="100" spc="-6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(3.10)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5.6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(3.5, 14.0)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719932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effectLst/>
                          <a:latin typeface="+mn-lt"/>
                        </a:rPr>
                        <a:t>Mood stabilizer</a:t>
                      </a:r>
                      <a:r>
                        <a:rPr lang="en-GB" sz="1100" b="1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dirty="0">
                          <a:effectLst/>
                          <a:latin typeface="+mn-lt"/>
                        </a:rPr>
                        <a:t>(inc.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adjunctive)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5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0.53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(0.36, 0.79)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0.002</a:t>
                      </a:r>
                      <a:r>
                        <a:rPr lang="en-GB" sz="1100" kern="100" spc="-6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(3.13)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6.7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(4.4, 17.0)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603423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effectLst/>
                          <a:latin typeface="+mn-lt"/>
                        </a:rPr>
                        <a:t>Mood stabilizer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(monotherapy)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4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0.61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(0.45, 0.84)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0.002</a:t>
                      </a:r>
                      <a:r>
                        <a:rPr lang="en-GB" sz="1100" kern="100" spc="-6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(3.06)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8.3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(5.6, 20.0)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391114"/>
                  </a:ext>
                </a:extLst>
              </a:tr>
              <a:tr h="146296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Individual</a:t>
                      </a:r>
                      <a:r>
                        <a:rPr lang="en-GB" sz="1100" b="1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drugs</a:t>
                      </a:r>
                      <a:endParaRPr lang="en-GB" sz="1100" b="1" kern="100" dirty="0">
                        <a:effectLst/>
                        <a:latin typeface="+mn-lt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BF1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/>
                    </a:p>
                  </a:txBody>
                  <a:tcPr marL="0" marR="0" marT="7200" marB="720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/>
                    </a:p>
                  </a:txBody>
                  <a:tcPr marL="0" marR="0" marT="7200" marB="7200">
                    <a:lnL w="12700" cmpd="sng">
                      <a:noFill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/>
                    </a:p>
                  </a:txBody>
                  <a:tcPr marL="0" marR="0" marT="7200" marB="7200">
                    <a:lnL w="12700" cmpd="sng">
                      <a:noFill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dirty="0"/>
                    </a:p>
                  </a:txBody>
                  <a:tcPr marL="0" marR="0" marT="7200" marB="720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042495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Asenapine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1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0.19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(0.09, 0.39)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&lt;0.00001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(4.50)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4.0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(2.9, 6.7)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010579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Olanzapine</a:t>
                      </a:r>
                      <a:r>
                        <a:rPr lang="en-GB" sz="1100" b="1" kern="1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(monotherapy)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3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0.26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(0.18, 0.37)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&lt;0.00001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(7.41)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3.2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(2.6, 4.4)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67717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effectLst/>
                          <a:latin typeface="+mn-lt"/>
                        </a:rPr>
                        <a:t>Olanzapine</a:t>
                      </a:r>
                      <a:r>
                        <a:rPr lang="en-GB" sz="1100" b="1" kern="100" spc="-6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dirty="0">
                          <a:effectLst/>
                          <a:latin typeface="+mn-lt"/>
                        </a:rPr>
                        <a:t>(inc.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adjunctive)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4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0.28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(0.20, 0.39)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&lt;0.00001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(7.48)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3.3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(2.7, 4.4)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88944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dirty="0">
                          <a:effectLst/>
                          <a:latin typeface="+mn-lt"/>
                        </a:rPr>
                        <a:t>Quetiapine</a:t>
                      </a:r>
                      <a:r>
                        <a:rPr lang="en-GB" sz="1100" b="1" kern="100" spc="-6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dirty="0">
                          <a:effectLst/>
                          <a:latin typeface="+mn-lt"/>
                        </a:rPr>
                        <a:t>(inc.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adjunctive)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4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0.29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(0.21, 0.40)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&lt;0.00001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(7.79)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3.7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(2.9, 5.0)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797932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Valproate</a:t>
                      </a:r>
                      <a:r>
                        <a:rPr lang="en-GB" sz="1100" b="1" kern="100" spc="-2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(inc. adjunctive)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2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0.35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(0.15, 0.84)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0.02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(2.36)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4.8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(2.8, 17.0)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881377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Quetiapine</a:t>
                      </a:r>
                      <a:r>
                        <a:rPr lang="en-GB" sz="1100" b="1" kern="1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(monotherapy)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2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0.36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(0.21, 0.61)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0.0001 (3.79)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4.6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(2.9, 10.0)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556015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Aripiprazole</a:t>
                      </a:r>
                      <a:r>
                        <a:rPr lang="en-GB" sz="1100" b="1" kern="100" spc="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(monotherapy)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2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0.38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(0.26, 0.57)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&lt;0.00001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(4.70)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4.4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(3.1, 7.1)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654299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Risperidone</a:t>
                      </a:r>
                      <a:r>
                        <a:rPr lang="en-GB" sz="1100" b="1" kern="1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(inc. adjunctive)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3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0.41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(0.29, 0.56)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&lt;0.00001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(5.50)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4.5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(3.5, 7.1)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243812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Risperidone LAI</a:t>
                      </a:r>
                      <a:r>
                        <a:rPr lang="en-GB" sz="1100" b="1" kern="100" spc="1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(monotherapy)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2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0.41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(0.28, 0.60)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&lt;0.00001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(4.59)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4.5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(3.2, 7.7)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098149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Aripiprazole</a:t>
                      </a:r>
                      <a:r>
                        <a:rPr lang="en-GB" sz="1100" b="1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(inc. adjunctive)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>
                          <a:effectLst/>
                          <a:latin typeface="+mn-lt"/>
                        </a:rPr>
                        <a:t>4</a:t>
                      </a:r>
                      <a:endParaRPr lang="en-GB" sz="1100" kern="10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0.45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(0.34, 0.61)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spc="-10" dirty="0">
                          <a:effectLst/>
                          <a:latin typeface="+mn-lt"/>
                        </a:rPr>
                        <a:t>&lt;0.00001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(5.24)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5.0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(4.2, 10)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034776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Valproate</a:t>
                      </a:r>
                      <a:r>
                        <a:rPr lang="en-GB" sz="1100" b="1" kern="100" spc="-55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(monotherapy)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1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0.49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(0.29, 0.84)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0.01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(2.58)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6.7</a:t>
                      </a:r>
                      <a:r>
                        <a:rPr lang="en-GB" sz="1100" kern="100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(3.7, 33.0)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872455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Lamotrigine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>
                          <a:effectLst/>
                          <a:latin typeface="+mn-lt"/>
                        </a:rPr>
                        <a:t>3</a:t>
                      </a:r>
                      <a:endParaRPr lang="en-GB" sz="1100" kern="10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0.66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(0.45, 0.97)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0.03</a:t>
                      </a:r>
                      <a:r>
                        <a:rPr lang="en-GB" sz="1100" kern="100" spc="-35" dirty="0">
                          <a:effectLst/>
                          <a:latin typeface="+mn-lt"/>
                        </a:rPr>
                        <a:t> (</a:t>
                      </a:r>
                      <a:r>
                        <a:rPr lang="en-GB" sz="1100" kern="100" spc="-20" dirty="0">
                          <a:effectLst/>
                          <a:latin typeface="+mn-lt"/>
                        </a:rPr>
                        <a:t>2.13)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10.0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(5.0, 100.0)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839548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Lurasidone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1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0.70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(0.46, 1.08)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0.11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(1.62)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16.7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(7.7, 100.0)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780493"/>
                  </a:ext>
                </a:extLst>
              </a:tr>
              <a:tr h="146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effectLst/>
                          <a:latin typeface="+mn-lt"/>
                        </a:rPr>
                        <a:t>Paliperidone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50" dirty="0">
                          <a:effectLst/>
                          <a:latin typeface="+mn-lt"/>
                        </a:rPr>
                        <a:t>1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0.72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(0.45, 1.14)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0.16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(1.41)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ea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dirty="0">
                          <a:effectLst/>
                          <a:latin typeface="+mn-lt"/>
                        </a:rPr>
                        <a:t>12.5</a:t>
                      </a:r>
                      <a:r>
                        <a:rPr lang="en-GB" sz="1100" kern="100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100" kern="100" spc="-10" dirty="0">
                          <a:effectLst/>
                          <a:latin typeface="+mn-lt"/>
                        </a:rPr>
                        <a:t>(5.0, 33.0)</a:t>
                      </a:r>
                      <a:endParaRPr lang="en-GB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rebuchet MS" panose="020B0603020202020204" pitchFamily="34" charset="0"/>
                      </a:endParaRPr>
                    </a:p>
                  </a:txBody>
                  <a:tcPr marL="0" marR="0" marT="7200" marB="7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73701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A42BC35-5B68-0381-44CD-21E04E498C55}"/>
              </a:ext>
            </a:extLst>
          </p:cNvPr>
          <p:cNvSpPr txBox="1"/>
          <p:nvPr/>
        </p:nvSpPr>
        <p:spPr>
          <a:xfrm>
            <a:off x="6217875" y="6318250"/>
            <a:ext cx="510881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/>
              <a:t>This work is adapted from ‘Preventing new episodes of bipolar disorder in adults: a systematic review and meta-analysis of randomized controlled trials’ by Nestsiarovich, used under CC-BY. This work is licensed under Creative Commons license CC-BY-SA by The Lundbeck Foundation</a:t>
            </a:r>
          </a:p>
        </p:txBody>
      </p:sp>
    </p:spTree>
    <p:extLst>
      <p:ext uri="{BB962C8B-B14F-4D97-AF65-F5344CB8AC3E}">
        <p14:creationId xmlns:p14="http://schemas.microsoft.com/office/powerpoint/2010/main" val="31852999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865</Words>
  <Application>Microsoft Office PowerPoint</Application>
  <PresentationFormat>Widescreen</PresentationFormat>
  <Paragraphs>136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Efficacy of pharmacological maintenance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32</cp:revision>
  <cp:lastPrinted>2024-07-02T15:20:05Z</cp:lastPrinted>
  <dcterms:created xsi:type="dcterms:W3CDTF">2022-06-30T09:48:17Z</dcterms:created>
  <dcterms:modified xsi:type="dcterms:W3CDTF">2024-07-25T08:19:27Z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