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5.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6.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996" r:id="rId5"/>
    <p:sldId id="1036" r:id="rId6"/>
    <p:sldId id="1037" r:id="rId7"/>
    <p:sldId id="1039" r:id="rId8"/>
    <p:sldId id="1040" r:id="rId9"/>
    <p:sldId id="1041" r:id="rId10"/>
    <p:sldId id="1045" r:id="rId11"/>
    <p:sldId id="1101" r:id="rId12"/>
    <p:sldId id="1044" r:id="rId13"/>
    <p:sldId id="1042" r:id="rId14"/>
    <p:sldId id="1046" r:id="rId15"/>
    <p:sldId id="1096" r:id="rId16"/>
    <p:sldId id="1047" r:id="rId17"/>
    <p:sldId id="1048" r:id="rId18"/>
    <p:sldId id="1049" r:id="rId19"/>
    <p:sldId id="1052" r:id="rId20"/>
    <p:sldId id="1099" r:id="rId21"/>
    <p:sldId id="1053" r:id="rId22"/>
    <p:sldId id="1103" r:id="rId23"/>
    <p:sldId id="1098" r:id="rId24"/>
    <p:sldId id="1055" r:id="rId25"/>
    <p:sldId id="1056" r:id="rId26"/>
    <p:sldId id="1057" r:id="rId27"/>
    <p:sldId id="1060" r:id="rId28"/>
    <p:sldId id="1066" r:id="rId29"/>
    <p:sldId id="1061" r:id="rId30"/>
    <p:sldId id="1062" r:id="rId31"/>
    <p:sldId id="1100" r:id="rId32"/>
    <p:sldId id="1035" r:id="rId33"/>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0" autoAdjust="0"/>
    <p:restoredTop sz="85215" autoAdjust="0"/>
  </p:normalViewPr>
  <p:slideViewPr>
    <p:cSldViewPr snapToGrid="0">
      <p:cViewPr varScale="1">
        <p:scale>
          <a:sx n="90" d="100"/>
          <a:sy n="90" d="100"/>
        </p:scale>
        <p:origin x="1416" y="96"/>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2D846BE8-AD66-479D-BEEE-FD36D1CA574D}"/>
    <pc:docChg chg="">
      <pc:chgData name="Rachel Jagger" userId="cf4acb15-657a-45e0-bad4-d602a69c1922" providerId="ADAL" clId="{2D846BE8-AD66-479D-BEEE-FD36D1CA574D}" dt="2024-07-18T15:50:51.540" v="14"/>
      <pc:docMkLst>
        <pc:docMk/>
      </pc:docMkLst>
      <pc:sldChg chg="delCm">
        <pc:chgData name="Rachel Jagger" userId="cf4acb15-657a-45e0-bad4-d602a69c1922" providerId="ADAL" clId="{2D846BE8-AD66-479D-BEEE-FD36D1CA574D}" dt="2024-07-18T15:50:51.540" v="14"/>
        <pc:sldMkLst>
          <pc:docMk/>
          <pc:sldMk cId="3665528776" sldId="103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51.540" v="14"/>
              <pc2:cmMkLst xmlns:pc2="http://schemas.microsoft.com/office/powerpoint/2019/9/main/command">
                <pc:docMk/>
                <pc:sldMk cId="3665528776" sldId="1035"/>
                <pc2:cmMk id="{FCEC6627-7CD0-4C6D-BD77-4895F71D346D}"/>
              </pc2:cmMkLst>
            </pc226:cmChg>
          </p:ext>
        </pc:extLst>
      </pc:sldChg>
      <pc:sldChg chg="delCm">
        <pc:chgData name="Rachel Jagger" userId="cf4acb15-657a-45e0-bad4-d602a69c1922" providerId="ADAL" clId="{2D846BE8-AD66-479D-BEEE-FD36D1CA574D}" dt="2024-07-18T10:40:22.249" v="0"/>
        <pc:sldMkLst>
          <pc:docMk/>
          <pc:sldMk cId="3551723313" sldId="103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0:40:22.249" v="0"/>
              <pc2:cmMkLst xmlns:pc2="http://schemas.microsoft.com/office/powerpoint/2019/9/main/command">
                <pc:docMk/>
                <pc:sldMk cId="3551723313" sldId="1039"/>
                <pc2:cmMk id="{901B7104-909D-47E5-8176-FEA6C0982BD7}"/>
              </pc2:cmMkLst>
            </pc226:cmChg>
          </p:ext>
        </pc:extLst>
      </pc:sldChg>
      <pc:sldChg chg="delCm">
        <pc:chgData name="Rachel Jagger" userId="cf4acb15-657a-45e0-bad4-d602a69c1922" providerId="ADAL" clId="{2D846BE8-AD66-479D-BEEE-FD36D1CA574D}" dt="2024-07-18T15:49:34.560" v="1"/>
        <pc:sldMkLst>
          <pc:docMk/>
          <pc:sldMk cId="1016810197" sldId="1040"/>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49:34.560" v="1"/>
              <pc2:cmMkLst xmlns:pc2="http://schemas.microsoft.com/office/powerpoint/2019/9/main/command">
                <pc:docMk/>
                <pc:sldMk cId="1016810197" sldId="1040"/>
                <pc2:cmMk id="{CBD09813-14DB-44F3-B612-6237E0CAF8CF}"/>
              </pc2:cmMkLst>
            </pc226:cmChg>
          </p:ext>
        </pc:extLst>
      </pc:sldChg>
      <pc:sldChg chg="delCm">
        <pc:chgData name="Rachel Jagger" userId="cf4acb15-657a-45e0-bad4-d602a69c1922" providerId="ADAL" clId="{2D846BE8-AD66-479D-BEEE-FD36D1CA574D}" dt="2024-07-18T15:49:49.187" v="4"/>
        <pc:sldMkLst>
          <pc:docMk/>
          <pc:sldMk cId="3185299945" sldId="104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49:49.187" v="4"/>
              <pc2:cmMkLst xmlns:pc2="http://schemas.microsoft.com/office/powerpoint/2019/9/main/command">
                <pc:docMk/>
                <pc:sldMk cId="3185299945" sldId="1044"/>
                <pc2:cmMk id="{C36BAC0B-C540-4EFB-BA5C-DF966D83E1C4}"/>
              </pc2:cmMkLst>
            </pc226:cmChg>
          </p:ext>
        </pc:extLst>
      </pc:sldChg>
      <pc:sldChg chg="delCm">
        <pc:chgData name="Rachel Jagger" userId="cf4acb15-657a-45e0-bad4-d602a69c1922" providerId="ADAL" clId="{2D846BE8-AD66-479D-BEEE-FD36D1CA574D}" dt="2024-07-18T15:49:39.084" v="2"/>
        <pc:sldMkLst>
          <pc:docMk/>
          <pc:sldMk cId="1087476936" sldId="104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49:39.084" v="2"/>
              <pc2:cmMkLst xmlns:pc2="http://schemas.microsoft.com/office/powerpoint/2019/9/main/command">
                <pc:docMk/>
                <pc:sldMk cId="1087476936" sldId="1045"/>
                <pc2:cmMk id="{2B226745-2604-455C-A745-FC3286A58354}"/>
              </pc2:cmMkLst>
            </pc226:cmChg>
          </p:ext>
        </pc:extLst>
      </pc:sldChg>
      <pc:sldChg chg="delCm">
        <pc:chgData name="Rachel Jagger" userId="cf4acb15-657a-45e0-bad4-d602a69c1922" providerId="ADAL" clId="{2D846BE8-AD66-479D-BEEE-FD36D1CA574D}" dt="2024-07-18T15:49:58.390" v="5"/>
        <pc:sldMkLst>
          <pc:docMk/>
          <pc:sldMk cId="2530377225" sldId="104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49:58.390" v="5"/>
              <pc2:cmMkLst xmlns:pc2="http://schemas.microsoft.com/office/powerpoint/2019/9/main/command">
                <pc:docMk/>
                <pc:sldMk cId="2530377225" sldId="1047"/>
                <pc2:cmMk id="{599BC0D6-B74A-4201-AA16-649EBA414D20}"/>
              </pc2:cmMkLst>
            </pc226:cmChg>
          </p:ext>
        </pc:extLst>
      </pc:sldChg>
      <pc:sldChg chg="delCm">
        <pc:chgData name="Rachel Jagger" userId="cf4acb15-657a-45e0-bad4-d602a69c1922" providerId="ADAL" clId="{2D846BE8-AD66-479D-BEEE-FD36D1CA574D}" dt="2024-07-18T15:50:04.698" v="6"/>
        <pc:sldMkLst>
          <pc:docMk/>
          <pc:sldMk cId="1030419490" sldId="104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04.698" v="6"/>
              <pc2:cmMkLst xmlns:pc2="http://schemas.microsoft.com/office/powerpoint/2019/9/main/command">
                <pc:docMk/>
                <pc:sldMk cId="1030419490" sldId="1049"/>
                <pc2:cmMk id="{0D61AD88-F6A2-457C-95BC-10C63B47D3F7}"/>
              </pc2:cmMkLst>
            </pc226:cmChg>
          </p:ext>
        </pc:extLst>
      </pc:sldChg>
      <pc:sldChg chg="delCm">
        <pc:chgData name="Rachel Jagger" userId="cf4acb15-657a-45e0-bad4-d602a69c1922" providerId="ADAL" clId="{2D846BE8-AD66-479D-BEEE-FD36D1CA574D}" dt="2024-07-18T15:50:16.230" v="8"/>
        <pc:sldMkLst>
          <pc:docMk/>
          <pc:sldMk cId="3371751765" sldId="105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16.230" v="8"/>
              <pc2:cmMkLst xmlns:pc2="http://schemas.microsoft.com/office/powerpoint/2019/9/main/command">
                <pc:docMk/>
                <pc:sldMk cId="3371751765" sldId="1053"/>
                <pc2:cmMk id="{3B599206-AFEF-4FA5-BC1C-F22DF996065E}"/>
              </pc2:cmMkLst>
            </pc226:cmChg>
          </p:ext>
        </pc:extLst>
      </pc:sldChg>
      <pc:sldChg chg="delCm">
        <pc:chgData name="Rachel Jagger" userId="cf4acb15-657a-45e0-bad4-d602a69c1922" providerId="ADAL" clId="{2D846BE8-AD66-479D-BEEE-FD36D1CA574D}" dt="2024-07-18T15:50:30.995" v="12"/>
        <pc:sldMkLst>
          <pc:docMk/>
          <pc:sldMk cId="3249912756" sldId="105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30.995" v="12"/>
              <pc2:cmMkLst xmlns:pc2="http://schemas.microsoft.com/office/powerpoint/2019/9/main/command">
                <pc:docMk/>
                <pc:sldMk cId="3249912756" sldId="1055"/>
                <pc2:cmMk id="{45E4A77D-4DDD-45BD-9222-000D9B280299}"/>
              </pc2:cmMkLst>
            </pc226:cmChg>
            <pc226:cmChg xmlns:pc226="http://schemas.microsoft.com/office/powerpoint/2022/06/main/command" chg="del">
              <pc226:chgData name="Rachel Jagger" userId="cf4acb15-657a-45e0-bad4-d602a69c1922" providerId="ADAL" clId="{2D846BE8-AD66-479D-BEEE-FD36D1CA574D}" dt="2024-07-18T15:50:29.042" v="11"/>
              <pc2:cmMkLst xmlns:pc2="http://schemas.microsoft.com/office/powerpoint/2019/9/main/command">
                <pc:docMk/>
                <pc:sldMk cId="3249912756" sldId="1055"/>
                <pc2:cmMk id="{CA8336BE-B2E8-4440-95A5-6B978BCB2606}"/>
              </pc2:cmMkLst>
            </pc226:cmChg>
          </p:ext>
        </pc:extLst>
      </pc:sldChg>
      <pc:sldChg chg="delCm">
        <pc:chgData name="Rachel Jagger" userId="cf4acb15-657a-45e0-bad4-d602a69c1922" providerId="ADAL" clId="{2D846BE8-AD66-479D-BEEE-FD36D1CA574D}" dt="2024-07-18T15:50:42.457" v="13"/>
        <pc:sldMkLst>
          <pc:docMk/>
          <pc:sldMk cId="3070817155" sldId="106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42.457" v="13"/>
              <pc2:cmMkLst xmlns:pc2="http://schemas.microsoft.com/office/powerpoint/2019/9/main/command">
                <pc:docMk/>
                <pc:sldMk cId="3070817155" sldId="1066"/>
                <pc2:cmMk id="{91081401-9283-40EE-9133-D99C67F51B5E}"/>
              </pc2:cmMkLst>
            </pc226:cmChg>
          </p:ext>
        </pc:extLst>
      </pc:sldChg>
      <pc:sldChg chg="delCm">
        <pc:chgData name="Rachel Jagger" userId="cf4acb15-657a-45e0-bad4-d602a69c1922" providerId="ADAL" clId="{2D846BE8-AD66-479D-BEEE-FD36D1CA574D}" dt="2024-07-18T15:50:25.092" v="10"/>
        <pc:sldMkLst>
          <pc:docMk/>
          <pc:sldMk cId="1370151620" sldId="1098"/>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25.092" v="10"/>
              <pc2:cmMkLst xmlns:pc2="http://schemas.microsoft.com/office/powerpoint/2019/9/main/command">
                <pc:docMk/>
                <pc:sldMk cId="1370151620" sldId="1098"/>
                <pc2:cmMk id="{B2B1F36A-5715-4473-92C2-A94F6ED80A61}"/>
              </pc2:cmMkLst>
            </pc226:cmChg>
          </p:ext>
        </pc:extLst>
      </pc:sldChg>
      <pc:sldChg chg="delCm">
        <pc:chgData name="Rachel Jagger" userId="cf4acb15-657a-45e0-bad4-d602a69c1922" providerId="ADAL" clId="{2D846BE8-AD66-479D-BEEE-FD36D1CA574D}" dt="2024-07-18T15:50:09.705" v="7"/>
        <pc:sldMkLst>
          <pc:docMk/>
          <pc:sldMk cId="1388636566" sldId="109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09.705" v="7"/>
              <pc2:cmMkLst xmlns:pc2="http://schemas.microsoft.com/office/powerpoint/2019/9/main/command">
                <pc:docMk/>
                <pc:sldMk cId="1388636566" sldId="1099"/>
                <pc2:cmMk id="{195EDA17-704B-496A-88EB-160188CFF4E7}"/>
              </pc2:cmMkLst>
            </pc226:cmChg>
          </p:ext>
        </pc:extLst>
      </pc:sldChg>
      <pc:sldChg chg="delCm">
        <pc:chgData name="Rachel Jagger" userId="cf4acb15-657a-45e0-bad4-d602a69c1922" providerId="ADAL" clId="{2D846BE8-AD66-479D-BEEE-FD36D1CA574D}" dt="2024-07-18T15:49:44.149" v="3"/>
        <pc:sldMkLst>
          <pc:docMk/>
          <pc:sldMk cId="3129355418" sldId="110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49:44.149" v="3"/>
              <pc2:cmMkLst xmlns:pc2="http://schemas.microsoft.com/office/powerpoint/2019/9/main/command">
                <pc:docMk/>
                <pc:sldMk cId="3129355418" sldId="1101"/>
                <pc2:cmMk id="{3F84D672-C61F-42E0-8E17-DB24C83F6D2E}"/>
              </pc2:cmMkLst>
            </pc226:cmChg>
          </p:ext>
        </pc:extLst>
      </pc:sldChg>
      <pc:sldChg chg="delCm">
        <pc:chgData name="Rachel Jagger" userId="cf4acb15-657a-45e0-bad4-d602a69c1922" providerId="ADAL" clId="{2D846BE8-AD66-479D-BEEE-FD36D1CA574D}" dt="2024-07-18T15:50:20.635" v="9"/>
        <pc:sldMkLst>
          <pc:docMk/>
          <pc:sldMk cId="2122512090" sldId="110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D846BE8-AD66-479D-BEEE-FD36D1CA574D}" dt="2024-07-18T15:50:20.635" v="9"/>
              <pc2:cmMkLst xmlns:pc2="http://schemas.microsoft.com/office/powerpoint/2019/9/main/command">
                <pc:docMk/>
                <pc:sldMk cId="2122512090" sldId="1103"/>
                <pc2:cmMk id="{F855698D-DDA7-4F67-9FF8-E7DA538E49F6}"/>
              </pc2:cmMkLst>
            </pc226:cmChg>
          </p:ext>
        </pc:ext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900216076990164E-2"/>
          <c:y val="7.2335640143020963E-2"/>
          <c:w val="0.88110296127051735"/>
          <c:h val="0.79658598920384271"/>
        </c:manualLayout>
      </c:layout>
      <c:scatterChart>
        <c:scatterStyle val="lineMarker"/>
        <c:varyColors val="0"/>
        <c:ser>
          <c:idx val="0"/>
          <c:order val="0"/>
          <c:tx>
            <c:strRef>
              <c:f>Sheet1!$A$1</c:f>
              <c:strCache>
                <c:ptCount val="1"/>
                <c:pt idx="0">
                  <c:v>Column1</c:v>
                </c:pt>
              </c:strCache>
            </c:strRef>
          </c:tx>
          <c:spPr>
            <a:ln w="28575">
              <a:noFill/>
            </a:ln>
          </c:spPr>
          <c:marker>
            <c:symbol val="diamond"/>
            <c:size val="15"/>
            <c:spPr>
              <a:solidFill>
                <a:schemeClr val="accent5">
                  <a:lumMod val="50000"/>
                </a:schemeClr>
              </a:solidFill>
              <a:ln>
                <a:noFill/>
              </a:ln>
            </c:spPr>
          </c:marker>
          <c:errBars>
            <c:errDir val="x"/>
            <c:errBarType val="both"/>
            <c:errValType val="cust"/>
            <c:noEndCap val="0"/>
            <c:plus>
              <c:numRef>
                <c:f>Sheet1!$G$2:$G$9</c:f>
                <c:numCache>
                  <c:formatCode>General</c:formatCode>
                  <c:ptCount val="8"/>
                  <c:pt idx="0">
                    <c:v>0.70100000000000007</c:v>
                  </c:pt>
                  <c:pt idx="1">
                    <c:v>0.96</c:v>
                  </c:pt>
                  <c:pt idx="2">
                    <c:v>0.18699999999999983</c:v>
                  </c:pt>
                  <c:pt idx="3">
                    <c:v>1.0180000000000002</c:v>
                  </c:pt>
                  <c:pt idx="4">
                    <c:v>0.87399999999999989</c:v>
                  </c:pt>
                  <c:pt idx="5">
                    <c:v>3.6000000000000032E-2</c:v>
                  </c:pt>
                  <c:pt idx="6">
                    <c:v>6.9999999999998952E-3</c:v>
                  </c:pt>
                  <c:pt idx="7">
                    <c:v>0.28800000000000003</c:v>
                  </c:pt>
                </c:numCache>
              </c:numRef>
            </c:plus>
            <c:minus>
              <c:numRef>
                <c:f>Sheet1!$C$2:$C$9</c:f>
                <c:numCache>
                  <c:formatCode>General</c:formatCode>
                  <c:ptCount val="8"/>
                  <c:pt idx="0">
                    <c:v>0.48399999999999999</c:v>
                  </c:pt>
                  <c:pt idx="1">
                    <c:v>0.60200000000000009</c:v>
                  </c:pt>
                  <c:pt idx="2">
                    <c:v>0.16300000000000003</c:v>
                  </c:pt>
                  <c:pt idx="3">
                    <c:v>0.629</c:v>
                  </c:pt>
                  <c:pt idx="4">
                    <c:v>0.59400000000000008</c:v>
                  </c:pt>
                  <c:pt idx="5">
                    <c:v>3.400000000000003E-2</c:v>
                  </c:pt>
                  <c:pt idx="6">
                    <c:v>7.0000000000001172E-3</c:v>
                  </c:pt>
                  <c:pt idx="7">
                    <c:v>0.19600000000000001</c:v>
                  </c:pt>
                </c:numCache>
              </c:numRef>
            </c:minus>
            <c:spPr>
              <a:ln w="12700">
                <a:solidFill>
                  <a:schemeClr val="accent4">
                    <a:lumMod val="50000"/>
                  </a:schemeClr>
                </a:solidFill>
              </a:ln>
            </c:spPr>
          </c:errBars>
          <c:xVal>
            <c:numRef>
              <c:f>Sheet1!$E$2:$E$9</c:f>
              <c:numCache>
                <c:formatCode>General</c:formatCode>
                <c:ptCount val="8"/>
                <c:pt idx="0">
                  <c:v>1.552</c:v>
                </c:pt>
                <c:pt idx="1">
                  <c:v>1.613</c:v>
                </c:pt>
                <c:pt idx="2">
                  <c:v>1.3160000000000001</c:v>
                </c:pt>
                <c:pt idx="3">
                  <c:v>1.6459999999999999</c:v>
                </c:pt>
                <c:pt idx="4">
                  <c:v>1.8520000000000001</c:v>
                </c:pt>
                <c:pt idx="5">
                  <c:v>1.0529999999999999</c:v>
                </c:pt>
                <c:pt idx="6">
                  <c:v>1.018</c:v>
                </c:pt>
                <c:pt idx="7">
                  <c:v>0.626</c:v>
                </c:pt>
              </c:numCache>
            </c:numRef>
          </c:xVal>
          <c:yVal>
            <c:numRef>
              <c:f>Sheet1!$B$2:$B$9</c:f>
              <c:numCache>
                <c:formatCode>General</c:formatCode>
                <c:ptCount val="8"/>
                <c:pt idx="0">
                  <c:v>12.5</c:v>
                </c:pt>
                <c:pt idx="1">
                  <c:v>11.6</c:v>
                </c:pt>
                <c:pt idx="2">
                  <c:v>10.7</c:v>
                </c:pt>
                <c:pt idx="3">
                  <c:v>9.6</c:v>
                </c:pt>
                <c:pt idx="4">
                  <c:v>8.6</c:v>
                </c:pt>
                <c:pt idx="5">
                  <c:v>7.6</c:v>
                </c:pt>
                <c:pt idx="6">
                  <c:v>6.6</c:v>
                </c:pt>
                <c:pt idx="7">
                  <c:v>5.5</c:v>
                </c:pt>
              </c:numCache>
            </c:numRef>
          </c:yVal>
          <c:smooth val="0"/>
          <c:extLst>
            <c:ext xmlns:c16="http://schemas.microsoft.com/office/drawing/2014/chart" uri="{C3380CC4-5D6E-409C-BE32-E72D297353CC}">
              <c16:uniqueId val="{00000000-2B82-4094-AC5F-2677250ED165}"/>
            </c:ext>
          </c:extLst>
        </c:ser>
        <c:dLbls>
          <c:showLegendKey val="0"/>
          <c:showVal val="0"/>
          <c:showCatName val="0"/>
          <c:showSerName val="0"/>
          <c:showPercent val="0"/>
          <c:showBubbleSize val="0"/>
        </c:dLbls>
        <c:axId val="321647448"/>
        <c:axId val="321649016"/>
      </c:scatterChart>
      <c:valAx>
        <c:axId val="321647448"/>
        <c:scaling>
          <c:orientation val="minMax"/>
          <c:max val="3"/>
          <c:min val="0"/>
        </c:scaling>
        <c:delete val="0"/>
        <c:axPos val="b"/>
        <c:numFmt formatCode="General" sourceLinked="0"/>
        <c:majorTickMark val="out"/>
        <c:minorTickMark val="none"/>
        <c:tickLblPos val="nextTo"/>
        <c:spPr>
          <a:ln w="12700">
            <a:solidFill>
              <a:srgbClr val="000000"/>
            </a:solidFill>
          </a:ln>
        </c:spPr>
        <c:txPr>
          <a:bodyPr/>
          <a:lstStyle/>
          <a:p>
            <a:pPr>
              <a:defRPr sz="1200"/>
            </a:pPr>
            <a:endParaRPr lang="en-US"/>
          </a:p>
        </c:txPr>
        <c:crossAx val="321649016"/>
        <c:crosses val="autoZero"/>
        <c:crossBetween val="midCat"/>
        <c:majorUnit val="1"/>
      </c:valAx>
      <c:valAx>
        <c:axId val="321649016"/>
        <c:scaling>
          <c:orientation val="minMax"/>
          <c:max val="13"/>
          <c:min val="5"/>
        </c:scaling>
        <c:delete val="0"/>
        <c:axPos val="l"/>
        <c:majorGridlines>
          <c:spPr>
            <a:ln>
              <a:noFill/>
            </a:ln>
          </c:spPr>
        </c:majorGridlines>
        <c:numFmt formatCode="General" sourceLinked="1"/>
        <c:majorTickMark val="none"/>
        <c:minorTickMark val="none"/>
        <c:tickLblPos val="none"/>
        <c:spPr>
          <a:ln w="12700">
            <a:solidFill>
              <a:srgbClr val="000000"/>
            </a:solidFill>
          </a:ln>
        </c:spPr>
        <c:crossAx val="321647448"/>
        <c:crossesAt val="1"/>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900216076990164E-2"/>
          <c:y val="7.9107566721473066E-2"/>
          <c:w val="0.88110296127051735"/>
          <c:h val="0.7912824483775811"/>
        </c:manualLayout>
      </c:layout>
      <c:scatterChart>
        <c:scatterStyle val="lineMarker"/>
        <c:varyColors val="0"/>
        <c:ser>
          <c:idx val="0"/>
          <c:order val="0"/>
          <c:tx>
            <c:strRef>
              <c:f>Sheet1!$A$1</c:f>
              <c:strCache>
                <c:ptCount val="1"/>
                <c:pt idx="0">
                  <c:v>Column1</c:v>
                </c:pt>
              </c:strCache>
            </c:strRef>
          </c:tx>
          <c:spPr>
            <a:ln w="28575">
              <a:noFill/>
            </a:ln>
          </c:spPr>
          <c:marker>
            <c:symbol val="diamond"/>
            <c:size val="15"/>
            <c:spPr>
              <a:solidFill>
                <a:schemeClr val="accent5">
                  <a:lumMod val="50000"/>
                </a:schemeClr>
              </a:solidFill>
              <a:ln>
                <a:noFill/>
              </a:ln>
            </c:spPr>
          </c:marker>
          <c:errBars>
            <c:errDir val="x"/>
            <c:errBarType val="both"/>
            <c:errValType val="cust"/>
            <c:noEndCap val="0"/>
            <c:plus>
              <c:numRef>
                <c:f>Sheet1!$G$2:$G$10</c:f>
                <c:numCache>
                  <c:formatCode>General</c:formatCode>
                  <c:ptCount val="9"/>
                  <c:pt idx="0">
                    <c:v>0.35299999999999998</c:v>
                  </c:pt>
                  <c:pt idx="1">
                    <c:v>0.35399999999999987</c:v>
                  </c:pt>
                  <c:pt idx="2">
                    <c:v>0.76100000000000012</c:v>
                  </c:pt>
                  <c:pt idx="3">
                    <c:v>6.2999999999999945E-2</c:v>
                  </c:pt>
                  <c:pt idx="4">
                    <c:v>0.1180000000000001</c:v>
                  </c:pt>
                  <c:pt idx="5">
                    <c:v>0.20000000000000007</c:v>
                  </c:pt>
                  <c:pt idx="6">
                    <c:v>0.40999999999999992</c:v>
                  </c:pt>
                  <c:pt idx="7">
                    <c:v>4.0000000000000036E-3</c:v>
                  </c:pt>
                  <c:pt idx="8">
                    <c:v>2.9999999999998916E-3</c:v>
                  </c:pt>
                </c:numCache>
              </c:numRef>
            </c:plus>
            <c:minus>
              <c:numRef>
                <c:f>Sheet1!$C$2:$C$10</c:f>
                <c:numCache>
                  <c:formatCode>General</c:formatCode>
                  <c:ptCount val="9"/>
                  <c:pt idx="0">
                    <c:v>0.27800000000000002</c:v>
                  </c:pt>
                  <c:pt idx="1">
                    <c:v>0.27900000000000014</c:v>
                  </c:pt>
                  <c:pt idx="2">
                    <c:v>0.52099999999999991</c:v>
                  </c:pt>
                  <c:pt idx="3">
                    <c:v>5.8999999999999941E-2</c:v>
                  </c:pt>
                  <c:pt idx="4">
                    <c:v>0.10699999999999998</c:v>
                  </c:pt>
                  <c:pt idx="5">
                    <c:v>0.15700000000000003</c:v>
                  </c:pt>
                  <c:pt idx="6">
                    <c:v>0.31500000000000017</c:v>
                  </c:pt>
                  <c:pt idx="7">
                    <c:v>4.0000000000000036E-3</c:v>
                  </c:pt>
                  <c:pt idx="8">
                    <c:v>4.0000000000000036E-3</c:v>
                  </c:pt>
                </c:numCache>
              </c:numRef>
            </c:minus>
            <c:spPr>
              <a:ln w="12700">
                <a:solidFill>
                  <a:schemeClr val="accent4">
                    <a:lumMod val="50000"/>
                  </a:schemeClr>
                </a:solidFill>
              </a:ln>
            </c:spPr>
          </c:errBars>
          <c:xVal>
            <c:numRef>
              <c:f>Sheet1!$E$2:$E$10</c:f>
              <c:numCache>
                <c:formatCode>General</c:formatCode>
                <c:ptCount val="9"/>
                <c:pt idx="0">
                  <c:v>1.304</c:v>
                </c:pt>
                <c:pt idx="1">
                  <c:v>1.3220000000000001</c:v>
                </c:pt>
                <c:pt idx="2">
                  <c:v>1.65</c:v>
                </c:pt>
                <c:pt idx="3">
                  <c:v>1.143</c:v>
                </c:pt>
                <c:pt idx="4">
                  <c:v>1.204</c:v>
                </c:pt>
                <c:pt idx="5">
                  <c:v>0.73499999999999999</c:v>
                </c:pt>
                <c:pt idx="6">
                  <c:v>1.3660000000000001</c:v>
                </c:pt>
                <c:pt idx="7">
                  <c:v>1.0089999999999999</c:v>
                </c:pt>
                <c:pt idx="8">
                  <c:v>1.006</c:v>
                </c:pt>
              </c:numCache>
            </c:numRef>
          </c:xVal>
          <c:yVal>
            <c:numRef>
              <c:f>Sheet1!$B$2:$B$10</c:f>
              <c:numCache>
                <c:formatCode>General</c:formatCode>
                <c:ptCount val="9"/>
                <c:pt idx="0">
                  <c:v>12.5</c:v>
                </c:pt>
                <c:pt idx="1">
                  <c:v>11.5</c:v>
                </c:pt>
                <c:pt idx="2">
                  <c:v>10.7</c:v>
                </c:pt>
                <c:pt idx="3">
                  <c:v>9.6999999999999993</c:v>
                </c:pt>
                <c:pt idx="4">
                  <c:v>8.5</c:v>
                </c:pt>
                <c:pt idx="5">
                  <c:v>7.5</c:v>
                </c:pt>
                <c:pt idx="6">
                  <c:v>6.7</c:v>
                </c:pt>
                <c:pt idx="7">
                  <c:v>5.7</c:v>
                </c:pt>
                <c:pt idx="8">
                  <c:v>4.5</c:v>
                </c:pt>
              </c:numCache>
            </c:numRef>
          </c:yVal>
          <c:smooth val="0"/>
          <c:extLst>
            <c:ext xmlns:c16="http://schemas.microsoft.com/office/drawing/2014/chart" uri="{C3380CC4-5D6E-409C-BE32-E72D297353CC}">
              <c16:uniqueId val="{00000000-8EE7-4241-9339-D2F5C0593900}"/>
            </c:ext>
          </c:extLst>
        </c:ser>
        <c:dLbls>
          <c:showLegendKey val="0"/>
          <c:showVal val="0"/>
          <c:showCatName val="0"/>
          <c:showSerName val="0"/>
          <c:showPercent val="0"/>
          <c:showBubbleSize val="0"/>
        </c:dLbls>
        <c:axId val="321647448"/>
        <c:axId val="321649016"/>
      </c:scatterChart>
      <c:valAx>
        <c:axId val="321647448"/>
        <c:scaling>
          <c:orientation val="minMax"/>
          <c:max val="3"/>
          <c:min val="0"/>
        </c:scaling>
        <c:delete val="0"/>
        <c:axPos val="b"/>
        <c:numFmt formatCode="General" sourceLinked="0"/>
        <c:majorTickMark val="out"/>
        <c:minorTickMark val="none"/>
        <c:tickLblPos val="nextTo"/>
        <c:spPr>
          <a:ln w="12700">
            <a:solidFill>
              <a:srgbClr val="000000"/>
            </a:solidFill>
          </a:ln>
        </c:spPr>
        <c:txPr>
          <a:bodyPr/>
          <a:lstStyle/>
          <a:p>
            <a:pPr>
              <a:defRPr sz="1200"/>
            </a:pPr>
            <a:endParaRPr lang="en-US"/>
          </a:p>
        </c:txPr>
        <c:crossAx val="321649016"/>
        <c:crosses val="autoZero"/>
        <c:crossBetween val="midCat"/>
        <c:majorUnit val="1"/>
      </c:valAx>
      <c:valAx>
        <c:axId val="321649016"/>
        <c:scaling>
          <c:orientation val="minMax"/>
          <c:max val="13"/>
          <c:min val="4"/>
        </c:scaling>
        <c:delete val="0"/>
        <c:axPos val="l"/>
        <c:majorGridlines>
          <c:spPr>
            <a:ln>
              <a:noFill/>
            </a:ln>
          </c:spPr>
        </c:majorGridlines>
        <c:numFmt formatCode="General" sourceLinked="1"/>
        <c:majorTickMark val="none"/>
        <c:minorTickMark val="none"/>
        <c:tickLblPos val="none"/>
        <c:spPr>
          <a:ln w="12700">
            <a:solidFill>
              <a:srgbClr val="000000"/>
            </a:solidFill>
          </a:ln>
        </c:spPr>
        <c:crossAx val="321647448"/>
        <c:crossesAt val="1"/>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0" i="0" u="none" strike="noStrike" kern="1200" spc="0" baseline="0">
                <a:solidFill>
                  <a:schemeClr val="tx2"/>
                </a:solidFill>
                <a:latin typeface="+mn-lt"/>
                <a:ea typeface="+mn-ea"/>
                <a:cs typeface="+mn-cs"/>
              </a:defRPr>
            </a:pPr>
            <a:r>
              <a:rPr lang="en-US" sz="1500" b="1" baseline="0">
                <a:solidFill>
                  <a:schemeClr val="accent2">
                    <a:lumMod val="50000"/>
                  </a:schemeClr>
                </a:solidFill>
              </a:rPr>
              <a:t>Mean relapse rates with long-term lithium treatment versus placebo in patients with BD</a:t>
            </a:r>
            <a:r>
              <a:rPr lang="en-US" sz="1500" b="1" baseline="30000">
                <a:solidFill>
                  <a:schemeClr val="accent2">
                    <a:lumMod val="50000"/>
                  </a:schemeClr>
                </a:solidFill>
              </a:rPr>
              <a:t>2</a:t>
            </a:r>
            <a:endParaRPr lang="en-US" sz="1500" b="1">
              <a:solidFill>
                <a:schemeClr val="accent2">
                  <a:lumMod val="50000"/>
                </a:schemeClr>
              </a:solidFill>
            </a:endParaRPr>
          </a:p>
        </c:rich>
      </c:tx>
      <c:layout>
        <c:manualLayout>
          <c:xMode val="edge"/>
          <c:yMode val="edge"/>
          <c:x val="0.1599047535148701"/>
          <c:y val="2.4448215043472492E-2"/>
        </c:manualLayout>
      </c:layout>
      <c:overlay val="0"/>
      <c:spPr>
        <a:noFill/>
        <a:ln>
          <a:noFill/>
        </a:ln>
        <a:effectLst/>
      </c:spPr>
      <c:txPr>
        <a:bodyPr rot="0" spcFirstLastPara="1" vertOverflow="ellipsis" vert="horz" wrap="square" anchor="ctr" anchorCtr="1"/>
        <a:lstStyle/>
        <a:p>
          <a:pPr>
            <a:defRPr sz="1500"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3084457887509193"/>
          <c:y val="0.18252956463663669"/>
          <c:w val="0.83648342277685916"/>
          <c:h val="0.71871096218797659"/>
        </c:manualLayout>
      </c:layout>
      <c:barChart>
        <c:barDir val="col"/>
        <c:grouping val="clustered"/>
        <c:varyColors val="0"/>
        <c:ser>
          <c:idx val="1"/>
          <c:order val="1"/>
          <c:tx>
            <c:strRef>
              <c:f>Sheet1!$A$3</c:f>
              <c:strCache>
                <c:ptCount val="1"/>
                <c:pt idx="0">
                  <c:v>Placebo</c:v>
                </c:pt>
              </c:strCache>
            </c:strRef>
          </c:tx>
          <c:spPr>
            <a:solidFill>
              <a:schemeClr val="accent1"/>
            </a:solidFill>
            <a:ln>
              <a:noFill/>
            </a:ln>
            <a:effectLst/>
          </c:spPr>
          <c:invertIfNegative val="0"/>
          <c:cat>
            <c:strRef>
              <c:f>Sheet1!$B$1:$D$1</c:f>
              <c:strCache>
                <c:ptCount val="3"/>
                <c:pt idx="0">
                  <c:v>Any episode</c:v>
                </c:pt>
                <c:pt idx="1">
                  <c:v>Manic episode</c:v>
                </c:pt>
                <c:pt idx="2">
                  <c:v>Depressive episode</c:v>
                </c:pt>
              </c:strCache>
            </c:strRef>
          </c:cat>
          <c:val>
            <c:numRef>
              <c:f>Sheet1!$B$3:$D$3</c:f>
              <c:numCache>
                <c:formatCode>General</c:formatCode>
                <c:ptCount val="3"/>
                <c:pt idx="0">
                  <c:v>60</c:v>
                </c:pt>
                <c:pt idx="1">
                  <c:v>24</c:v>
                </c:pt>
                <c:pt idx="2">
                  <c:v>32</c:v>
                </c:pt>
              </c:numCache>
            </c:numRef>
          </c:val>
          <c:extLst>
            <c:ext xmlns:c16="http://schemas.microsoft.com/office/drawing/2014/chart" uri="{C3380CC4-5D6E-409C-BE32-E72D297353CC}">
              <c16:uniqueId val="{00000000-24D6-4C21-90ED-E2F58CB375C8}"/>
            </c:ext>
          </c:extLst>
        </c:ser>
        <c:ser>
          <c:idx val="0"/>
          <c:order val="0"/>
          <c:tx>
            <c:strRef>
              <c:f>Sheet1!$A$2</c:f>
              <c:strCache>
                <c:ptCount val="1"/>
                <c:pt idx="0">
                  <c:v>Lithium</c:v>
                </c:pt>
              </c:strCache>
            </c:strRef>
          </c:tx>
          <c:spPr>
            <a:solidFill>
              <a:schemeClr val="accent3">
                <a:lumMod val="60000"/>
                <a:lumOff val="40000"/>
              </a:schemeClr>
            </a:solidFill>
            <a:ln>
              <a:noFill/>
            </a:ln>
            <a:effectLst/>
          </c:spPr>
          <c:invertIfNegative val="0"/>
          <c:cat>
            <c:strRef>
              <c:f>Sheet1!$B$1:$D$1</c:f>
              <c:strCache>
                <c:ptCount val="3"/>
                <c:pt idx="0">
                  <c:v>Any episode</c:v>
                </c:pt>
                <c:pt idx="1">
                  <c:v>Manic episode</c:v>
                </c:pt>
                <c:pt idx="2">
                  <c:v>Depressive episode</c:v>
                </c:pt>
              </c:strCache>
            </c:strRef>
          </c:cat>
          <c:val>
            <c:numRef>
              <c:f>Sheet1!$B$2:$D$2</c:f>
              <c:numCache>
                <c:formatCode>General</c:formatCode>
                <c:ptCount val="3"/>
                <c:pt idx="0">
                  <c:v>40</c:v>
                </c:pt>
                <c:pt idx="1">
                  <c:v>14</c:v>
                </c:pt>
                <c:pt idx="2">
                  <c:v>25</c:v>
                </c:pt>
              </c:numCache>
            </c:numRef>
          </c:val>
          <c:extLst>
            <c:ext xmlns:c16="http://schemas.microsoft.com/office/drawing/2014/chart" uri="{C3380CC4-5D6E-409C-BE32-E72D297353CC}">
              <c16:uniqueId val="{00000001-24D6-4C21-90ED-E2F58CB375C8}"/>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Percentage</a:t>
                </a:r>
                <a:r>
                  <a:rPr lang="en-US" sz="1400" b="1" baseline="0">
                    <a:solidFill>
                      <a:schemeClr val="tx2"/>
                    </a:solidFill>
                  </a:rPr>
                  <a:t> of patients </a:t>
                </a:r>
                <a:br>
                  <a:rPr lang="en-US" sz="1400" b="1" baseline="0">
                    <a:solidFill>
                      <a:schemeClr val="tx2"/>
                    </a:solidFill>
                  </a:rPr>
                </a:br>
                <a:r>
                  <a:rPr lang="en-US" sz="1400" b="1" baseline="0">
                    <a:solidFill>
                      <a:schemeClr val="tx2"/>
                    </a:solidFill>
                  </a:rPr>
                  <a:t>who relapsed</a:t>
                </a:r>
                <a:endParaRPr lang="en-US" sz="1400" b="1">
                  <a:solidFill>
                    <a:schemeClr val="tx2"/>
                  </a:solidFill>
                </a:endParaRPr>
              </a:p>
            </c:rich>
          </c:tx>
          <c:layout>
            <c:manualLayout>
              <c:xMode val="edge"/>
              <c:yMode val="edge"/>
              <c:x val="1.4426621565277806E-2"/>
              <c:y val="0.2286310229383519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9520"/>
        <c:crosses val="autoZero"/>
        <c:crossBetween val="between"/>
      </c:valAx>
      <c:spPr>
        <a:noFill/>
        <a:ln>
          <a:noFill/>
        </a:ln>
        <a:effectLst/>
      </c:spPr>
    </c:plotArea>
    <c:legend>
      <c:legendPos val="b"/>
      <c:layout>
        <c:manualLayout>
          <c:xMode val="edge"/>
          <c:yMode val="edge"/>
          <c:x val="0.59511371866723994"/>
          <c:y val="0.22909067884785267"/>
          <c:w val="0.34503200660303551"/>
          <c:h val="0.1328504695201217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2"/>
                </a:solidFill>
                <a:latin typeface="+mn-lt"/>
                <a:ea typeface="+mn-ea"/>
                <a:cs typeface="+mn-cs"/>
              </a:defRPr>
            </a:pPr>
            <a:r>
              <a:rPr lang="en-US" sz="1600" b="1" baseline="0">
                <a:solidFill>
                  <a:schemeClr val="accent2">
                    <a:lumMod val="50000"/>
                  </a:schemeClr>
                </a:solidFill>
              </a:rPr>
              <a:t>Proportion of patients who relapsed with </a:t>
            </a:r>
            <a:br>
              <a:rPr lang="en-US" sz="1600" b="1" baseline="0">
                <a:solidFill>
                  <a:schemeClr val="accent2">
                    <a:lumMod val="50000"/>
                  </a:schemeClr>
                </a:solidFill>
              </a:rPr>
            </a:br>
            <a:r>
              <a:rPr lang="en-US" sz="1600" b="1" baseline="0">
                <a:solidFill>
                  <a:schemeClr val="accent2">
                    <a:lumMod val="50000"/>
                  </a:schemeClr>
                </a:solidFill>
              </a:rPr>
              <a:t>52 weeks of valproate or lithium treatment</a:t>
            </a:r>
            <a:r>
              <a:rPr lang="en-US" sz="1600" b="1" baseline="30000">
                <a:solidFill>
                  <a:schemeClr val="accent2">
                    <a:lumMod val="50000"/>
                  </a:schemeClr>
                </a:solidFill>
              </a:rPr>
              <a:t>1</a:t>
            </a:r>
            <a:r>
              <a:rPr lang="en-US" sz="1600" b="1" baseline="0">
                <a:solidFill>
                  <a:schemeClr val="accent2">
                    <a:lumMod val="50000"/>
                  </a:schemeClr>
                </a:solidFill>
              </a:rPr>
              <a:t> </a:t>
            </a:r>
            <a:endParaRPr lang="en-US" sz="1600" b="1">
              <a:solidFill>
                <a:schemeClr val="accent2">
                  <a:lumMod val="50000"/>
                </a:schemeClr>
              </a:solidFill>
            </a:endParaRPr>
          </a:p>
        </c:rich>
      </c:tx>
      <c:layout>
        <c:manualLayout>
          <c:xMode val="edge"/>
          <c:yMode val="edge"/>
          <c:x val="0.1710640263061951"/>
          <c:y val="4.726565421300604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5309458523575487"/>
          <c:y val="0.18252956463663669"/>
          <c:w val="0.81423343296792472"/>
          <c:h val="0.59234269754042934"/>
        </c:manualLayout>
      </c:layout>
      <c:barChart>
        <c:barDir val="col"/>
        <c:grouping val="clustered"/>
        <c:varyColors val="0"/>
        <c:ser>
          <c:idx val="0"/>
          <c:order val="0"/>
          <c:tx>
            <c:strRef>
              <c:f>Sheet1!$A$3</c:f>
              <c:strCache>
                <c:ptCount val="1"/>
                <c:pt idx="0">
                  <c:v>Mood stabilizer alone</c:v>
                </c:pt>
              </c:strCache>
            </c:strRef>
          </c:tx>
          <c:spPr>
            <a:solidFill>
              <a:schemeClr val="accent5">
                <a:lumMod val="60000"/>
                <a:lumOff val="40000"/>
              </a:schemeClr>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EF85-42CF-A213-3C677BA4401A}"/>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1-EF85-42CF-A213-3C677BA4401A}"/>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Valproate</c:v>
                </c:pt>
                <c:pt idx="1">
                  <c:v>Lithium</c:v>
                </c:pt>
              </c:strCache>
            </c:strRef>
          </c:cat>
          <c:val>
            <c:numRef>
              <c:f>Sheet1!$B$3:$C$3</c:f>
              <c:numCache>
                <c:formatCode>General</c:formatCode>
                <c:ptCount val="2"/>
                <c:pt idx="0">
                  <c:v>68</c:v>
                </c:pt>
                <c:pt idx="1">
                  <c:v>81.5</c:v>
                </c:pt>
              </c:numCache>
            </c:numRef>
          </c:val>
          <c:extLst>
            <c:ext xmlns:c16="http://schemas.microsoft.com/office/drawing/2014/chart" uri="{C3380CC4-5D6E-409C-BE32-E72D297353CC}">
              <c16:uniqueId val="{00000001-D996-4FDB-AE94-76E006CCF963}"/>
            </c:ext>
          </c:extLst>
        </c:ser>
        <c:ser>
          <c:idx val="1"/>
          <c:order val="1"/>
          <c:tx>
            <c:strRef>
              <c:f>Sheet1!$A$2</c:f>
              <c:strCache>
                <c:ptCount val="1"/>
                <c:pt idx="0">
                  <c:v>Mood stabilizer 
plus antipsychotic</c:v>
                </c:pt>
              </c:strCache>
            </c:strRef>
          </c:tx>
          <c:spPr>
            <a:solidFill>
              <a:schemeClr val="accent2">
                <a:lumMod val="60000"/>
                <a:lumOff val="4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Valproate</c:v>
                </c:pt>
                <c:pt idx="1">
                  <c:v>Lithium</c:v>
                </c:pt>
              </c:strCache>
            </c:strRef>
          </c:cat>
          <c:val>
            <c:numRef>
              <c:f>Sheet1!$B$2:$C$2</c:f>
              <c:numCache>
                <c:formatCode>General</c:formatCode>
                <c:ptCount val="2"/>
                <c:pt idx="0">
                  <c:v>54.2</c:v>
                </c:pt>
                <c:pt idx="1">
                  <c:v>55.2</c:v>
                </c:pt>
              </c:numCache>
            </c:numRef>
          </c:val>
          <c:extLst>
            <c:ext xmlns:c16="http://schemas.microsoft.com/office/drawing/2014/chart" uri="{C3380CC4-5D6E-409C-BE32-E72D297353CC}">
              <c16:uniqueId val="{00000000-D996-4FDB-AE94-76E006CCF963}"/>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Proportion of patients</a:t>
                </a:r>
                <a:r>
                  <a:rPr lang="en-US" sz="1400" b="1" baseline="0">
                    <a:solidFill>
                      <a:schemeClr val="tx2"/>
                    </a:solidFill>
                  </a:rPr>
                  <a:t> </a:t>
                </a:r>
                <a:br>
                  <a:rPr lang="en-US" sz="1400" b="1" baseline="0">
                    <a:solidFill>
                      <a:schemeClr val="tx2"/>
                    </a:solidFill>
                  </a:rPr>
                </a:br>
                <a:r>
                  <a:rPr lang="en-US" sz="1400" b="1" baseline="0">
                    <a:solidFill>
                      <a:schemeClr val="tx2"/>
                    </a:solidFill>
                  </a:rPr>
                  <a:t>who relapsed</a:t>
                </a:r>
                <a:endParaRPr lang="en-US" sz="1400" b="1">
                  <a:solidFill>
                    <a:schemeClr val="tx2"/>
                  </a:solidFill>
                </a:endParaRPr>
              </a:p>
            </c:rich>
          </c:tx>
          <c:layout>
            <c:manualLayout>
              <c:xMode val="edge"/>
              <c:yMode val="edge"/>
              <c:x val="0"/>
              <c:y val="0.27997009486503499"/>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9520"/>
        <c:crosses val="autoZero"/>
        <c:crossBetween val="between"/>
      </c:valAx>
      <c:spPr>
        <a:noFill/>
        <a:ln>
          <a:noFill/>
        </a:ln>
        <a:effectLst/>
      </c:spPr>
    </c:plotArea>
    <c:legend>
      <c:legendPos val="b"/>
      <c:layout>
        <c:manualLayout>
          <c:xMode val="edge"/>
          <c:yMode val="edge"/>
          <c:x val="0.1454199010241497"/>
          <c:y val="0.8547296615598815"/>
          <c:w val="0.82708536671468802"/>
          <c:h val="0.1297238182677287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900216076990164E-2"/>
          <c:y val="9.1360022413108338E-2"/>
          <c:w val="0.84725302188787543"/>
          <c:h val="0.81845286082876567"/>
        </c:manualLayout>
      </c:layout>
      <c:scatterChart>
        <c:scatterStyle val="lineMarker"/>
        <c:varyColors val="0"/>
        <c:ser>
          <c:idx val="0"/>
          <c:order val="0"/>
          <c:tx>
            <c:strRef>
              <c:f>Sheet1!$A$1</c:f>
              <c:strCache>
                <c:ptCount val="1"/>
                <c:pt idx="0">
                  <c:v>Column1</c:v>
                </c:pt>
              </c:strCache>
            </c:strRef>
          </c:tx>
          <c:spPr>
            <a:ln w="28575">
              <a:noFill/>
            </a:ln>
          </c:spPr>
          <c:marker>
            <c:symbol val="diamond"/>
            <c:size val="15"/>
            <c:spPr>
              <a:solidFill>
                <a:schemeClr val="accent5">
                  <a:lumMod val="50000"/>
                </a:schemeClr>
              </a:solidFill>
              <a:ln>
                <a:noFill/>
              </a:ln>
            </c:spPr>
          </c:marker>
          <c:errBars>
            <c:errDir val="x"/>
            <c:errBarType val="both"/>
            <c:errValType val="cust"/>
            <c:noEndCap val="0"/>
            <c:plus>
              <c:numRef>
                <c:f>Sheet1!$G$2:$G$6</c:f>
                <c:numCache>
                  <c:formatCode>General</c:formatCode>
                  <c:ptCount val="5"/>
                  <c:pt idx="0">
                    <c:v>0.19999999999999996</c:v>
                  </c:pt>
                  <c:pt idx="1">
                    <c:v>8.0000000000000016E-2</c:v>
                  </c:pt>
                  <c:pt idx="2">
                    <c:v>0.33999999999999997</c:v>
                  </c:pt>
                  <c:pt idx="3">
                    <c:v>0.42000000000000004</c:v>
                  </c:pt>
                  <c:pt idx="4">
                    <c:v>0.35</c:v>
                  </c:pt>
                </c:numCache>
              </c:numRef>
            </c:plus>
            <c:minus>
              <c:numRef>
                <c:f>Sheet1!$C$2:$C$6</c:f>
                <c:numCache>
                  <c:formatCode>General</c:formatCode>
                  <c:ptCount val="5"/>
                  <c:pt idx="0">
                    <c:v>0.15000000000000002</c:v>
                  </c:pt>
                  <c:pt idx="1">
                    <c:v>0.06</c:v>
                  </c:pt>
                  <c:pt idx="2">
                    <c:v>0.21999999999999997</c:v>
                  </c:pt>
                  <c:pt idx="3">
                    <c:v>0.21999999999999997</c:v>
                  </c:pt>
                  <c:pt idx="4">
                    <c:v>0.2</c:v>
                  </c:pt>
                </c:numCache>
              </c:numRef>
            </c:minus>
            <c:spPr>
              <a:ln w="12700">
                <a:solidFill>
                  <a:schemeClr val="accent4">
                    <a:lumMod val="50000"/>
                  </a:schemeClr>
                </a:solidFill>
              </a:ln>
            </c:spPr>
          </c:errBars>
          <c:xVal>
            <c:numRef>
              <c:f>Sheet1!$E$2:$E$6</c:f>
              <c:numCache>
                <c:formatCode>General</c:formatCode>
                <c:ptCount val="5"/>
                <c:pt idx="0">
                  <c:v>0.65</c:v>
                </c:pt>
                <c:pt idx="1">
                  <c:v>0.38</c:v>
                </c:pt>
                <c:pt idx="2">
                  <c:v>0.62</c:v>
                </c:pt>
                <c:pt idx="3">
                  <c:v>0.49</c:v>
                </c:pt>
                <c:pt idx="4">
                  <c:v>0.5</c:v>
                </c:pt>
              </c:numCache>
            </c:numRef>
          </c:xVal>
          <c:yVal>
            <c:numRef>
              <c:f>Sheet1!$B$2:$B$6</c:f>
              <c:numCache>
                <c:formatCode>General</c:formatCode>
                <c:ptCount val="5"/>
                <c:pt idx="0">
                  <c:v>12.6</c:v>
                </c:pt>
                <c:pt idx="1">
                  <c:v>11.5</c:v>
                </c:pt>
                <c:pt idx="2">
                  <c:v>10.5</c:v>
                </c:pt>
                <c:pt idx="3">
                  <c:v>9.5</c:v>
                </c:pt>
                <c:pt idx="4">
                  <c:v>8.5</c:v>
                </c:pt>
              </c:numCache>
            </c:numRef>
          </c:yVal>
          <c:smooth val="0"/>
          <c:extLst>
            <c:ext xmlns:c16="http://schemas.microsoft.com/office/drawing/2014/chart" uri="{C3380CC4-5D6E-409C-BE32-E72D297353CC}">
              <c16:uniqueId val="{00000000-5EC5-4A91-B555-5C652DD384F9}"/>
            </c:ext>
          </c:extLst>
        </c:ser>
        <c:dLbls>
          <c:showLegendKey val="0"/>
          <c:showVal val="0"/>
          <c:showCatName val="0"/>
          <c:showSerName val="0"/>
          <c:showPercent val="0"/>
          <c:showBubbleSize val="0"/>
        </c:dLbls>
        <c:axId val="321647448"/>
        <c:axId val="321649016"/>
      </c:scatterChart>
      <c:valAx>
        <c:axId val="321647448"/>
        <c:scaling>
          <c:orientation val="minMax"/>
          <c:max val="2"/>
          <c:min val="0"/>
        </c:scaling>
        <c:delete val="0"/>
        <c:axPos val="b"/>
        <c:numFmt formatCode="General" sourceLinked="0"/>
        <c:majorTickMark val="out"/>
        <c:minorTickMark val="none"/>
        <c:tickLblPos val="nextTo"/>
        <c:spPr>
          <a:ln w="12700">
            <a:solidFill>
              <a:srgbClr val="000000"/>
            </a:solidFill>
          </a:ln>
        </c:spPr>
        <c:txPr>
          <a:bodyPr/>
          <a:lstStyle/>
          <a:p>
            <a:pPr>
              <a:defRPr sz="1400"/>
            </a:pPr>
            <a:endParaRPr lang="en-US"/>
          </a:p>
        </c:txPr>
        <c:crossAx val="321649016"/>
        <c:crosses val="autoZero"/>
        <c:crossBetween val="midCat"/>
        <c:majorUnit val="1"/>
      </c:valAx>
      <c:valAx>
        <c:axId val="321649016"/>
        <c:scaling>
          <c:orientation val="minMax"/>
          <c:max val="13"/>
          <c:min val="8"/>
        </c:scaling>
        <c:delete val="0"/>
        <c:axPos val="l"/>
        <c:majorGridlines>
          <c:spPr>
            <a:ln>
              <a:noFill/>
            </a:ln>
          </c:spPr>
        </c:majorGridlines>
        <c:numFmt formatCode="General" sourceLinked="1"/>
        <c:majorTickMark val="none"/>
        <c:minorTickMark val="none"/>
        <c:tickLblPos val="none"/>
        <c:spPr>
          <a:ln w="12700">
            <a:solidFill>
              <a:srgbClr val="000000"/>
            </a:solidFill>
          </a:ln>
        </c:spPr>
        <c:crossAx val="321647448"/>
        <c:crossesAt val="1"/>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84457887509193"/>
          <c:y val="0.18252956463663669"/>
          <c:w val="0.83648342277685916"/>
          <c:h val="0.70358338948970067"/>
        </c:manualLayout>
      </c:layout>
      <c:barChart>
        <c:barDir val="col"/>
        <c:grouping val="clustered"/>
        <c:varyColors val="0"/>
        <c:ser>
          <c:idx val="1"/>
          <c:order val="1"/>
          <c:tx>
            <c:strRef>
              <c:f>Sheet1!$A$3</c:f>
              <c:strCache>
                <c:ptCount val="1"/>
                <c:pt idx="0">
                  <c:v>8 weeks</c:v>
                </c:pt>
              </c:strCache>
            </c:strRef>
          </c:tx>
          <c:spPr>
            <a:solidFill>
              <a:schemeClr val="accent2"/>
            </a:solidFill>
            <a:ln>
              <a:noFill/>
            </a:ln>
            <a:effectLst/>
          </c:spPr>
          <c:invertIfNegative val="0"/>
          <c:cat>
            <c:strRef>
              <c:f>Sheet1!$B$1:$D$1</c:f>
              <c:strCache>
                <c:ptCount val="3"/>
                <c:pt idx="0">
                  <c:v>Any episode</c:v>
                </c:pt>
                <c:pt idx="1">
                  <c:v>Manic/hypomanic episode</c:v>
                </c:pt>
                <c:pt idx="2">
                  <c:v>Depressive episode</c:v>
                </c:pt>
              </c:strCache>
            </c:strRef>
          </c:cat>
          <c:val>
            <c:numRef>
              <c:f>Sheet1!$B$3:$D$3</c:f>
              <c:numCache>
                <c:formatCode>General</c:formatCode>
                <c:ptCount val="3"/>
                <c:pt idx="0">
                  <c:v>46</c:v>
                </c:pt>
                <c:pt idx="1">
                  <c:v>6</c:v>
                </c:pt>
                <c:pt idx="2">
                  <c:v>40</c:v>
                </c:pt>
              </c:numCache>
            </c:numRef>
          </c:val>
          <c:extLst>
            <c:ext xmlns:c16="http://schemas.microsoft.com/office/drawing/2014/chart" uri="{C3380CC4-5D6E-409C-BE32-E72D297353CC}">
              <c16:uniqueId val="{00000000-92F5-4CB3-AB33-EE7D45F2B2F3}"/>
            </c:ext>
          </c:extLst>
        </c:ser>
        <c:ser>
          <c:idx val="0"/>
          <c:order val="0"/>
          <c:tx>
            <c:strRef>
              <c:f>Sheet1!$A$2</c:f>
              <c:strCache>
                <c:ptCount val="1"/>
                <c:pt idx="0">
                  <c:v>52 weeks</c:v>
                </c:pt>
              </c:strCache>
            </c:strRef>
          </c:tx>
          <c:spPr>
            <a:solidFill>
              <a:schemeClr val="accent5"/>
            </a:solidFill>
            <a:ln>
              <a:noFill/>
            </a:ln>
            <a:effectLst/>
          </c:spPr>
          <c:invertIfNegative val="0"/>
          <c:cat>
            <c:strRef>
              <c:f>Sheet1!$B$1:$D$1</c:f>
              <c:strCache>
                <c:ptCount val="3"/>
                <c:pt idx="0">
                  <c:v>Any episode</c:v>
                </c:pt>
                <c:pt idx="1">
                  <c:v>Manic/hypomanic episode</c:v>
                </c:pt>
                <c:pt idx="2">
                  <c:v>Depressive episode</c:v>
                </c:pt>
              </c:strCache>
            </c:strRef>
          </c:cat>
          <c:val>
            <c:numRef>
              <c:f>Sheet1!$B$2:$D$2</c:f>
              <c:numCache>
                <c:formatCode>General</c:formatCode>
                <c:ptCount val="3"/>
                <c:pt idx="0">
                  <c:v>31</c:v>
                </c:pt>
                <c:pt idx="1">
                  <c:v>12</c:v>
                </c:pt>
                <c:pt idx="2">
                  <c:v>17</c:v>
                </c:pt>
              </c:numCache>
            </c:numRef>
          </c:val>
          <c:extLst>
            <c:ext xmlns:c16="http://schemas.microsoft.com/office/drawing/2014/chart" uri="{C3380CC4-5D6E-409C-BE32-E72D297353CC}">
              <c16:uniqueId val="{00000001-92F5-4CB3-AB33-EE7D45F2B2F3}"/>
            </c:ext>
          </c:extLst>
        </c:ser>
        <c:dLbls>
          <c:showLegendKey val="0"/>
          <c:showVal val="0"/>
          <c:showCatName val="0"/>
          <c:showSerName val="0"/>
          <c:showPercent val="0"/>
          <c:showBubbleSize val="0"/>
        </c:dLbls>
        <c:gapWidth val="100"/>
        <c:overlap val="-10"/>
        <c:axId val="318689520"/>
        <c:axId val="318684112"/>
      </c:barChart>
      <c:catAx>
        <c:axId val="31868952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Percentage</a:t>
                </a:r>
                <a:r>
                  <a:rPr lang="en-US" sz="1400" b="1" baseline="0">
                    <a:solidFill>
                      <a:schemeClr val="tx2"/>
                    </a:solidFill>
                  </a:rPr>
                  <a:t> of patients</a:t>
                </a:r>
                <a:endParaRPr lang="en-US" sz="1400" b="1">
                  <a:solidFill>
                    <a:schemeClr val="tx2"/>
                  </a:solidFill>
                </a:endParaRPr>
              </a:p>
            </c:rich>
          </c:tx>
          <c:layout>
            <c:manualLayout>
              <c:xMode val="edge"/>
              <c:yMode val="edge"/>
              <c:x val="3.3496940990625508E-2"/>
              <c:y val="0.2004098796235610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9520"/>
        <c:crosses val="autoZero"/>
        <c:crossBetween val="between"/>
        <c:majorUnit val="10"/>
      </c:valAx>
      <c:spPr>
        <a:noFill/>
        <a:ln>
          <a:noFill/>
        </a:ln>
        <a:effectLst/>
      </c:spPr>
    </c:plotArea>
    <c:legend>
      <c:legendPos val="b"/>
      <c:layout>
        <c:manualLayout>
          <c:xMode val="edge"/>
          <c:yMode val="edge"/>
          <c:x val="0.45844309611891476"/>
          <c:y val="0.19505310278685248"/>
          <c:w val="0.19405864448569951"/>
          <c:h val="0.1770396556479754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US" sz="1400" b="1" baseline="0" dirty="0">
                <a:solidFill>
                  <a:schemeClr val="accent2">
                    <a:lumMod val="50000"/>
                  </a:schemeClr>
                </a:solidFill>
              </a:rPr>
              <a:t>Relapse rates during a 2 year follow up period after psychoeducation</a:t>
            </a:r>
            <a:r>
              <a:rPr lang="en-US" sz="1400" b="1" baseline="30000" dirty="0">
                <a:solidFill>
                  <a:schemeClr val="accent2">
                    <a:lumMod val="50000"/>
                  </a:schemeClr>
                </a:solidFill>
              </a:rPr>
              <a:t>2</a:t>
            </a:r>
            <a:endParaRPr lang="en-US" sz="1400" b="1" dirty="0">
              <a:solidFill>
                <a:schemeClr val="accent2">
                  <a:lumMod val="50000"/>
                </a:schemeClr>
              </a:solidFill>
            </a:endParaRPr>
          </a:p>
        </c:rich>
      </c:tx>
      <c:layout>
        <c:manualLayout>
          <c:xMode val="edge"/>
          <c:yMode val="edge"/>
          <c:x val="0.15359509463817347"/>
          <c:y val="2.742899565144725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3084457887509193"/>
          <c:y val="0.18252956463663669"/>
          <c:w val="0.83648342277685916"/>
          <c:h val="0.71871096218797659"/>
        </c:manualLayout>
      </c:layout>
      <c:barChart>
        <c:barDir val="col"/>
        <c:grouping val="clustered"/>
        <c:varyColors val="0"/>
        <c:ser>
          <c:idx val="1"/>
          <c:order val="1"/>
          <c:tx>
            <c:strRef>
              <c:f>Sheet1!$A$3</c:f>
              <c:strCache>
                <c:ptCount val="1"/>
                <c:pt idx="0">
                  <c:v>Control (non-directed group therapy)</c:v>
                </c:pt>
              </c:strCache>
            </c:strRef>
          </c:tx>
          <c:spPr>
            <a:solidFill>
              <a:schemeClr val="accent1"/>
            </a:solidFill>
            <a:ln>
              <a:noFill/>
            </a:ln>
            <a:effectLst/>
          </c:spPr>
          <c:invertIfNegative val="0"/>
          <c:cat>
            <c:strRef>
              <c:f>Sheet1!$B$1:$G$1</c:f>
              <c:strCache>
                <c:ptCount val="6"/>
                <c:pt idx="0">
                  <c:v>Any recurrence</c:v>
                </c:pt>
                <c:pt idx="1">
                  <c:v>Mania or hypomania</c:v>
                </c:pt>
                <c:pt idx="2">
                  <c:v>Mania</c:v>
                </c:pt>
                <c:pt idx="3">
                  <c:v>Hypomania</c:v>
                </c:pt>
                <c:pt idx="4">
                  <c:v>Mixed episode</c:v>
                </c:pt>
                <c:pt idx="5">
                  <c:v>Depression</c:v>
                </c:pt>
              </c:strCache>
            </c:strRef>
          </c:cat>
          <c:val>
            <c:numRef>
              <c:f>Sheet1!$B$3:$G$3</c:f>
              <c:numCache>
                <c:formatCode>General</c:formatCode>
                <c:ptCount val="6"/>
                <c:pt idx="0">
                  <c:v>91.7</c:v>
                </c:pt>
                <c:pt idx="1">
                  <c:v>75</c:v>
                </c:pt>
                <c:pt idx="2">
                  <c:v>46.7</c:v>
                </c:pt>
                <c:pt idx="3">
                  <c:v>50</c:v>
                </c:pt>
                <c:pt idx="4">
                  <c:v>45</c:v>
                </c:pt>
                <c:pt idx="5">
                  <c:v>71.7</c:v>
                </c:pt>
              </c:numCache>
            </c:numRef>
          </c:val>
          <c:extLst>
            <c:ext xmlns:c16="http://schemas.microsoft.com/office/drawing/2014/chart" uri="{C3380CC4-5D6E-409C-BE32-E72D297353CC}">
              <c16:uniqueId val="{00000000-3487-432A-93A5-14ED08BF5FA3}"/>
            </c:ext>
          </c:extLst>
        </c:ser>
        <c:ser>
          <c:idx val="0"/>
          <c:order val="0"/>
          <c:tx>
            <c:strRef>
              <c:f>Sheet1!$A$2</c:f>
              <c:strCache>
                <c:ptCount val="1"/>
                <c:pt idx="0">
                  <c:v>Psychoeducation </c:v>
                </c:pt>
              </c:strCache>
            </c:strRef>
          </c:tx>
          <c:spPr>
            <a:solidFill>
              <a:schemeClr val="accent2"/>
            </a:solidFill>
            <a:ln>
              <a:noFill/>
            </a:ln>
            <a:effectLst/>
          </c:spPr>
          <c:invertIfNegative val="0"/>
          <c:cat>
            <c:strRef>
              <c:f>Sheet1!$B$1:$G$1</c:f>
              <c:strCache>
                <c:ptCount val="6"/>
                <c:pt idx="0">
                  <c:v>Any recurrence</c:v>
                </c:pt>
                <c:pt idx="1">
                  <c:v>Mania or hypomania</c:v>
                </c:pt>
                <c:pt idx="2">
                  <c:v>Mania</c:v>
                </c:pt>
                <c:pt idx="3">
                  <c:v>Hypomania</c:v>
                </c:pt>
                <c:pt idx="4">
                  <c:v>Mixed episode</c:v>
                </c:pt>
                <c:pt idx="5">
                  <c:v>Depression</c:v>
                </c:pt>
              </c:strCache>
            </c:strRef>
          </c:cat>
          <c:val>
            <c:numRef>
              <c:f>Sheet1!$B$2:$G$2</c:f>
              <c:numCache>
                <c:formatCode>General</c:formatCode>
                <c:ptCount val="6"/>
                <c:pt idx="0">
                  <c:v>66.7</c:v>
                </c:pt>
                <c:pt idx="1">
                  <c:v>49.1</c:v>
                </c:pt>
                <c:pt idx="2">
                  <c:v>31.6</c:v>
                </c:pt>
                <c:pt idx="3">
                  <c:v>32.1</c:v>
                </c:pt>
                <c:pt idx="4">
                  <c:v>19.600000000000001</c:v>
                </c:pt>
                <c:pt idx="5">
                  <c:v>40.700000000000003</c:v>
                </c:pt>
              </c:numCache>
            </c:numRef>
          </c:val>
          <c:extLst>
            <c:ext xmlns:c16="http://schemas.microsoft.com/office/drawing/2014/chart" uri="{C3380CC4-5D6E-409C-BE32-E72D297353CC}">
              <c16:uniqueId val="{00000002-3487-432A-93A5-14ED08BF5FA3}"/>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n-US" sz="1200" b="1">
                    <a:solidFill>
                      <a:schemeClr val="tx2"/>
                    </a:solidFill>
                  </a:rPr>
                  <a:t>Percentage</a:t>
                </a:r>
                <a:r>
                  <a:rPr lang="en-US" sz="1200" b="1" baseline="0">
                    <a:solidFill>
                      <a:schemeClr val="tx2"/>
                    </a:solidFill>
                  </a:rPr>
                  <a:t> of patients who relapsed</a:t>
                </a:r>
                <a:endParaRPr lang="en-US" sz="1200" b="1">
                  <a:solidFill>
                    <a:schemeClr val="tx2"/>
                  </a:solidFill>
                </a:endParaRPr>
              </a:p>
            </c:rich>
          </c:tx>
          <c:layout>
            <c:manualLayout>
              <c:xMode val="edge"/>
              <c:yMode val="edge"/>
              <c:x val="1.6782430731504604E-2"/>
              <c:y val="0.2642989891351907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18689520"/>
        <c:crosses val="autoZero"/>
        <c:crossBetween val="between"/>
      </c:valAx>
      <c:spPr>
        <a:noFill/>
        <a:ln>
          <a:noFill/>
        </a:ln>
        <a:effectLst/>
      </c:spPr>
    </c:plotArea>
    <c:legend>
      <c:legendPos val="b"/>
      <c:layout>
        <c:manualLayout>
          <c:xMode val="edge"/>
          <c:yMode val="edge"/>
          <c:x val="0.27672325068032361"/>
          <c:y val="0.17496701705890438"/>
          <c:w val="0.64476345044429639"/>
          <c:h val="9.575183057148800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94020898236023"/>
          <c:y val="0.18252956463663669"/>
          <c:w val="0.80204695226659084"/>
          <c:h val="0.63640335106543855"/>
        </c:manualLayout>
      </c:layout>
      <c:barChart>
        <c:barDir val="col"/>
        <c:grouping val="clustered"/>
        <c:varyColors val="0"/>
        <c:ser>
          <c:idx val="1"/>
          <c:order val="1"/>
          <c:tx>
            <c:strRef>
              <c:f>Sheet1!$A$3</c:f>
              <c:strCache>
                <c:ptCount val="1"/>
                <c:pt idx="0">
                  <c:v>Control (non-directed group therapy)</c:v>
                </c:pt>
              </c:strCache>
            </c:strRef>
          </c:tx>
          <c:spPr>
            <a:solidFill>
              <a:schemeClr val="accent1"/>
            </a:solidFill>
            <a:ln>
              <a:noFill/>
            </a:ln>
            <a:effectLst/>
          </c:spPr>
          <c:invertIfNegative val="0"/>
          <c:cat>
            <c:strRef>
              <c:f>Sheet1!$B$1:$E$1</c:f>
              <c:strCache>
                <c:ptCount val="4"/>
                <c:pt idx="0">
                  <c:v>Any
episode</c:v>
                </c:pt>
                <c:pt idx="1">
                  <c:v>(Hypo)manic
episode</c:v>
                </c:pt>
                <c:pt idx="2">
                  <c:v>Mixed
episode</c:v>
                </c:pt>
                <c:pt idx="3">
                  <c:v>Depressive episode</c:v>
                </c:pt>
              </c:strCache>
            </c:strRef>
          </c:cat>
          <c:val>
            <c:numRef>
              <c:f>Sheet1!$B$3:$E$3</c:f>
              <c:numCache>
                <c:formatCode>General</c:formatCode>
                <c:ptCount val="4"/>
                <c:pt idx="0">
                  <c:v>60</c:v>
                </c:pt>
                <c:pt idx="1">
                  <c:v>33.299999999999997</c:v>
                </c:pt>
                <c:pt idx="2">
                  <c:v>21.7</c:v>
                </c:pt>
                <c:pt idx="3">
                  <c:v>31.7</c:v>
                </c:pt>
              </c:numCache>
            </c:numRef>
          </c:val>
          <c:extLst>
            <c:ext xmlns:c16="http://schemas.microsoft.com/office/drawing/2014/chart" uri="{C3380CC4-5D6E-409C-BE32-E72D297353CC}">
              <c16:uniqueId val="{00000000-732D-4760-BE00-971591744953}"/>
            </c:ext>
          </c:extLst>
        </c:ser>
        <c:ser>
          <c:idx val="0"/>
          <c:order val="0"/>
          <c:tx>
            <c:strRef>
              <c:f>Sheet1!$A$2</c:f>
              <c:strCache>
                <c:ptCount val="1"/>
                <c:pt idx="0">
                  <c:v>Group psychoeducation</c:v>
                </c:pt>
              </c:strCache>
            </c:strRef>
          </c:tx>
          <c:spPr>
            <a:solidFill>
              <a:schemeClr val="accent3"/>
            </a:solidFill>
            <a:ln>
              <a:noFill/>
            </a:ln>
            <a:effectLst/>
          </c:spPr>
          <c:invertIfNegative val="0"/>
          <c:cat>
            <c:strRef>
              <c:f>Sheet1!$B$1:$E$1</c:f>
              <c:strCache>
                <c:ptCount val="4"/>
                <c:pt idx="0">
                  <c:v>Any
episode</c:v>
                </c:pt>
                <c:pt idx="1">
                  <c:v>(Hypo)manic
episode</c:v>
                </c:pt>
                <c:pt idx="2">
                  <c:v>Mixed
episode</c:v>
                </c:pt>
                <c:pt idx="3">
                  <c:v>Depressive episode</c:v>
                </c:pt>
              </c:strCache>
            </c:strRef>
          </c:cat>
          <c:val>
            <c:numRef>
              <c:f>Sheet1!$B$2:$E$2</c:f>
              <c:numCache>
                <c:formatCode>General</c:formatCode>
                <c:ptCount val="4"/>
                <c:pt idx="0">
                  <c:v>38.299999999999997</c:v>
                </c:pt>
                <c:pt idx="1">
                  <c:v>21.1</c:v>
                </c:pt>
                <c:pt idx="2">
                  <c:v>12.5</c:v>
                </c:pt>
                <c:pt idx="3">
                  <c:v>13.6</c:v>
                </c:pt>
              </c:numCache>
            </c:numRef>
          </c:val>
          <c:extLst>
            <c:ext xmlns:c16="http://schemas.microsoft.com/office/drawing/2014/chart" uri="{C3380CC4-5D6E-409C-BE32-E72D297353CC}">
              <c16:uniqueId val="{00000001-732D-4760-BE00-971591744953}"/>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b="1"/>
                  <a:t>Percentage of patients</a:t>
                </a:r>
              </a:p>
            </c:rich>
          </c:tx>
          <c:layout>
            <c:manualLayout>
              <c:xMode val="edge"/>
              <c:yMode val="edge"/>
              <c:x val="5.8823966417574413E-3"/>
              <c:y val="0.2678754454429321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689520"/>
        <c:crosses val="autoZero"/>
        <c:crossBetween val="between"/>
      </c:valAx>
      <c:spPr>
        <a:noFill/>
        <a:ln>
          <a:noFill/>
        </a:ln>
        <a:effectLst/>
      </c:spPr>
    </c:plotArea>
    <c:legend>
      <c:legendPos val="b"/>
      <c:layout>
        <c:manualLayout>
          <c:xMode val="edge"/>
          <c:yMode val="edge"/>
          <c:x val="0.32537676855585029"/>
          <c:y val="0.18106382069658802"/>
          <c:w val="0.59586373148410376"/>
          <c:h val="0.178576829334448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2"/>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2"/>
                </a:solidFill>
                <a:latin typeface="+mn-lt"/>
                <a:ea typeface="+mn-ea"/>
                <a:cs typeface="+mn-cs"/>
              </a:defRPr>
            </a:pPr>
            <a:r>
              <a:rPr lang="en-US" sz="1400" b="1" baseline="0" dirty="0">
                <a:solidFill>
                  <a:schemeClr val="accent2">
                    <a:lumMod val="50000"/>
                  </a:schemeClr>
                </a:solidFill>
              </a:rPr>
              <a:t>Percentage of patients who experienced an </a:t>
            </a:r>
            <a:br>
              <a:rPr lang="en-US" sz="1400" b="1" baseline="0" dirty="0">
                <a:solidFill>
                  <a:schemeClr val="accent2">
                    <a:lumMod val="50000"/>
                  </a:schemeClr>
                </a:solidFill>
              </a:rPr>
            </a:br>
            <a:r>
              <a:rPr lang="en-US" sz="1400" b="1" baseline="0" dirty="0">
                <a:solidFill>
                  <a:schemeClr val="accent2">
                    <a:lumMod val="50000"/>
                  </a:schemeClr>
                </a:solidFill>
              </a:rPr>
              <a:t>episode or hospital admission during a 12-month period treated with CBT versus controls</a:t>
            </a:r>
            <a:r>
              <a:rPr lang="en-US" sz="1400" b="1" baseline="30000" dirty="0">
                <a:solidFill>
                  <a:schemeClr val="accent2">
                    <a:lumMod val="50000"/>
                  </a:schemeClr>
                </a:solidFill>
              </a:rPr>
              <a:t>3</a:t>
            </a:r>
            <a:endParaRPr lang="en-US" sz="1400" b="1" dirty="0">
              <a:solidFill>
                <a:schemeClr val="accent2">
                  <a:lumMod val="50000"/>
                </a:schemeClr>
              </a:solidFill>
            </a:endParaRPr>
          </a:p>
        </c:rich>
      </c:tx>
      <c:layout>
        <c:manualLayout>
          <c:xMode val="edge"/>
          <c:yMode val="edge"/>
          <c:x val="0.15359509463817347"/>
          <c:y val="2.742899565144725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3084457887509193"/>
          <c:y val="0.18252956463663669"/>
          <c:w val="0.83648342277685916"/>
          <c:h val="0.71871096218797659"/>
        </c:manualLayout>
      </c:layout>
      <c:barChart>
        <c:barDir val="col"/>
        <c:grouping val="clustered"/>
        <c:varyColors val="0"/>
        <c:ser>
          <c:idx val="1"/>
          <c:order val="1"/>
          <c:tx>
            <c:strRef>
              <c:f>Sheet1!$A$3</c:f>
              <c:strCache>
                <c:ptCount val="1"/>
                <c:pt idx="0">
                  <c:v>Control group</c:v>
                </c:pt>
              </c:strCache>
            </c:strRef>
          </c:tx>
          <c:spPr>
            <a:solidFill>
              <a:schemeClr val="accent1"/>
            </a:solidFill>
            <a:ln>
              <a:noFill/>
            </a:ln>
            <a:effectLst/>
          </c:spPr>
          <c:invertIfNegative val="0"/>
          <c:cat>
            <c:strRef>
              <c:f>Sheet1!$B$1:$F$1</c:f>
              <c:strCache>
                <c:ptCount val="5"/>
                <c:pt idx="0">
                  <c:v>Bipolar episode</c:v>
                </c:pt>
                <c:pt idx="1">
                  <c:v>Major depression</c:v>
                </c:pt>
                <c:pt idx="2">
                  <c:v>Manic episode</c:v>
                </c:pt>
                <c:pt idx="3">
                  <c:v>Hypomanic episode</c:v>
                </c:pt>
                <c:pt idx="4">
                  <c:v>Mixed episode</c:v>
                </c:pt>
              </c:strCache>
            </c:strRef>
          </c:cat>
          <c:val>
            <c:numRef>
              <c:f>Sheet1!$B$3:$F$3</c:f>
              <c:numCache>
                <c:formatCode>General</c:formatCode>
                <c:ptCount val="5"/>
                <c:pt idx="0">
                  <c:v>75</c:v>
                </c:pt>
                <c:pt idx="1">
                  <c:v>52.1</c:v>
                </c:pt>
                <c:pt idx="2">
                  <c:v>31.3</c:v>
                </c:pt>
                <c:pt idx="3">
                  <c:v>12.5</c:v>
                </c:pt>
                <c:pt idx="4">
                  <c:v>4.2</c:v>
                </c:pt>
              </c:numCache>
            </c:numRef>
          </c:val>
          <c:extLst>
            <c:ext xmlns:c16="http://schemas.microsoft.com/office/drawing/2014/chart" uri="{C3380CC4-5D6E-409C-BE32-E72D297353CC}">
              <c16:uniqueId val="{00000000-F1F8-4763-9972-7F73E24675B5}"/>
            </c:ext>
          </c:extLst>
        </c:ser>
        <c:ser>
          <c:idx val="0"/>
          <c:order val="0"/>
          <c:tx>
            <c:strRef>
              <c:f>Sheet1!$A$2</c:f>
              <c:strCache>
                <c:ptCount val="1"/>
                <c:pt idx="0">
                  <c:v>CBT </c:v>
                </c:pt>
              </c:strCache>
            </c:strRef>
          </c:tx>
          <c:spPr>
            <a:solidFill>
              <a:schemeClr val="accent5"/>
            </a:solidFill>
            <a:ln>
              <a:noFill/>
            </a:ln>
            <a:effectLst/>
          </c:spPr>
          <c:invertIfNegative val="0"/>
          <c:cat>
            <c:strRef>
              <c:f>Sheet1!$B$1:$F$1</c:f>
              <c:strCache>
                <c:ptCount val="5"/>
                <c:pt idx="0">
                  <c:v>Bipolar episode</c:v>
                </c:pt>
                <c:pt idx="1">
                  <c:v>Major depression</c:v>
                </c:pt>
                <c:pt idx="2">
                  <c:v>Manic episode</c:v>
                </c:pt>
                <c:pt idx="3">
                  <c:v>Hypomanic episode</c:v>
                </c:pt>
                <c:pt idx="4">
                  <c:v>Mixed episode</c:v>
                </c:pt>
              </c:strCache>
            </c:strRef>
          </c:cat>
          <c:val>
            <c:numRef>
              <c:f>Sheet1!$B$2:$F$2</c:f>
              <c:numCache>
                <c:formatCode>General</c:formatCode>
                <c:ptCount val="5"/>
                <c:pt idx="0">
                  <c:v>43.8</c:v>
                </c:pt>
                <c:pt idx="1">
                  <c:v>20.8</c:v>
                </c:pt>
                <c:pt idx="2">
                  <c:v>16.7</c:v>
                </c:pt>
                <c:pt idx="3">
                  <c:v>16.7</c:v>
                </c:pt>
                <c:pt idx="4">
                  <c:v>0</c:v>
                </c:pt>
              </c:numCache>
            </c:numRef>
          </c:val>
          <c:extLst>
            <c:ext xmlns:c16="http://schemas.microsoft.com/office/drawing/2014/chart" uri="{C3380CC4-5D6E-409C-BE32-E72D297353CC}">
              <c16:uniqueId val="{00000001-F1F8-4763-9972-7F73E24675B5}"/>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Percentage</a:t>
                </a:r>
                <a:r>
                  <a:rPr lang="en-US" sz="1400" b="1" baseline="0">
                    <a:solidFill>
                      <a:schemeClr val="tx2"/>
                    </a:solidFill>
                  </a:rPr>
                  <a:t> of patients</a:t>
                </a:r>
                <a:endParaRPr lang="en-US" sz="1400" b="1">
                  <a:solidFill>
                    <a:schemeClr val="tx2"/>
                  </a:solidFill>
                </a:endParaRPr>
              </a:p>
            </c:rich>
          </c:tx>
          <c:layout>
            <c:manualLayout>
              <c:xMode val="edge"/>
              <c:yMode val="edge"/>
              <c:x val="8.0698978386915688E-3"/>
              <c:y val="0.330546553885143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18689520"/>
        <c:crosses val="autoZero"/>
        <c:crossBetween val="between"/>
      </c:valAx>
      <c:spPr>
        <a:noFill/>
        <a:ln>
          <a:noFill/>
        </a:ln>
        <a:effectLst/>
      </c:spPr>
    </c:plotArea>
    <c:legend>
      <c:legendPos val="b"/>
      <c:layout>
        <c:manualLayout>
          <c:xMode val="edge"/>
          <c:yMode val="edge"/>
          <c:x val="0.41394564374212894"/>
          <c:y val="0.21471555590887589"/>
          <c:w val="0.51189732382889752"/>
          <c:h val="9.310192798148991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18-07-2024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6902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0938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studies have attempted to better understand the longitudinal course of bipolar disorder. Two such prospective, longitudinal studies investigated the </a:t>
            </a:r>
            <a:r>
              <a:rPr lang="en-US" dirty="0"/>
              <a:t>symptomatic status of patients with bipolar I disorder,</a:t>
            </a:r>
            <a:r>
              <a:rPr lang="en-US" baseline="30000" dirty="0"/>
              <a:t>5</a:t>
            </a:r>
            <a:r>
              <a:rPr lang="en-US" dirty="0"/>
              <a:t> and bipolar II disorder.</a:t>
            </a:r>
            <a:r>
              <a:rPr lang="en-US" baseline="30000" dirty="0"/>
              <a:t>6 </a:t>
            </a:r>
            <a:r>
              <a:rPr lang="en-US" baseline="0" dirty="0"/>
              <a:t>Evidence showed that </a:t>
            </a:r>
            <a:r>
              <a:rPr lang="en-US" dirty="0"/>
              <a:t>bipolar I</a:t>
            </a:r>
            <a:r>
              <a:rPr lang="en-US" baseline="0" dirty="0"/>
              <a:t> and </a:t>
            </a:r>
            <a:r>
              <a:rPr lang="en-US" dirty="0"/>
              <a:t>bipolar II disorder</a:t>
            </a:r>
            <a:r>
              <a:rPr lang="en-US" baseline="0" dirty="0"/>
              <a:t> can differ in terms of symptom severity and clinical characteristics.</a:t>
            </a:r>
            <a:r>
              <a:rPr lang="en-US" baseline="30000" dirty="0"/>
              <a:t>5-7</a:t>
            </a:r>
            <a:r>
              <a:rPr lang="en-US" baseline="0" dirty="0"/>
              <a:t> </a:t>
            </a:r>
            <a:r>
              <a:rPr lang="en-US" dirty="0"/>
              <a:t>Whilst both the bipolar disorder I and II cohorts showed similarly increased rates of substance abuse compared with the general population, </a:t>
            </a:r>
            <a:r>
              <a:rPr lang="en-GB" dirty="0"/>
              <a:t>patients with bipolar II disorder experienced higher rates of anxiety disorders than those with bipolar I disorder.</a:t>
            </a:r>
            <a:r>
              <a:rPr lang="en-GB" baseline="30000" dirty="0"/>
              <a:t>7</a:t>
            </a:r>
            <a:r>
              <a:rPr lang="en-GB" dirty="0"/>
              <a:t> Furthermore, people with bipolar disorder I tended to have more severe initial episodes, and were more likely to be inpatients.</a:t>
            </a:r>
            <a:r>
              <a:rPr lang="en-GB" baseline="30000" dirty="0"/>
              <a:t>7</a:t>
            </a:r>
            <a:endParaRPr lang="en-GB" dirty="0"/>
          </a:p>
          <a:p>
            <a:endParaRPr lang="en-GB" dirty="0"/>
          </a:p>
          <a:p>
            <a:r>
              <a:rPr lang="en-GB" dirty="0"/>
              <a:t>References:</a:t>
            </a:r>
          </a:p>
          <a:p>
            <a:pPr marL="228600" indent="-228600">
              <a:buFont typeface="+mj-lt"/>
              <a:buAutoNum type="arabicPeriod"/>
            </a:pPr>
            <a:r>
              <a:rPr lang="en-GB" dirty="0" err="1"/>
              <a:t>Greil</a:t>
            </a:r>
            <a:r>
              <a:rPr lang="en-GB" dirty="0"/>
              <a:t> W, Kleindienst N. Concepts in the treatment of bipolar disorder. Acta </a:t>
            </a:r>
            <a:r>
              <a:rPr lang="en-GB" dirty="0" err="1"/>
              <a:t>Psychiatr</a:t>
            </a:r>
            <a:r>
              <a:rPr lang="en-GB" dirty="0"/>
              <a:t> </a:t>
            </a:r>
            <a:r>
              <a:rPr lang="en-GB" dirty="0" err="1"/>
              <a:t>Scand</a:t>
            </a:r>
            <a:r>
              <a:rPr lang="en-GB" dirty="0"/>
              <a:t> </a:t>
            </a:r>
            <a:r>
              <a:rPr lang="en-GB" dirty="0" err="1"/>
              <a:t>Suppl</a:t>
            </a:r>
            <a:r>
              <a:rPr lang="en-GB" dirty="0"/>
              <a:t> 2003; (418): 41–46.</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 </a:t>
            </a:r>
          </a:p>
          <a:p>
            <a:pPr marL="228600" lvl="0" indent="-228600">
              <a:buFont typeface="+mj-lt"/>
              <a:buAutoNum type="arabicPeriod"/>
              <a:defRPr/>
            </a:pPr>
            <a:r>
              <a:rPr lang="en-GB" dirty="0"/>
              <a:t>Vieta E, Berk M, Schulze TG, et al. Bipolar disorders. Nat Rev Dis Primers 2018; 4: 18008.</a:t>
            </a:r>
          </a:p>
          <a:p>
            <a:pPr marL="228600" lvl="0" indent="-228600">
              <a:buFont typeface="+mj-lt"/>
              <a:buAutoNum type="arabicPeriod"/>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The long-term natural history of the weekly symptomatic status of bipolar I disorder. Arch Gen Psychiatry 2002; 59 (6): 530–537. </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A prospective investigation of the natural history of the long-term weekly symptomatic status of bipolar II disorder. Arch Gen Psychiatry 2003; 60 (3): 261–269. </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The comparative clinical phenotype and long term longitudinal episode course of bipolar I and II: a clinical spectrum or distinct disorders?  J Affect </a:t>
            </a:r>
            <a:r>
              <a:rPr lang="en-GB" dirty="0" err="1"/>
              <a:t>Disord</a:t>
            </a:r>
            <a:r>
              <a:rPr lang="en-GB" dirty="0"/>
              <a:t> 2003; 7 (1–2): 19–32.</a:t>
            </a:r>
          </a:p>
        </p:txBody>
      </p:sp>
      <p:sp>
        <p:nvSpPr>
          <p:cNvPr id="4" name="Slide Number Placeholder 3"/>
          <p:cNvSpPr>
            <a:spLocks noGrp="1"/>
          </p:cNvSpPr>
          <p:nvPr>
            <p:ph type="sldNum" sz="quarter" idx="5"/>
          </p:nvPr>
        </p:nvSpPr>
        <p:spPr/>
        <p:txBody>
          <a:bodyPr/>
          <a:lstStyle/>
          <a:p>
            <a:fld id="{DE4970BF-B400-48B4-BD31-9AEFB95A0870}" type="slidenum">
              <a:rPr lang="da-DK" smtClean="0"/>
              <a:t>2</a:t>
            </a:fld>
            <a:endParaRPr lang="da-DK" dirty="0"/>
          </a:p>
        </p:txBody>
      </p:sp>
    </p:spTree>
    <p:extLst>
      <p:ext uri="{BB962C8B-B14F-4D97-AF65-F5344CB8AC3E}">
        <p14:creationId xmlns:p14="http://schemas.microsoft.com/office/powerpoint/2010/main" val="1716720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management of bipolar disorder requires a long-term, multidisciplinary approach, due to its chronic, relapsing and remitting nature.</a:t>
            </a:r>
            <a:r>
              <a:rPr lang="en-GB" baseline="30000" dirty="0"/>
              <a:t>1</a:t>
            </a:r>
            <a:r>
              <a:rPr lang="en-GB" dirty="0"/>
              <a:t> Following basic clinical management of the acute condition, which involves attention to diagnosis, comorbidities, and medical health, the initial steps of care usually include patient health education and pharmacotherapy.</a:t>
            </a:r>
            <a:r>
              <a:rPr lang="en-GB" baseline="30000" dirty="0"/>
              <a:t>1</a:t>
            </a:r>
            <a:r>
              <a:rPr lang="en-GB" dirty="0"/>
              <a:t> All patients should have access to a primary care provider to attend to the patient’s mental and physical health needs, and wherever possible, family members or close friends should be included as part of the care team.</a:t>
            </a:r>
            <a:r>
              <a:rPr lang="en-GB" baseline="30000" dirty="0"/>
              <a:t>1 </a:t>
            </a:r>
            <a:r>
              <a:rPr lang="en-GB" dirty="0"/>
              <a:t>In an ideal setting, patients should also have access to a healthcare team, ongoing monitoring, psychosocial support, and referral, where needed, to community resources.</a:t>
            </a:r>
            <a:r>
              <a:rPr lang="en-GB" baseline="30000" dirty="0"/>
              <a:t>1,2</a:t>
            </a:r>
            <a:endParaRPr lang="en-GB" dirty="0"/>
          </a:p>
          <a:p>
            <a:endParaRPr lang="en-GB" dirty="0"/>
          </a:p>
          <a:p>
            <a:r>
              <a:rPr lang="en-GB" dirty="0"/>
              <a:t>References:</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US" dirty="0"/>
              <a:t>Parikh SV, Kennedy SH. Further integration of patient, provider, and systems treatment approaches in bipolar disorder: where new evidence meets practice reality. The Wiley-Blackwell Handbook of Mood Disorders, Second edition, John Wiley and Sons, 2013. </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3</a:t>
            </a:fld>
            <a:endParaRPr lang="da-DK"/>
          </a:p>
        </p:txBody>
      </p:sp>
    </p:spTree>
    <p:extLst>
      <p:ext uri="{BB962C8B-B14F-4D97-AF65-F5344CB8AC3E}">
        <p14:creationId xmlns:p14="http://schemas.microsoft.com/office/powerpoint/2010/main" val="3960328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555778"/>
          </a:xfrm>
        </p:spPr>
        <p:txBody>
          <a:bodyPr/>
          <a:lstStyle/>
          <a:p>
            <a:r>
              <a:rPr lang="en-GB" dirty="0"/>
              <a:t>Staging models for bipolar disorder can help to improve understanding of the illness trajectory and mechanisms underlying the progression of disease.</a:t>
            </a:r>
            <a:r>
              <a:rPr lang="en-GB" baseline="30000" dirty="0"/>
              <a:t>4,6</a:t>
            </a:r>
            <a:r>
              <a:rPr lang="en-GB" dirty="0"/>
              <a:t> Increased knowledge of the disease course, as a result, may improve treatment planning and prognosis.</a:t>
            </a:r>
            <a:r>
              <a:rPr lang="en-GB" baseline="30000" dirty="0"/>
              <a:t>6</a:t>
            </a:r>
            <a:endParaRPr lang="en-GB" dirty="0"/>
          </a:p>
          <a:p>
            <a:endParaRPr lang="en-GB" dirty="0"/>
          </a:p>
          <a:p>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Berk M, Berk L, Dodd S, et al. Stage managing bipolar disorder. Bipolar </a:t>
            </a:r>
            <a:r>
              <a:rPr lang="en-GB" dirty="0" err="1"/>
              <a:t>Disord</a:t>
            </a:r>
            <a:r>
              <a:rPr lang="en-GB" dirty="0"/>
              <a:t> 2014; 16 (5): 471–477.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Kapczinski</a:t>
            </a:r>
            <a:r>
              <a:rPr lang="en-GB" dirty="0"/>
              <a:t> F, </a:t>
            </a:r>
            <a:r>
              <a:rPr lang="en-GB" dirty="0" err="1"/>
              <a:t>Magalhães</a:t>
            </a:r>
            <a:r>
              <a:rPr lang="en-GB" dirty="0"/>
              <a:t> PV, </a:t>
            </a:r>
            <a:r>
              <a:rPr lang="en-GB" dirty="0" err="1"/>
              <a:t>Balanzá</a:t>
            </a:r>
            <a:r>
              <a:rPr lang="en-GB" dirty="0"/>
              <a:t>-Martinez V, et al. Staging systems in bipolar disorder: an International Society for Bipolar Disorders Task Force Report. Acta </a:t>
            </a:r>
            <a:r>
              <a:rPr lang="en-GB" dirty="0" err="1"/>
              <a:t>Psychiatr</a:t>
            </a:r>
            <a:r>
              <a:rPr lang="en-GB" dirty="0"/>
              <a:t> </a:t>
            </a:r>
            <a:r>
              <a:rPr lang="en-GB" dirty="0" err="1"/>
              <a:t>Scand</a:t>
            </a:r>
            <a:r>
              <a:rPr lang="en-GB" dirty="0"/>
              <a:t> 2014; 130 (5): 354–363.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Beaulieu S, Schaffer A, et al. Optimal duration of risperidone or olanzapine adjunctive therapy to mood stabilizer following remission of a manic episode: a CANMAT randomized double-blind trial. Mol Psychiatry 2016; 21 (8): 1050–1056.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Kozicky</a:t>
            </a:r>
            <a:r>
              <a:rPr lang="en-GB" dirty="0"/>
              <a:t> JM, McGirr A, Bond DJ, et al. </a:t>
            </a:r>
            <a:r>
              <a:rPr lang="en-GB" dirty="0" err="1"/>
              <a:t>Neuroprogression</a:t>
            </a:r>
            <a:r>
              <a:rPr lang="en-GB" dirty="0"/>
              <a:t> and episode recurrence in bipolar I disorder: a study of </a:t>
            </a:r>
            <a:r>
              <a:rPr lang="en-GB" dirty="0" err="1"/>
              <a:t>gray</a:t>
            </a:r>
            <a:r>
              <a:rPr lang="en-GB" dirty="0"/>
              <a:t> matter volume changes in first-episode mania and association with clinical outcome. Bipolar </a:t>
            </a:r>
            <a:r>
              <a:rPr lang="en-GB" dirty="0" err="1"/>
              <a:t>Disord</a:t>
            </a:r>
            <a:r>
              <a:rPr lang="en-GB" dirty="0"/>
              <a:t> 2016; 18 (6): 511–519.</a:t>
            </a:r>
          </a:p>
          <a:p>
            <a:pPr marL="228600" indent="-228600">
              <a:buFont typeface="+mj-lt"/>
              <a:buAutoNum type="arabicPeriod"/>
            </a:pPr>
            <a:r>
              <a:rPr lang="en-GB" dirty="0"/>
              <a:t>Vieta E, </a:t>
            </a:r>
            <a:r>
              <a:rPr lang="en-GB" dirty="0" err="1"/>
              <a:t>Reinares</a:t>
            </a:r>
            <a:r>
              <a:rPr lang="en-GB" dirty="0"/>
              <a:t> M, Rosa AR. Staging bipolar disorder. </a:t>
            </a:r>
            <a:r>
              <a:rPr lang="en-GB" dirty="0" err="1"/>
              <a:t>Neurotox</a:t>
            </a:r>
            <a:r>
              <a:rPr lang="en-GB" dirty="0"/>
              <a:t> Res 2011; 19 (2): 279–285.</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4</a:t>
            </a:fld>
            <a:endParaRPr lang="da-DK"/>
          </a:p>
        </p:txBody>
      </p:sp>
    </p:spTree>
    <p:extLst>
      <p:ext uri="{BB962C8B-B14F-4D97-AF65-F5344CB8AC3E}">
        <p14:creationId xmlns:p14="http://schemas.microsoft.com/office/powerpoint/2010/main" val="1444667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65287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Traditionally, the term ‘recurrence’ has been used to refer to symptoms that re-emerge after the point of remission, whereas ‘relapse’ is used to refer to the re-emergence of symptoms in the index episode.</a:t>
            </a:r>
            <a:r>
              <a:rPr lang="en-GB" baseline="30000" dirty="0"/>
              <a:t>3</a:t>
            </a:r>
            <a:r>
              <a:rPr lang="en-GB" dirty="0"/>
              <a:t> A systematic review of long-term, naturalistic studies of treated patients with bipolar disorder was conducted to assess the effectiveness of treatment under clinically realistic, non-experimental conditions, compared with long-term randomized controlled trials in bipolar disorder.</a:t>
            </a:r>
            <a:r>
              <a:rPr lang="en-GB" baseline="30000" dirty="0"/>
              <a:t>1</a:t>
            </a:r>
            <a:r>
              <a:rPr lang="en-GB" dirty="0"/>
              <a:t> The pooled recurrence rates in people receiving active treatment for bipolar disorder were 55.2% in naturalistic studies, and 39.3% in randomized controlled trials, with risk of recurrence associated with a younger age of onset, and a history of rapid cycling.</a:t>
            </a:r>
            <a:r>
              <a:rPr lang="en-GB" baseline="30000" dirty="0"/>
              <a:t>1</a:t>
            </a:r>
            <a:endParaRPr lang="en-GB" dirty="0"/>
          </a:p>
          <a:p>
            <a:endParaRPr lang="en-GB" dirty="0"/>
          </a:p>
          <a:p>
            <a:r>
              <a:rPr lang="en-GB" dirty="0"/>
              <a:t>References:</a:t>
            </a:r>
          </a:p>
          <a:p>
            <a:pPr marL="228600" indent="-228600">
              <a:buFont typeface="+mj-lt"/>
              <a:buAutoNum type="arabicPeriod"/>
            </a:pPr>
            <a:r>
              <a:rPr lang="en-GB" dirty="0"/>
              <a:t>Vázquez GH, Holtzman JN, Lolich M, et al. Recurrence rates in bipolar disorder: systematic comparison of long-term prospective, naturalistic studies versus randomized controlled trials. </a:t>
            </a:r>
            <a:r>
              <a:rPr lang="en-GB" dirty="0" err="1"/>
              <a:t>Eur</a:t>
            </a:r>
            <a:r>
              <a:rPr lang="en-GB" dirty="0"/>
              <a:t> </a:t>
            </a:r>
            <a:r>
              <a:rPr lang="en-GB" dirty="0" err="1"/>
              <a:t>Neuropsychopharmacol</a:t>
            </a:r>
            <a:r>
              <a:rPr lang="en-GB" dirty="0"/>
              <a:t> 2015; 25 (10): 1501–1512.</a:t>
            </a:r>
          </a:p>
          <a:p>
            <a:pPr marL="228600" indent="-228600">
              <a:buFont typeface="+mj-lt"/>
              <a:buAutoNum type="arabicPeriod"/>
            </a:pPr>
            <a:r>
              <a:rPr lang="en-GB" dirty="0"/>
              <a:t>Perlis RH, </a:t>
            </a:r>
            <a:r>
              <a:rPr lang="en-GB" dirty="0" err="1"/>
              <a:t>Ostacher</a:t>
            </a:r>
            <a:r>
              <a:rPr lang="en-GB" dirty="0"/>
              <a:t> MJ, Patel JK, et al. Predictors of recurrence in bipolar disorder: primary outcomes from the Systematic Treatment Enhancement Program for Bipolar Disorder (STEP-BD). Am J Psychiatry 2006; 163 (2): 217–224.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 </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5</a:t>
            </a:fld>
            <a:endParaRPr lang="da-DK"/>
          </a:p>
        </p:txBody>
      </p:sp>
    </p:spTree>
    <p:extLst>
      <p:ext uri="{BB962C8B-B14F-4D97-AF65-F5344CB8AC3E}">
        <p14:creationId xmlns:p14="http://schemas.microsoft.com/office/powerpoint/2010/main" val="78716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6</a:t>
            </a:fld>
            <a:endParaRPr lang="da-DK"/>
          </a:p>
        </p:txBody>
      </p:sp>
    </p:spTree>
    <p:extLst>
      <p:ext uri="{BB962C8B-B14F-4D97-AF65-F5344CB8AC3E}">
        <p14:creationId xmlns:p14="http://schemas.microsoft.com/office/powerpoint/2010/main" val="3101300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Several atypical antipsychotics have been shown to effectively prevent relapse of mood episodes, an effect which tends to be related to the prevention of manic episodes, rather than depressive episodes.</a:t>
            </a:r>
            <a:r>
              <a:rPr lang="en-US" baseline="30000" dirty="0"/>
              <a:t>1</a:t>
            </a:r>
            <a:r>
              <a:rPr lang="en-US" baseline="0" dirty="0"/>
              <a:t> The choice of treatment for the maintenance phase should be discussed with patients and their caregivers wherever possible, considering experience of current and prior medication use, and response, safety and tolerability of each potential medication, predominant episode polarity, and clinical features that may influence prognosis (e.g., Diagnostic and Statistical Manual of Mental Disorders, Fifth Edition [DSM-5] specifiers).</a:t>
            </a:r>
            <a:r>
              <a:rPr lang="en-US" baseline="30000" dirty="0"/>
              <a:t>1</a:t>
            </a:r>
          </a:p>
          <a:p>
            <a:endParaRPr lang="en-US" baseline="0" dirty="0"/>
          </a:p>
          <a:p>
            <a:r>
              <a:rPr lang="en-US" baseline="0"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endParaRPr lang="en-GB" baseline="0" dirty="0"/>
          </a:p>
        </p:txBody>
      </p:sp>
      <p:sp>
        <p:nvSpPr>
          <p:cNvPr id="4" name="Slide Number Placeholder 3"/>
          <p:cNvSpPr>
            <a:spLocks noGrp="1"/>
          </p:cNvSpPr>
          <p:nvPr>
            <p:ph type="sldNum" sz="quarter" idx="5"/>
          </p:nvPr>
        </p:nvSpPr>
        <p:spPr/>
        <p:txBody>
          <a:bodyPr/>
          <a:lstStyle/>
          <a:p>
            <a:fld id="{DE4970BF-B400-48B4-BD31-9AEFB95A0870}" type="slidenum">
              <a:rPr lang="da-DK" smtClean="0"/>
              <a:t>7</a:t>
            </a:fld>
            <a:endParaRPr lang="da-DK"/>
          </a:p>
        </p:txBody>
      </p:sp>
    </p:spTree>
    <p:extLst>
      <p:ext uri="{BB962C8B-B14F-4D97-AF65-F5344CB8AC3E}">
        <p14:creationId xmlns:p14="http://schemas.microsoft.com/office/powerpoint/2010/main" val="278304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pharmacotherapies that are used to treat bipolar disorder, including lithium, mood stabilizers, and antipsychotics.</a:t>
            </a:r>
            <a:r>
              <a:rPr lang="en-US" baseline="30000" dirty="0"/>
              <a:t>1</a:t>
            </a:r>
            <a:r>
              <a:rPr lang="en-US" dirty="0"/>
              <a:t> Generally, the treatment approach to bipolar I disorder is similar to bipolar II disorder, as there are few studies that have investigated the different pharmacotherapeutic needs of these patients.</a:t>
            </a:r>
            <a:r>
              <a:rPr lang="en-US"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a:t>Vieta E, Berk M, Schulze TG, et al. Bipolar disorders. Nat Rev Dis Primers 2018; 4: 18008.</a:t>
            </a:r>
          </a:p>
        </p:txBody>
      </p:sp>
      <p:sp>
        <p:nvSpPr>
          <p:cNvPr id="4" name="Slide Number Placeholder 3"/>
          <p:cNvSpPr>
            <a:spLocks noGrp="1"/>
          </p:cNvSpPr>
          <p:nvPr>
            <p:ph type="sldNum" sz="quarter" idx="5"/>
          </p:nvPr>
        </p:nvSpPr>
        <p:spPr/>
        <p:txBody>
          <a:bodyPr/>
          <a:lstStyle/>
          <a:p>
            <a:fld id="{DE4970BF-B400-48B4-BD31-9AEFB95A0870}" type="slidenum">
              <a:rPr lang="da-DK" smtClean="0"/>
              <a:t>8</a:t>
            </a:fld>
            <a:endParaRPr lang="da-DK"/>
          </a:p>
        </p:txBody>
      </p:sp>
    </p:spTree>
    <p:extLst>
      <p:ext uri="{BB962C8B-B14F-4D97-AF65-F5344CB8AC3E}">
        <p14:creationId xmlns:p14="http://schemas.microsoft.com/office/powerpoint/2010/main" val="3835059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652878"/>
          </a:xfrm>
        </p:spPr>
        <p:txBody>
          <a:bodyPr/>
          <a:lstStyle/>
          <a:p>
            <a:r>
              <a:rPr lang="en-GB" dirty="0"/>
              <a:t>In a meta-analysis of randomized, controlled trials of maintenance pharmacotherapy in bipolar disorder, asenapine, olanzapine, and quetiapine showed the highest efficacy over placebo in preventing any type of new episode.</a:t>
            </a:r>
            <a:r>
              <a:rPr lang="en-GB" baseline="30000" dirty="0"/>
              <a:t>1</a:t>
            </a:r>
            <a:r>
              <a:rPr lang="en-GB" baseline="0" dirty="0"/>
              <a:t> Among the classes of drugs investigated, the risk of any subsequent mood episode of </a:t>
            </a:r>
            <a:r>
              <a:rPr lang="en-GB" dirty="0"/>
              <a:t>bipolar disorder was lowest with atypical antipsychotics, lithium, and mood-stabilizing drugs</a:t>
            </a:r>
            <a:r>
              <a:rPr lang="en-GB" baseline="0" dirty="0"/>
              <a:t> compared with placebo.</a:t>
            </a:r>
            <a:r>
              <a:rPr lang="en-GB" baseline="30000" dirty="0"/>
              <a:t>1</a:t>
            </a:r>
            <a:r>
              <a:rPr lang="en-GB" baseline="0" dirty="0"/>
              <a:t> One study of aripiprazole long-acting injectable was included in the results, which showed a halving of the rates of new episodes compared with placebo in people with bipolar disorder, however these data are not shown separately in the summary table shown on the slide.</a:t>
            </a:r>
            <a:r>
              <a:rPr lang="en-GB" baseline="30000" dirty="0"/>
              <a:t>1</a:t>
            </a:r>
            <a:r>
              <a:rPr lang="en-GB" baseline="0" dirty="0"/>
              <a:t> Furthermore, conclusions regarding the superiority of atypical antipsychotics were not made.</a:t>
            </a:r>
            <a:r>
              <a:rPr lang="en-GB" baseline="30000" dirty="0"/>
              <a:t>1</a:t>
            </a:r>
            <a:endParaRPr lang="en-GB" baseline="0" dirty="0"/>
          </a:p>
          <a:p>
            <a:endParaRPr lang="en-GB" baseline="0" dirty="0"/>
          </a:p>
          <a:p>
            <a:r>
              <a:rPr lang="en-GB" baseline="0" dirty="0"/>
              <a:t>The data from this meta-analysis align with recommendations from guidelines that first-line, long-term treatment options for </a:t>
            </a:r>
            <a:r>
              <a:rPr lang="en-GB" dirty="0"/>
              <a:t>bipolar disorder</a:t>
            </a:r>
            <a:r>
              <a:rPr lang="en-GB" baseline="0" dirty="0"/>
              <a:t> include lithium, aripiprazole, olanzapine, paliperidone, quetiapine, or risperidone (including long-acting injectable risperidone) monotherapy.</a:t>
            </a:r>
            <a:r>
              <a:rPr lang="en-GB" baseline="30000" dirty="0"/>
              <a:t>1,2</a:t>
            </a:r>
            <a:endParaRPr lang="en-GB" dirty="0"/>
          </a:p>
          <a:p>
            <a:endParaRPr lang="en-GB" dirty="0"/>
          </a:p>
          <a:p>
            <a:r>
              <a:rPr lang="en-GB" dirty="0"/>
              <a:t>References:</a:t>
            </a:r>
          </a:p>
          <a:p>
            <a:pPr marL="228600" indent="-228600">
              <a:buFont typeface="+mj-lt"/>
              <a:buAutoNum type="arabicPeriod"/>
            </a:pPr>
            <a:r>
              <a:rPr lang="en-GB" dirty="0"/>
              <a:t>Nestsiarovich A, </a:t>
            </a:r>
            <a:r>
              <a:rPr lang="en-GB" dirty="0" err="1"/>
              <a:t>Gaudiot</a:t>
            </a:r>
            <a:r>
              <a:rPr lang="en-GB" dirty="0"/>
              <a:t> CES, </a:t>
            </a:r>
            <a:r>
              <a:rPr lang="en-GB" dirty="0" err="1"/>
              <a:t>Baldessarini</a:t>
            </a:r>
            <a:r>
              <a:rPr lang="en-GB" dirty="0"/>
              <a:t> RJ, et al. Preventing new episodes of bipolar disorder in adults: a systematic review and meta-analysis of randomized controlled trials. </a:t>
            </a:r>
            <a:r>
              <a:rPr lang="en-GB" dirty="0" err="1"/>
              <a:t>Eur</a:t>
            </a:r>
            <a:r>
              <a:rPr lang="en-GB" dirty="0"/>
              <a:t> </a:t>
            </a:r>
            <a:r>
              <a:rPr lang="en-GB" dirty="0" err="1"/>
              <a:t>Neuropsychopharmacol</a:t>
            </a:r>
            <a:r>
              <a:rPr lang="en-GB" dirty="0"/>
              <a:t> 2022; 54: 75–89.</a:t>
            </a:r>
          </a:p>
          <a:p>
            <a:pPr marL="228600" indent="-228600">
              <a:buFont typeface="+mj-lt"/>
              <a:buAutoNum type="arabicPeriod"/>
            </a:pPr>
            <a:r>
              <a:rPr lang="en-GB" dirty="0" err="1"/>
              <a:t>Fountoulakis</a:t>
            </a:r>
            <a:r>
              <a:rPr lang="en-GB" dirty="0"/>
              <a:t> KN, </a:t>
            </a:r>
            <a:r>
              <a:rPr lang="en-GB" dirty="0" err="1"/>
              <a:t>Grunze</a:t>
            </a:r>
            <a:r>
              <a:rPr lang="en-GB" dirty="0"/>
              <a:t> H, Vieta E, et al. The International College of Neuro-Psychopharmacology (CINP) treatment guidelines for bipolar disorder in adults (CINP-BD-2017), Part 3: the clinical guidelines. Int J </a:t>
            </a:r>
            <a:r>
              <a:rPr lang="en-GB" dirty="0" err="1"/>
              <a:t>Neuropsychopharmacol</a:t>
            </a:r>
            <a:r>
              <a:rPr lang="en-GB" dirty="0"/>
              <a:t> 2017; 20 (2): 180–195. </a:t>
            </a:r>
          </a:p>
        </p:txBody>
      </p:sp>
      <p:sp>
        <p:nvSpPr>
          <p:cNvPr id="4" name="Slide Number Placeholder 3"/>
          <p:cNvSpPr>
            <a:spLocks noGrp="1"/>
          </p:cNvSpPr>
          <p:nvPr>
            <p:ph type="sldNum" sz="quarter" idx="5"/>
          </p:nvPr>
        </p:nvSpPr>
        <p:spPr/>
        <p:txBody>
          <a:bodyPr/>
          <a:lstStyle/>
          <a:p>
            <a:fld id="{DE4970BF-B400-48B4-BD31-9AEFB95A0870}" type="slidenum">
              <a:rPr lang="da-DK" smtClean="0"/>
              <a:t>9</a:t>
            </a:fld>
            <a:endParaRPr lang="da-DK"/>
          </a:p>
        </p:txBody>
      </p:sp>
    </p:spTree>
    <p:extLst>
      <p:ext uri="{BB962C8B-B14F-4D97-AF65-F5344CB8AC3E}">
        <p14:creationId xmlns:p14="http://schemas.microsoft.com/office/powerpoint/2010/main" val="273904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Lithium is an established treatment for bipolar disorder, and is included in most treatment guidelines because of its availability and its effectiveness.</a:t>
            </a:r>
            <a:r>
              <a:rPr lang="en-GB" baseline="30000" dirty="0"/>
              <a:t>3</a:t>
            </a:r>
            <a:r>
              <a:rPr lang="en-GB" dirty="0"/>
              <a:t> Although, compared with its effects on manic symptoms, it seems to be less effective in treating depressive symptoms.</a:t>
            </a:r>
            <a:r>
              <a:rPr lang="en-GB" baseline="30000" dirty="0"/>
              <a:t>4</a:t>
            </a:r>
            <a:r>
              <a:rPr lang="en-GB" dirty="0"/>
              <a:t> In practice though, the use of lithium can be complicated by the need for </a:t>
            </a:r>
            <a:r>
              <a:rPr lang="en-US" dirty="0"/>
              <a:t>additional psychological and physical assessments.</a:t>
            </a:r>
            <a:r>
              <a:rPr lang="en-US" baseline="30000" dirty="0"/>
              <a:t>3</a:t>
            </a:r>
            <a:r>
              <a:rPr lang="en-US" dirty="0"/>
              <a:t> </a:t>
            </a:r>
            <a:r>
              <a:rPr lang="en-GB" dirty="0"/>
              <a:t>Valproate, carbamazepine, and lamotrigine (anticonvulsant medications), are used to treat manic episodes and as long-term mood stabilizers.</a:t>
            </a:r>
            <a:r>
              <a:rPr lang="en-GB" baseline="30000" dirty="0"/>
              <a:t>4,5</a:t>
            </a:r>
            <a:r>
              <a:rPr lang="en-GB" baseline="0" dirty="0"/>
              <a:t> The clinical profile of anticonvulsants, however, appears to vary depending on the illness phase (acute versus continuation/ maintenance) and polarity of mood.</a:t>
            </a:r>
            <a:r>
              <a:rPr lang="en-GB" baseline="30000" dirty="0"/>
              <a:t>4</a:t>
            </a:r>
            <a:r>
              <a:rPr lang="en-GB" baseline="0" dirty="0"/>
              <a:t> Lamotrigine is effective in preventing depression, rather than mania, and may benefit patients with acute bipolar depression and rapid cycling.</a:t>
            </a:r>
            <a:r>
              <a:rPr lang="en-GB" baseline="30000" dirty="0"/>
              <a:t>6</a:t>
            </a:r>
            <a:r>
              <a:rPr lang="en-GB" baseline="0" dirty="0"/>
              <a:t> Carbamazepine and valproate, on the other hand, have proven to be efficacious for maintenance treatment, and the treatment of mania.</a:t>
            </a:r>
            <a:r>
              <a:rPr lang="en-GB" baseline="30000" dirty="0"/>
              <a:t>6,7</a:t>
            </a:r>
            <a:endParaRPr lang="en-GB" dirty="0"/>
          </a:p>
          <a:p>
            <a:endParaRPr lang="en-GB" dirty="0"/>
          </a:p>
          <a:p>
            <a:r>
              <a:rPr lang="en-GB" dirty="0"/>
              <a:t>References:</a:t>
            </a:r>
          </a:p>
          <a:p>
            <a:pPr marL="228600" indent="-228600">
              <a:buFont typeface="+mj-lt"/>
              <a:buAutoNum type="arabicPeriod"/>
            </a:pPr>
            <a:r>
              <a:rPr lang="en-US" dirty="0"/>
              <a:t>Malhi GS, Morris G, Hamilton A, et al. The ideal mood </a:t>
            </a:r>
            <a:r>
              <a:rPr lang="en-US" dirty="0" err="1"/>
              <a:t>stabiliser</a:t>
            </a:r>
            <a:r>
              <a:rPr lang="en-US" dirty="0"/>
              <a:t>: a quest for nirvana? Aust N Z J Psychiatry 2017a; 51 (5): 434–435. </a:t>
            </a:r>
          </a:p>
          <a:p>
            <a:pPr marL="228600" indent="-228600">
              <a:buFont typeface="+mj-lt"/>
              <a:buAutoNum type="arabicPeriod"/>
            </a:pPr>
            <a:r>
              <a:rPr lang="en-US" dirty="0"/>
              <a:t>Chen PH, Tsai SY, Chen PY, et al. Mood stabilizers and risk of all-cause, natural, and suicide mortality in bipolar disorder: a nationwide cohort study. Acta </a:t>
            </a:r>
            <a:r>
              <a:rPr lang="en-US" dirty="0" err="1"/>
              <a:t>Psychiatr</a:t>
            </a:r>
            <a:r>
              <a:rPr lang="en-US" dirty="0"/>
              <a:t> </a:t>
            </a:r>
            <a:r>
              <a:rPr lang="en-US" dirty="0" err="1"/>
              <a:t>Scand</a:t>
            </a:r>
            <a:r>
              <a:rPr lang="en-US" dirty="0"/>
              <a:t> 2023;147(3):234–247.</a:t>
            </a:r>
          </a:p>
          <a:p>
            <a:pPr marL="228600" indent="-228600">
              <a:buFont typeface="+mj-lt"/>
              <a:buAutoNum type="arabicPeriod"/>
            </a:pPr>
            <a:r>
              <a:rPr lang="en-US" dirty="0"/>
              <a:t>Malhi GS, Gessler D, </a:t>
            </a:r>
            <a:r>
              <a:rPr lang="en-US" dirty="0" err="1"/>
              <a:t>Outhred</a:t>
            </a:r>
            <a:r>
              <a:rPr lang="en-US" dirty="0"/>
              <a:t> T. The use of lithium for the treatment of bipolar disorder: Recommendations from clinical practice guidelines. J Affect </a:t>
            </a:r>
            <a:r>
              <a:rPr lang="en-US" dirty="0" err="1"/>
              <a:t>Disord</a:t>
            </a:r>
            <a:r>
              <a:rPr lang="en-US" dirty="0"/>
              <a:t> 2017b; 217: 266–280.</a:t>
            </a:r>
          </a:p>
          <a:p>
            <a:pPr marL="228600" indent="-228600">
              <a:buFont typeface="+mj-lt"/>
              <a:buAutoNum type="arabicPeriod"/>
            </a:pPr>
            <a:r>
              <a:rPr lang="en-US" dirty="0" err="1"/>
              <a:t>Manchia</a:t>
            </a:r>
            <a:r>
              <a:rPr lang="en-US" dirty="0"/>
              <a:t> M. Extending the specificity of mood stabilizers from clinical response to mortality reduction. Acta </a:t>
            </a:r>
            <a:r>
              <a:rPr lang="en-US" dirty="0" err="1"/>
              <a:t>Psychiatr</a:t>
            </a:r>
            <a:r>
              <a:rPr lang="en-US" dirty="0"/>
              <a:t> </a:t>
            </a:r>
            <a:r>
              <a:rPr lang="en-US" dirty="0" err="1"/>
              <a:t>Scand</a:t>
            </a:r>
            <a:r>
              <a:rPr lang="en-US" dirty="0"/>
              <a:t> 2023; 147 (3): 231–233. </a:t>
            </a:r>
          </a:p>
          <a:p>
            <a:pPr marL="228600" indent="-228600">
              <a:buFont typeface="+mj-lt"/>
              <a:buAutoNum type="arabicPeriod"/>
            </a:pPr>
            <a:r>
              <a:rPr lang="en-GB" dirty="0"/>
              <a:t>Kishi T, Ikuta T, Matsuda Y, et al. Mood stabilizers and/or antipsychotics for bipolar disorder in the maintenance phase: a systematic review and network meta-analysis of randomized controlled trials. Mol Psychiatry 2021; 26 (8): 4146–4157. </a:t>
            </a:r>
          </a:p>
          <a:p>
            <a:pPr marL="228600" indent="-228600">
              <a:buFont typeface="+mj-lt"/>
              <a:buAutoNum type="arabicPeriod"/>
            </a:pPr>
            <a:r>
              <a:rPr lang="en-GB" dirty="0" err="1"/>
              <a:t>Muzina</a:t>
            </a:r>
            <a:r>
              <a:rPr lang="en-GB" dirty="0"/>
              <a:t> DJ, </a:t>
            </a:r>
            <a:r>
              <a:rPr lang="en-GB" dirty="0" err="1"/>
              <a:t>Elhaj</a:t>
            </a:r>
            <a:r>
              <a:rPr lang="en-GB" dirty="0"/>
              <a:t> O, </a:t>
            </a:r>
            <a:r>
              <a:rPr lang="en-GB" dirty="0" err="1"/>
              <a:t>Gajwani</a:t>
            </a:r>
            <a:r>
              <a:rPr lang="en-GB" dirty="0"/>
              <a:t> P, et al. Lamotrigine and antiepileptic drugs as mood stabilizers in bipolar disorder. Acta </a:t>
            </a:r>
            <a:r>
              <a:rPr lang="en-GB" dirty="0" err="1"/>
              <a:t>Psychiatr</a:t>
            </a:r>
            <a:r>
              <a:rPr lang="en-GB" dirty="0"/>
              <a:t> </a:t>
            </a:r>
            <a:r>
              <a:rPr lang="en-GB" dirty="0" err="1"/>
              <a:t>Scand</a:t>
            </a:r>
            <a:r>
              <a:rPr lang="en-GB" dirty="0"/>
              <a:t> 2005; 111 (s426): 21–28. </a:t>
            </a:r>
          </a:p>
          <a:p>
            <a:pPr marL="228600" indent="-228600">
              <a:buFont typeface="+mj-lt"/>
              <a:buAutoNum type="arabicPeriod"/>
            </a:pPr>
            <a:r>
              <a:rPr lang="en-GB" dirty="0"/>
              <a:t>Bowden CL, Singh V. Valproate in bipolar disorder: 2000 onwards. Acta </a:t>
            </a:r>
            <a:r>
              <a:rPr lang="en-GB" dirty="0" err="1"/>
              <a:t>Psychiatr</a:t>
            </a:r>
            <a:r>
              <a:rPr lang="en-GB" dirty="0"/>
              <a:t> </a:t>
            </a:r>
            <a:r>
              <a:rPr lang="en-GB" dirty="0" err="1"/>
              <a:t>Scand</a:t>
            </a:r>
            <a:r>
              <a:rPr lang="en-GB" dirty="0"/>
              <a:t> </a:t>
            </a:r>
            <a:r>
              <a:rPr lang="en-GB" dirty="0" err="1"/>
              <a:t>Suppl</a:t>
            </a:r>
            <a:r>
              <a:rPr lang="en-GB" dirty="0"/>
              <a:t> 2005; 111 (s426): 13–20. </a:t>
            </a:r>
          </a:p>
        </p:txBody>
      </p:sp>
      <p:sp>
        <p:nvSpPr>
          <p:cNvPr id="4" name="Slide Number Placeholder 3"/>
          <p:cNvSpPr>
            <a:spLocks noGrp="1"/>
          </p:cNvSpPr>
          <p:nvPr>
            <p:ph type="sldNum" sz="quarter" idx="5"/>
          </p:nvPr>
        </p:nvSpPr>
        <p:spPr/>
        <p:txBody>
          <a:bodyPr/>
          <a:lstStyle/>
          <a:p>
            <a:fld id="{DE4970BF-B400-48B4-BD31-9AEFB95A0870}" type="slidenum">
              <a:rPr lang="da-DK" smtClean="0"/>
              <a:t>10</a:t>
            </a:fld>
            <a:endParaRPr lang="da-DK" dirty="0"/>
          </a:p>
        </p:txBody>
      </p:sp>
    </p:spTree>
    <p:extLst>
      <p:ext uri="{BB962C8B-B14F-4D97-AF65-F5344CB8AC3E}">
        <p14:creationId xmlns:p14="http://schemas.microsoft.com/office/powerpoint/2010/main" val="2650995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lithium has a low therapeutic index, the dose should be adjusted to a target level in order to optimize treatment.</a:t>
            </a:r>
            <a:r>
              <a:rPr lang="en-GB" baseline="30000" dirty="0"/>
              <a:t>4,5</a:t>
            </a:r>
            <a:r>
              <a:rPr lang="en-GB" dirty="0"/>
              <a:t> This target level will often be near the threshold required to produce harmful effects, and so serum levels should be frequently monitored during the initial months of treatment.</a:t>
            </a:r>
            <a:r>
              <a:rPr lang="en-GB" baseline="30000" dirty="0"/>
              <a:t>4,5</a:t>
            </a:r>
            <a:r>
              <a:rPr lang="en-GB" dirty="0"/>
              <a:t> Once the appropriate dose is achieved, or after a year of treatment, this monitoring may be done every few months.</a:t>
            </a:r>
            <a:r>
              <a:rPr lang="en-GB" baseline="30000" dirty="0"/>
              <a:t>4,5</a:t>
            </a:r>
            <a:r>
              <a:rPr lang="en-GB" dirty="0"/>
              <a:t> It is important for the clinician to inform the patients and their caregivers about the benefits and risks of lithium, and any potential alternatives that are available.</a:t>
            </a:r>
            <a:r>
              <a:rPr lang="en-GB" baseline="30000" dirty="0"/>
              <a:t>4 </a:t>
            </a:r>
            <a:r>
              <a:rPr lang="en-GB" dirty="0"/>
              <a:t>Indeed, there has been a downward trend in the prescription of lithium, whereas antipsychotics have been increasingly used instead.</a:t>
            </a:r>
            <a:r>
              <a:rPr lang="en-GB" baseline="30000" dirty="0"/>
              <a:t>6</a:t>
            </a:r>
          </a:p>
          <a:p>
            <a:endParaRPr lang="en-GB" dirty="0"/>
          </a:p>
          <a:p>
            <a:r>
              <a:rPr lang="en-GB" dirty="0"/>
              <a:t>References:</a:t>
            </a:r>
          </a:p>
          <a:p>
            <a:pPr marL="228600" indent="-228600">
              <a:buFont typeface="+mj-lt"/>
              <a:buAutoNum type="arabicPeriod"/>
            </a:pPr>
            <a:r>
              <a:rPr lang="en-GB" dirty="0"/>
              <a:t>Kessing LV, </a:t>
            </a:r>
            <a:r>
              <a:rPr lang="en-GB" dirty="0" err="1"/>
              <a:t>Hellmund</a:t>
            </a:r>
            <a:r>
              <a:rPr lang="en-GB" dirty="0"/>
              <a:t> G, Geddes JR, et al. Valproate v. lithium in the treatment of bipolar disorder in clinical practice: observational nationwide register-based cohort study. Br J Psychiatry 2011; 199 (1): 57–63.</a:t>
            </a:r>
          </a:p>
          <a:p>
            <a:pPr marL="228600" indent="-228600">
              <a:buFont typeface="+mj-lt"/>
              <a:buAutoNum type="arabicPeriod"/>
            </a:pPr>
            <a:r>
              <a:rPr lang="en-US" dirty="0"/>
              <a:t>Malhi GS, Gessler D, </a:t>
            </a:r>
            <a:r>
              <a:rPr lang="en-US" dirty="0" err="1"/>
              <a:t>Outhred</a:t>
            </a:r>
            <a:r>
              <a:rPr lang="en-US" dirty="0"/>
              <a:t> T. The use of lithium for the treatment of bipolar disorder: recommendations from clinical practice guidelines. J Affect </a:t>
            </a:r>
            <a:r>
              <a:rPr lang="en-US" dirty="0" err="1"/>
              <a:t>Disord</a:t>
            </a:r>
            <a:r>
              <a:rPr lang="en-US" dirty="0"/>
              <a:t> 2017; 217: 266–280. </a:t>
            </a:r>
          </a:p>
          <a:p>
            <a:pPr marL="228600" indent="-228600">
              <a:buFont typeface="+mj-lt"/>
              <a:buAutoNum type="arabicPeriod"/>
            </a:pPr>
            <a:r>
              <a:rPr lang="en-GB" dirty="0"/>
              <a:t>Pérez de Mendiola X, Hidalgo-Mazzei D, Vieta E, et al. Overview of lithium’s use: a nationwide survey. Int J Bipolar </a:t>
            </a:r>
            <a:r>
              <a:rPr lang="en-GB" dirty="0" err="1"/>
              <a:t>Disord</a:t>
            </a:r>
            <a:r>
              <a:rPr lang="en-GB" dirty="0"/>
              <a:t> 2021; 9 (1): 10.</a:t>
            </a:r>
            <a:endParaRPr lang="en-US" dirty="0"/>
          </a:p>
          <a:p>
            <a:pPr marL="228600" indent="-228600">
              <a:buFont typeface="+mj-lt"/>
              <a:buAutoNum type="arabicPeriod"/>
            </a:pPr>
            <a:r>
              <a:rPr lang="en-US" dirty="0" err="1"/>
              <a:t>Koek</a:t>
            </a:r>
            <a:r>
              <a:rPr lang="en-US" dirty="0"/>
              <a:t> RJ. Psychiatric Times. Tips, cautions, and successes in treating bipolar patients with lithium. 20 April 2015. Available at: https://www.psychiatrictimes.com/view/tips-cautions-and-successes-treating-bipolar-patients-lithium. Accessed 27 February 2024.</a:t>
            </a:r>
          </a:p>
          <a:p>
            <a:pPr marL="228600" indent="-228600">
              <a:buFont typeface="+mj-lt"/>
              <a:buAutoNum type="arabicPeriod"/>
            </a:pPr>
            <a:r>
              <a:rPr lang="en-GB" dirty="0"/>
              <a:t>National Institute for Health and Care Excellence. Bipolar disorder: assessment and management. Clinical guideline. 21 December 2023. Available at: www.nice.org.uk/guidance/cg185. Accessed 5 March 2024. </a:t>
            </a:r>
          </a:p>
          <a:p>
            <a:pPr marL="228600" indent="-228600">
              <a:buFont typeface="+mj-lt"/>
              <a:buAutoNum type="arabicPeriod"/>
            </a:pPr>
            <a:r>
              <a:rPr lang="en-US" dirty="0"/>
              <a:t>Rhee TG, </a:t>
            </a:r>
            <a:r>
              <a:rPr lang="en-US" dirty="0" err="1"/>
              <a:t>Olfson</a:t>
            </a:r>
            <a:r>
              <a:rPr lang="en-US" dirty="0"/>
              <a:t> M, Nierenberg AA, Wilkinson ST. 20-Year trends in the pharmacologic treatment of bipolar disorder by psychiatrists in outpatient care settings. Am J Psychiatry 2020; 177 (8): 706–715.</a:t>
            </a:r>
          </a:p>
        </p:txBody>
      </p:sp>
      <p:sp>
        <p:nvSpPr>
          <p:cNvPr id="4" name="Slide Number Placeholder 3"/>
          <p:cNvSpPr>
            <a:spLocks noGrp="1"/>
          </p:cNvSpPr>
          <p:nvPr>
            <p:ph type="sldNum" sz="quarter" idx="5"/>
          </p:nvPr>
        </p:nvSpPr>
        <p:spPr/>
        <p:txBody>
          <a:bodyPr/>
          <a:lstStyle/>
          <a:p>
            <a:fld id="{DE4970BF-B400-48B4-BD31-9AEFB95A0870}" type="slidenum">
              <a:rPr lang="da-DK" smtClean="0"/>
              <a:t>11</a:t>
            </a:fld>
            <a:endParaRPr lang="da-DK"/>
          </a:p>
        </p:txBody>
      </p:sp>
    </p:spTree>
    <p:extLst>
      <p:ext uri="{BB962C8B-B14F-4D97-AF65-F5344CB8AC3E}">
        <p14:creationId xmlns:p14="http://schemas.microsoft.com/office/powerpoint/2010/main" val="130464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600228"/>
          </a:xfrm>
        </p:spPr>
        <p:txBody>
          <a:bodyPr/>
          <a:lstStyle/>
          <a:p>
            <a:r>
              <a:rPr lang="en-GB" dirty="0"/>
              <a:t>Two hypotheses about lithium’s protective effects in relation to suicide have been suggested.</a:t>
            </a:r>
            <a:r>
              <a:rPr lang="en-GB" baseline="30000" dirty="0"/>
              <a:t>1</a:t>
            </a:r>
            <a:r>
              <a:rPr lang="en-GB" dirty="0"/>
              <a:t> One suggests that because lithium is a mood stabilizer, patients with a good response to lithium have fewer, less severe, and/or less frequent affective episodes, which in turn reduces the risk of suicidal behaviour.</a:t>
            </a:r>
            <a:r>
              <a:rPr lang="en-GB" baseline="30000" dirty="0"/>
              <a:t>1</a:t>
            </a:r>
            <a:r>
              <a:rPr lang="en-GB" dirty="0"/>
              <a:t> The second hypothesis suggests that lithium decreases aggression and impulsivity in patients with mood disorders.</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Lewitzka</a:t>
            </a:r>
            <a:r>
              <a:rPr lang="en-GB" dirty="0"/>
              <a:t> U, Severus E, Bauer R, et al. The suicide prevention effect of lithium: more than 20 years of evidence-a narrative review. Int J Bipolar </a:t>
            </a:r>
            <a:r>
              <a:rPr lang="en-GB" dirty="0" err="1"/>
              <a:t>Disord</a:t>
            </a:r>
            <a:r>
              <a:rPr lang="en-GB" dirty="0"/>
              <a:t> 2015; 3 (1): 32. </a:t>
            </a:r>
          </a:p>
          <a:p>
            <a:pPr marL="228600" indent="-228600">
              <a:buFont typeface="+mj-lt"/>
              <a:buAutoNum type="arabicPeriod"/>
            </a:pPr>
            <a:r>
              <a:rPr lang="en-GB" dirty="0"/>
              <a:t>Geddes JR, Burgess S, </a:t>
            </a:r>
            <a:r>
              <a:rPr lang="en-GB" dirty="0" err="1"/>
              <a:t>Hawton</a:t>
            </a:r>
            <a:r>
              <a:rPr lang="en-GB" dirty="0"/>
              <a:t> K, et al. Long-term lithium therapy for bipolar disorder: systematic review and meta-analysis of randomized controlled trials. Am J Psychiatry 2004; 161 (2): 217–222. </a:t>
            </a:r>
          </a:p>
          <a:p>
            <a:pPr marL="228600" indent="-228600">
              <a:buFont typeface="+mj-lt"/>
              <a:buAutoNum type="arabicPeriod"/>
            </a:pPr>
            <a:r>
              <a:rPr lang="en-GB" dirty="0"/>
              <a:t>Gonzalez-Pinto A, Mosquera F, Alonso M, et al. Suicidal risk in bipolar I disorder patients and adherence to long-term lithium treatment. Bipolar </a:t>
            </a:r>
            <a:r>
              <a:rPr lang="en-GB" dirty="0" err="1"/>
              <a:t>Disord</a:t>
            </a:r>
            <a:r>
              <a:rPr lang="en-GB" dirty="0"/>
              <a:t> 2006; 8 (5 Pt 2): 618–624.</a:t>
            </a:r>
          </a:p>
          <a:p>
            <a:pPr marL="228600" indent="-228600">
              <a:buFont typeface="+mj-lt"/>
              <a:buAutoNum type="arabicPeriod"/>
            </a:pPr>
            <a:r>
              <a:rPr lang="en-GB" dirty="0"/>
              <a:t>Gerhard T, </a:t>
            </a:r>
            <a:r>
              <a:rPr lang="en-GB" dirty="0" err="1"/>
              <a:t>Devanand</a:t>
            </a:r>
            <a:r>
              <a:rPr lang="en-GB" dirty="0"/>
              <a:t> DP, Huang C, et al. Lithium treatment and risk for dementia in adults with bipolar disorder: population-based cohort study. Br J Psychiatry 2015; 207 (1): 46–51.</a:t>
            </a:r>
          </a:p>
          <a:p>
            <a:pPr marL="228600" indent="-228600">
              <a:buFont typeface="+mj-lt"/>
              <a:buAutoNum type="arabicPeriod"/>
            </a:pPr>
            <a:r>
              <a:rPr lang="en-GB" dirty="0" err="1"/>
              <a:t>Bergamelli</a:t>
            </a:r>
            <a:r>
              <a:rPr lang="en-GB" dirty="0"/>
              <a:t> E, Del </a:t>
            </a:r>
            <a:r>
              <a:rPr lang="en-GB" dirty="0" err="1"/>
              <a:t>Fabro</a:t>
            </a:r>
            <a:r>
              <a:rPr lang="en-GB" dirty="0"/>
              <a:t> L, </a:t>
            </a:r>
            <a:r>
              <a:rPr lang="en-GB" dirty="0" err="1"/>
              <a:t>Delvecchio</a:t>
            </a:r>
            <a:r>
              <a:rPr lang="en-GB" dirty="0"/>
              <a:t> G, et al. The impact of lithium on brain function in bipolar disorder: an updated review of functional magnetic resonance imaging studies. CNS Drugs 2021; 35 (12): 1275–1287. </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12</a:t>
            </a:fld>
            <a:endParaRPr lang="da-DK"/>
          </a:p>
        </p:txBody>
      </p:sp>
    </p:spTree>
    <p:extLst>
      <p:ext uri="{BB962C8B-B14F-4D97-AF65-F5344CB8AC3E}">
        <p14:creationId xmlns:p14="http://schemas.microsoft.com/office/powerpoint/2010/main" val="1135683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In three meta-analyses of 6, 41, and 21 studies, very few differences were found between lithium and valproate for long-term efficacy in patients with </a:t>
            </a:r>
            <a:r>
              <a:rPr lang="en-GB" dirty="0"/>
              <a:t>bipolar disorder</a:t>
            </a:r>
            <a:r>
              <a:rPr lang="en-US" dirty="0"/>
              <a:t>.</a:t>
            </a:r>
            <a:r>
              <a:rPr lang="en-US" baseline="30000" dirty="0"/>
              <a:t>2-4</a:t>
            </a:r>
            <a:r>
              <a:rPr lang="en-US" dirty="0"/>
              <a:t> However, evidence from a </a:t>
            </a:r>
            <a:r>
              <a:rPr lang="en-US" i="1" dirty="0"/>
              <a:t>post hoc </a:t>
            </a:r>
            <a:r>
              <a:rPr lang="en-US" dirty="0"/>
              <a:t>analysis of two randomized controlled trials showed that valproate plus placebo was associated with a lower risk of manic relapse compared with lithium, in patients with an index episode of mania.</a:t>
            </a:r>
            <a:r>
              <a:rPr lang="en-US" baseline="30000" dirty="0"/>
              <a:t>6</a:t>
            </a:r>
            <a:endParaRPr lang="en-US" dirty="0"/>
          </a:p>
          <a:p>
            <a:endParaRPr lang="en-US" dirty="0"/>
          </a:p>
          <a:p>
            <a:r>
              <a:rPr lang="en-US" dirty="0"/>
              <a:t>References: </a:t>
            </a:r>
          </a:p>
          <a:p>
            <a:pPr marL="228600" indent="-228600">
              <a:buFont typeface="+mj-lt"/>
              <a:buAutoNum type="arabicPeriod"/>
            </a:pPr>
            <a:r>
              <a:rPr lang="en-GB" dirty="0"/>
              <a:t>Kang MG, Qian H, </a:t>
            </a:r>
            <a:r>
              <a:rPr lang="en-GB" dirty="0" err="1"/>
              <a:t>Keramatian</a:t>
            </a:r>
            <a:r>
              <a:rPr lang="en-GB" dirty="0"/>
              <a:t> K, et al. Lithium vs valproate in the maintenance treatment of bipolar I disorder: a </a:t>
            </a:r>
            <a:r>
              <a:rPr lang="en-GB" i="1" dirty="0"/>
              <a:t>post-hoc </a:t>
            </a:r>
            <a:r>
              <a:rPr lang="en-GB" dirty="0"/>
              <a:t>analysis of a randomized double-blind placebo-controlled trial. </a:t>
            </a:r>
            <a:r>
              <a:rPr lang="en-GB" dirty="0" err="1"/>
              <a:t>Aust</a:t>
            </a:r>
            <a:r>
              <a:rPr lang="en-GB" dirty="0"/>
              <a:t> N Z J Psychiatry 2020; 54 (3): 298–307. </a:t>
            </a:r>
          </a:p>
          <a:p>
            <a:pPr marL="228600" indent="-228600">
              <a:buFont typeface="+mj-lt"/>
              <a:buAutoNum type="arabicPeriod"/>
            </a:pPr>
            <a:r>
              <a:rPr lang="en-GB" dirty="0"/>
              <a:t>Cipriani A, Reid K, Young AH, et al. Valproic acid, valproate and divalproex in the maintenance treatment of bipolar disorder. Cochrane Database </a:t>
            </a:r>
            <a:r>
              <a:rPr lang="en-GB" dirty="0" err="1"/>
              <a:t>Syst</a:t>
            </a:r>
            <a:r>
              <a:rPr lang="en-GB" dirty="0"/>
              <a:t> Rev 2013; 2013 (10): CD003196.</a:t>
            </a:r>
          </a:p>
          <a:p>
            <a:pPr marL="228600" indent="-228600">
              <a:buFont typeface="+mj-lt"/>
              <a:buAutoNum type="arabicPeriod"/>
            </a:pPr>
            <a:r>
              <a:rPr lang="en-GB" dirty="0"/>
              <a:t>Kishi T, Ikuta T, Matsuda Y, et al. Mood stabilizers and/or antipsychotics for bipolar disorder in the maintenance phase: a systematic review and network meta-analysis of randomized controlled trials. Mol Psychiatry 2021; 26 (8): 4146–4157.</a:t>
            </a:r>
          </a:p>
          <a:p>
            <a:pPr marL="228600" indent="-228600">
              <a:buFont typeface="+mj-lt"/>
              <a:buAutoNum type="arabicPeriod"/>
            </a:pPr>
            <a:r>
              <a:rPr lang="en-GB" dirty="0"/>
              <a:t>Yee CS, Vázquez GH, Hawken ER, et al. Long-term treatment of bipolar disorder with valproate: updated systematic review and meta-analyses. Harv Rev Psychiatry 2021; 29 (3): 188–195.</a:t>
            </a:r>
          </a:p>
          <a:p>
            <a:pPr marL="228600" indent="-228600">
              <a:buFont typeface="+mj-lt"/>
              <a:buAutoNum type="arabicPeriod"/>
            </a:pPr>
            <a:r>
              <a:rPr lang="en-US" dirty="0" err="1"/>
              <a:t>Crapanzano</a:t>
            </a:r>
            <a:r>
              <a:rPr lang="en-US" dirty="0"/>
              <a:t> C, Casolaro I, Amendola C, Damiani S. Lithium and valproate in bipolar disorder: from international evidence-based guidelines to clinical predictors. Clin </a:t>
            </a:r>
            <a:r>
              <a:rPr lang="en-US" dirty="0" err="1"/>
              <a:t>Psychopharmacol</a:t>
            </a:r>
            <a:r>
              <a:rPr lang="en-US" dirty="0"/>
              <a:t> </a:t>
            </a:r>
            <a:r>
              <a:rPr lang="en-US" dirty="0" err="1"/>
              <a:t>Neurosci</a:t>
            </a:r>
            <a:r>
              <a:rPr lang="en-US" dirty="0"/>
              <a:t> 2022; 20 (3): 403–414. </a:t>
            </a:r>
          </a:p>
          <a:p>
            <a:pPr marL="228600" indent="-228600">
              <a:buFont typeface="+mj-lt"/>
              <a:buAutoNum type="arabicPeriod"/>
            </a:pPr>
            <a:r>
              <a:rPr lang="en-GB" dirty="0" err="1"/>
              <a:t>Suppes</a:t>
            </a:r>
            <a:r>
              <a:rPr lang="en-GB" dirty="0"/>
              <a:t> T, Vieta E, Gustafsson U, </a:t>
            </a:r>
            <a:r>
              <a:rPr lang="en-GB" dirty="0" err="1"/>
              <a:t>Ekholm</a:t>
            </a:r>
            <a:r>
              <a:rPr lang="en-GB" dirty="0"/>
              <a:t> B. Maintenance treatment with quetiapine when combined with either lithium or divalproex in bipolar I disorder: analysis of two large randomized, placebo-controlled trials. Depress Anxiety 2013; 30 (11): 1089–1098.</a:t>
            </a:r>
          </a:p>
        </p:txBody>
      </p:sp>
      <p:sp>
        <p:nvSpPr>
          <p:cNvPr id="4" name="Slide Number Placeholder 3"/>
          <p:cNvSpPr>
            <a:spLocks noGrp="1"/>
          </p:cNvSpPr>
          <p:nvPr>
            <p:ph type="sldNum" sz="quarter" idx="5"/>
          </p:nvPr>
        </p:nvSpPr>
        <p:spPr/>
        <p:txBody>
          <a:bodyPr/>
          <a:lstStyle/>
          <a:p>
            <a:r>
              <a:rPr lang="da-DK"/>
              <a:t> </a:t>
            </a:r>
            <a:fld id="{DE4970BF-B400-48B4-BD31-9AEFB95A0870}" type="slidenum">
              <a:rPr lang="da-DK" smtClean="0"/>
              <a:t>13</a:t>
            </a:fld>
            <a:endParaRPr lang="da-DK"/>
          </a:p>
        </p:txBody>
      </p:sp>
    </p:spTree>
    <p:extLst>
      <p:ext uri="{BB962C8B-B14F-4D97-AF65-F5344CB8AC3E}">
        <p14:creationId xmlns:p14="http://schemas.microsoft.com/office/powerpoint/2010/main" val="75915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Compared with other pharmacotherapies for bipolar disorder, lamotrigine shows benefit in terms of its effects on weight gain (specifically, a lack of adverse weight gain), and cognition, with evidence suggesting that lamotrigine may improve cognitive functioning.</a:t>
            </a:r>
            <a:r>
              <a:rPr lang="en-GB" baseline="30000" dirty="0"/>
              <a:t>3</a:t>
            </a:r>
            <a:r>
              <a:rPr lang="en-GB" dirty="0"/>
              <a:t> However, a careful initiation and dose titration schedule should be followed if lamotrigine is administered with either valproate or sertraline, to avoid interaction-induced toxicity and skin rash.</a:t>
            </a:r>
            <a:r>
              <a:rPr lang="en-GB" baseline="30000" dirty="0"/>
              <a:t>3</a:t>
            </a:r>
            <a:endParaRPr lang="en-GB" dirty="0"/>
          </a:p>
          <a:p>
            <a:endParaRPr lang="en-GB" dirty="0"/>
          </a:p>
          <a:p>
            <a:r>
              <a:rPr lang="en-GB" dirty="0"/>
              <a:t>References:</a:t>
            </a:r>
          </a:p>
          <a:p>
            <a:pPr marL="228600" indent="-228600">
              <a:buFont typeface="+mj-lt"/>
              <a:buAutoNum type="arabicPeriod"/>
            </a:pPr>
            <a:r>
              <a:rPr lang="en-GB" dirty="0"/>
              <a:t>Hashimoto Y, </a:t>
            </a:r>
            <a:r>
              <a:rPr lang="en-GB" dirty="0" err="1"/>
              <a:t>Kotake</a:t>
            </a:r>
            <a:r>
              <a:rPr lang="en-GB" dirty="0"/>
              <a:t> K, Watanabe N, et al. Lamotrigine in the maintenance treatment of bipolar disorder. Cochrane Database </a:t>
            </a:r>
            <a:r>
              <a:rPr lang="en-GB" dirty="0" err="1"/>
              <a:t>Syst</a:t>
            </a:r>
            <a:r>
              <a:rPr lang="en-GB" dirty="0"/>
              <a:t> Rev 2021; 9 (9): CD013575. </a:t>
            </a:r>
          </a:p>
          <a:p>
            <a:pPr marL="228600" indent="-228600">
              <a:buFont typeface="+mj-lt"/>
              <a:buAutoNum type="arabicPeriod"/>
            </a:pPr>
            <a:r>
              <a:rPr lang="en-GB" dirty="0"/>
              <a:t>Bowden CL, Calabrese JR, Sachs G, et al; Lamictal 606 Study Group. A placebo-controlled 18-month trial of lamotrigine and lithium maintenance treatment in recently manic or hypomanic patients with bipolar I disorder. Arch Gen Psychiatry 2003; 60 (4): 392–400. </a:t>
            </a:r>
          </a:p>
          <a:p>
            <a:pPr marL="228600" indent="-228600">
              <a:buFont typeface="+mj-lt"/>
              <a:buAutoNum type="arabicPeriod"/>
            </a:pPr>
            <a:r>
              <a:rPr lang="en-GB" dirty="0"/>
              <a:t>Ng F, Hallam K, Lucas N, Berk M. The role of lamotrigine in the management of bipolar disorder. </a:t>
            </a:r>
            <a:r>
              <a:rPr lang="en-GB" dirty="0" err="1"/>
              <a:t>Neuropsychiatr</a:t>
            </a:r>
            <a:r>
              <a:rPr lang="en-GB" dirty="0"/>
              <a:t> Dis Treat 2007; 3 (4): 463–474. </a:t>
            </a:r>
          </a:p>
        </p:txBody>
      </p:sp>
      <p:sp>
        <p:nvSpPr>
          <p:cNvPr id="4" name="Slide Number Placeholder 3"/>
          <p:cNvSpPr>
            <a:spLocks noGrp="1"/>
          </p:cNvSpPr>
          <p:nvPr>
            <p:ph type="sldNum" sz="quarter" idx="5"/>
          </p:nvPr>
        </p:nvSpPr>
        <p:spPr/>
        <p:txBody>
          <a:bodyPr/>
          <a:lstStyle/>
          <a:p>
            <a:fld id="{DE4970BF-B400-48B4-BD31-9AEFB95A0870}" type="slidenum">
              <a:rPr lang="da-DK" smtClean="0"/>
              <a:t>14</a:t>
            </a:fld>
            <a:endParaRPr lang="da-DK"/>
          </a:p>
        </p:txBody>
      </p:sp>
    </p:spTree>
    <p:extLst>
      <p:ext uri="{BB962C8B-B14F-4D97-AF65-F5344CB8AC3E}">
        <p14:creationId xmlns:p14="http://schemas.microsoft.com/office/powerpoint/2010/main" val="690314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Evidence from the meta-analysis shown on the slide of the efficacy of atypical antipsychotics versus control (variously placebo, lithium, valproate, or lamotrigine), in patients with bipolar disorder, showed that adjunctive therapy with quetiapine was the only treatment that reduced both manic and depressive episodes.</a:t>
            </a:r>
            <a:r>
              <a:rPr lang="en-GB" baseline="30000" dirty="0"/>
              <a:t>2</a:t>
            </a:r>
            <a:r>
              <a:rPr lang="en-GB" baseline="0" dirty="0"/>
              <a:t> </a:t>
            </a:r>
            <a:r>
              <a:rPr lang="en-US" baseline="0" dirty="0"/>
              <a:t>Among patients that responded to antipsychotics </a:t>
            </a:r>
            <a:r>
              <a:rPr lang="en-US" dirty="0"/>
              <a:t>during the acute phase, quetiapine was the only treatment found to be superior to lithium or valproate for both manic and depressive relapses, when administered as monotherapy.</a:t>
            </a:r>
            <a:r>
              <a:rPr lang="en-GB" baseline="30000" dirty="0"/>
              <a:t>2</a:t>
            </a:r>
            <a:r>
              <a:rPr lang="en-US" dirty="0"/>
              <a:t> Olanzapine, quetiapine and risperidone monotherapy were shown to be superior to placebo in reducing the overall risk of relapse.</a:t>
            </a:r>
            <a:r>
              <a:rPr lang="en-GB" baseline="30000" dirty="0"/>
              <a:t>2</a:t>
            </a:r>
            <a:endParaRPr lang="en-US" dirty="0"/>
          </a:p>
          <a:p>
            <a:endParaRPr lang="en-GB" dirty="0"/>
          </a:p>
          <a:p>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GB" dirty="0" err="1"/>
              <a:t>Lindström</a:t>
            </a:r>
            <a:r>
              <a:rPr lang="en-GB" dirty="0"/>
              <a:t> L, </a:t>
            </a:r>
            <a:r>
              <a:rPr lang="en-GB" dirty="0" err="1"/>
              <a:t>Lindström</a:t>
            </a:r>
            <a:r>
              <a:rPr lang="en-GB" dirty="0"/>
              <a:t> E, Nilsson M, </a:t>
            </a:r>
            <a:r>
              <a:rPr lang="en-GB" dirty="0" err="1"/>
              <a:t>Höistad</a:t>
            </a:r>
            <a:r>
              <a:rPr lang="en-GB" dirty="0"/>
              <a:t> M. Maintenance therapy with second generation antipsychotics for bipolar disorder – a systematic review and meta-analysis. J Affect </a:t>
            </a:r>
            <a:r>
              <a:rPr lang="en-GB" dirty="0" err="1"/>
              <a:t>Disord</a:t>
            </a:r>
            <a:r>
              <a:rPr lang="en-GB" dirty="0"/>
              <a:t> 2017; 213: 138–150. </a:t>
            </a:r>
          </a:p>
        </p:txBody>
      </p:sp>
      <p:sp>
        <p:nvSpPr>
          <p:cNvPr id="4" name="Slide Number Placeholder 3"/>
          <p:cNvSpPr>
            <a:spLocks noGrp="1"/>
          </p:cNvSpPr>
          <p:nvPr>
            <p:ph type="sldNum" sz="quarter" idx="5"/>
          </p:nvPr>
        </p:nvSpPr>
        <p:spPr/>
        <p:txBody>
          <a:bodyPr/>
          <a:lstStyle/>
          <a:p>
            <a:fld id="{DE4970BF-B400-48B4-BD31-9AEFB95A0870}" type="slidenum">
              <a:rPr lang="da-DK" smtClean="0"/>
              <a:t>15</a:t>
            </a:fld>
            <a:endParaRPr lang="da-DK"/>
          </a:p>
        </p:txBody>
      </p:sp>
    </p:spTree>
    <p:extLst>
      <p:ext uri="{BB962C8B-B14F-4D97-AF65-F5344CB8AC3E}">
        <p14:creationId xmlns:p14="http://schemas.microsoft.com/office/powerpoint/2010/main" val="991393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0847" y="4778723"/>
            <a:ext cx="5455982" cy="3941416"/>
          </a:xfrm>
        </p:spPr>
        <p:txBody>
          <a:bodyPr/>
          <a:lstStyle/>
          <a:p>
            <a:r>
              <a:rPr lang="en-GB" dirty="0"/>
              <a:t>Results of the BALANCE study showed that for patients with bipolar I disorder on long-term therapy, both combination therapy with lithium plus valproate combination therapy was more likely to prevent relapse than valproate monotherapy.</a:t>
            </a:r>
            <a:r>
              <a:rPr lang="en-GB" baseline="30000" dirty="0"/>
              <a:t>4</a:t>
            </a:r>
            <a:r>
              <a:rPr lang="en-GB" dirty="0"/>
              <a:t> This benefit was irrespective of baseline severity of illness and was maintained for up to two years.</a:t>
            </a:r>
            <a:r>
              <a:rPr lang="en-GB" baseline="30000" dirty="0"/>
              <a:t>4</a:t>
            </a:r>
            <a:r>
              <a:rPr lang="en-GB" dirty="0"/>
              <a:t> </a:t>
            </a:r>
            <a:r>
              <a:rPr lang="en-GB" baseline="0" dirty="0"/>
              <a:t>In a meta-analysis, atypical antipsychotics in combination with a mood stabilizer were found to be superior than mood stabilizer monotherapy, for the prevention of recurrence in bipolar disorder.</a:t>
            </a:r>
            <a:r>
              <a:rPr lang="en-GB" baseline="30000" dirty="0"/>
              <a:t>5</a:t>
            </a:r>
            <a:endParaRPr lang="en-GB" baseline="0" dirty="0"/>
          </a:p>
          <a:p>
            <a:endParaRPr lang="en-GB" dirty="0"/>
          </a:p>
          <a:p>
            <a:r>
              <a:rPr lang="en-GB" dirty="0"/>
              <a:t>The decision to prescribe one or a combination of the available first-line treatments should be informed by the patient’s current and prior medication use, with  preference given to treatments that have previously shown success in managing symptoms.</a:t>
            </a:r>
            <a:r>
              <a:rPr lang="en-GB" baseline="30000" dirty="0"/>
              <a:t>1</a:t>
            </a:r>
            <a:endParaRPr lang="en-GB" baseline="0" dirty="0"/>
          </a:p>
          <a:p>
            <a:endParaRPr lang="en-GB" baseline="0" dirty="0"/>
          </a:p>
          <a:p>
            <a:r>
              <a:rPr lang="en-GB" baseline="0"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endParaRPr lang="en-GB" baseline="0" dirty="0"/>
          </a:p>
          <a:p>
            <a:pPr marL="228600" indent="-228600">
              <a:buFont typeface="+mj-lt"/>
              <a:buAutoNum type="arabicPeriod"/>
            </a:pPr>
            <a:r>
              <a:rPr lang="en-GB" baseline="0" dirty="0" err="1"/>
              <a:t>Ketter</a:t>
            </a:r>
            <a:r>
              <a:rPr lang="en-GB" baseline="0" dirty="0"/>
              <a:t> TA. Monotherapy versus combined treatment with second- generation antipsychotics in bipolar disorder. J Clin Psychiatry 2008; 69 (Suppl.5): 9–15.</a:t>
            </a:r>
          </a:p>
          <a:p>
            <a:pPr marL="228600" indent="-228600">
              <a:buFont typeface="+mj-lt"/>
              <a:buAutoNum type="arabicPeriod"/>
            </a:pPr>
            <a:r>
              <a:rPr lang="da-DK" baseline="0" dirty="0"/>
              <a:t>Lin D, Mok H, Yatham LN. Polytherapy in bipolar disorder. CNS Drugs 2006; 20 (1): 29–42.</a:t>
            </a:r>
            <a:endParaRPr lang="en-GB" baseline="0" dirty="0"/>
          </a:p>
          <a:p>
            <a:pPr marL="228600" indent="-228600">
              <a:buFont typeface="+mj-lt"/>
              <a:buAutoNum type="arabicPeriod"/>
            </a:pPr>
            <a:r>
              <a:rPr lang="en-GB" baseline="0" dirty="0"/>
              <a:t>BALANCE investigators and collaborators; Geddes JR, Goodwin GM, Rendell Jet al. Lithium plus valproate combination therapy versus monotherapy for relapse prevention in bipolar I disorder (BALANCE): a randomised open-label trial. Lancet 2010; 375 (9712): 385–395.</a:t>
            </a:r>
          </a:p>
          <a:p>
            <a:pPr marL="228600" indent="-228600">
              <a:buFont typeface="+mj-lt"/>
              <a:buAutoNum type="arabicPeriod"/>
            </a:pPr>
            <a:r>
              <a:rPr lang="en-GB" dirty="0"/>
              <a:t>Kishi T, Ikuta T, Matsuda Y, et al. Mood stabilizers and/or antipsychotics for bipolar disorder in the maintenance phase: a systematic review and network meta-analysis of randomized controlled trials. Mol Psychiatry 2021; 26 (8): 4146–4157. </a:t>
            </a:r>
          </a:p>
          <a:p>
            <a:endParaRPr lang="en-GB" baseline="0" dirty="0"/>
          </a:p>
        </p:txBody>
      </p:sp>
      <p:sp>
        <p:nvSpPr>
          <p:cNvPr id="2" name="Slide Image Placeholder 1"/>
          <p:cNvSpPr>
            <a:spLocks noGrp="1" noRot="1" noChangeAspect="1"/>
          </p:cNvSpPr>
          <p:nvPr>
            <p:ph type="sldImg"/>
          </p:nvPr>
        </p:nvSpPr>
        <p:spPr>
          <a:xfrm>
            <a:off x="371475" y="1127125"/>
            <a:ext cx="6054725" cy="3406775"/>
          </a:xfrm>
        </p:spPr>
      </p:sp>
      <p:sp>
        <p:nvSpPr>
          <p:cNvPr id="4" name="Slide Number Placeholder 3"/>
          <p:cNvSpPr>
            <a:spLocks noGrp="1"/>
          </p:cNvSpPr>
          <p:nvPr>
            <p:ph type="sldNum" sz="quarter" idx="5"/>
          </p:nvPr>
        </p:nvSpPr>
        <p:spPr/>
        <p:txBody>
          <a:bodyPr/>
          <a:lstStyle/>
          <a:p>
            <a:fld id="{DE4970BF-B400-48B4-BD31-9AEFB95A0870}" type="slidenum">
              <a:rPr lang="da-DK" smtClean="0"/>
              <a:t>16</a:t>
            </a:fld>
            <a:endParaRPr lang="da-DK"/>
          </a:p>
        </p:txBody>
      </p:sp>
    </p:spTree>
    <p:extLst>
      <p:ext uri="{BB962C8B-B14F-4D97-AF65-F5344CB8AC3E}">
        <p14:creationId xmlns:p14="http://schemas.microsoft.com/office/powerpoint/2010/main" val="2848578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Because the reasons for non-adherence vary between patients, medication adherence should be addressed on an individual patient basis.</a:t>
            </a:r>
            <a:r>
              <a:rPr lang="en-GB" baseline="30000" dirty="0"/>
              <a:t>2</a:t>
            </a:r>
            <a:r>
              <a:rPr lang="en-GB" dirty="0"/>
              <a:t> However, clinicians can adopt behaviours that may improve adherence in patients, such as ensuring the patient is educated about their illness and its management, addressing misconceptions about medication, and creating a positive therapeutic alliance with the patient.</a:t>
            </a:r>
            <a:r>
              <a:rPr lang="en-GB" baseline="30000" dirty="0"/>
              <a:t>2</a:t>
            </a:r>
            <a:r>
              <a:rPr lang="en-GB" dirty="0"/>
              <a:t> It is also recommended that medication is prescribed through a shared decision-making process, and the treatment regimen is kept as simple as possible.</a:t>
            </a:r>
            <a:r>
              <a:rPr lang="en-GB" baseline="30000" dirty="0"/>
              <a:t>2</a:t>
            </a:r>
            <a:endParaRPr lang="en-GB" dirty="0"/>
          </a:p>
          <a:p>
            <a:endParaRPr lang="en-GB" dirty="0"/>
          </a:p>
          <a:p>
            <a:r>
              <a:rPr lang="en-GB" dirty="0"/>
              <a:t>References:</a:t>
            </a:r>
          </a:p>
          <a:p>
            <a:pPr marL="228600" indent="-228600">
              <a:buFont typeface="+mj-lt"/>
              <a:buAutoNum type="arabicPeriod"/>
            </a:pPr>
            <a:r>
              <a:rPr lang="en-GB" dirty="0"/>
              <a:t>Vieta E, </a:t>
            </a:r>
            <a:r>
              <a:rPr lang="en-GB" dirty="0" err="1"/>
              <a:t>Azorin</a:t>
            </a:r>
            <a:r>
              <a:rPr lang="en-GB" dirty="0"/>
              <a:t> JM, Bauer M, et al. Psychiatrists' perceptions of potential reasons for non- and partial adherence to medication: results of a survey in bipolar disorder from eight European countries. J Affect </a:t>
            </a:r>
            <a:r>
              <a:rPr lang="en-GB" dirty="0" err="1"/>
              <a:t>Disord</a:t>
            </a:r>
            <a:r>
              <a:rPr lang="en-GB" dirty="0"/>
              <a:t> 2012; 143 (1–3): 125–130. </a:t>
            </a:r>
          </a:p>
          <a:p>
            <a:pPr marL="228600" indent="-228600">
              <a:buFont typeface="+mj-lt"/>
              <a:buAutoNum type="arabicPeriod"/>
            </a:pPr>
            <a:r>
              <a:rPr lang="en-GB" dirty="0"/>
              <a:t>Jawad I, Watson S, Haddad PM, et al. Medication nonadherence in bipolar disorder: a narrative review. </a:t>
            </a:r>
            <a:r>
              <a:rPr lang="en-GB" dirty="0" err="1"/>
              <a:t>Ther</a:t>
            </a:r>
            <a:r>
              <a:rPr lang="en-GB" dirty="0"/>
              <a:t> Adv </a:t>
            </a:r>
            <a:r>
              <a:rPr lang="en-GB" dirty="0" err="1"/>
              <a:t>Psychopharmacol</a:t>
            </a:r>
            <a:r>
              <a:rPr lang="en-GB" dirty="0"/>
              <a:t> 2018; 8 (12): 349–363. </a:t>
            </a:r>
          </a:p>
          <a:p>
            <a:pPr marL="228600" indent="-228600">
              <a:buFont typeface="+mj-lt"/>
              <a:buAutoNum type="arabicPeriod"/>
            </a:pPr>
            <a:r>
              <a:rPr lang="en-GB" dirty="0"/>
              <a:t>Hong J, Reed C, Novick D, et al. Clinical and economic consequences of medication non-adherence in the treatment of patients with a manic/mixed episode of bipolar disorder: results from the European Mania in Bipolar Longitudinal Evaluation of Medication (EMBLEM) study. Psychiatry Res 2011; 190 (1): 110–114. </a:t>
            </a:r>
          </a:p>
        </p:txBody>
      </p:sp>
      <p:sp>
        <p:nvSpPr>
          <p:cNvPr id="4" name="Slide Number Placeholder 3"/>
          <p:cNvSpPr>
            <a:spLocks noGrp="1"/>
          </p:cNvSpPr>
          <p:nvPr>
            <p:ph type="sldNum" sz="quarter" idx="5"/>
          </p:nvPr>
        </p:nvSpPr>
        <p:spPr/>
        <p:txBody>
          <a:bodyPr/>
          <a:lstStyle/>
          <a:p>
            <a:fld id="{DE4970BF-B400-48B4-BD31-9AEFB95A0870}" type="slidenum">
              <a:rPr lang="da-DK" smtClean="0"/>
              <a:t>17</a:t>
            </a:fld>
            <a:endParaRPr lang="da-DK"/>
          </a:p>
        </p:txBody>
      </p:sp>
    </p:spTree>
    <p:extLst>
      <p:ext uri="{BB962C8B-B14F-4D97-AF65-F5344CB8AC3E}">
        <p14:creationId xmlns:p14="http://schemas.microsoft.com/office/powerpoint/2010/main" val="1021779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Long-term treatment of bipolar disorder with antidepressants is not recommended, due to a risk of manic/hypomanic switching.</a:t>
            </a:r>
            <a:r>
              <a:rPr lang="en-US" baseline="30000" dirty="0"/>
              <a:t>1</a:t>
            </a:r>
            <a:endParaRPr lang="en-US" dirty="0"/>
          </a:p>
          <a:p>
            <a:endParaRPr lang="en-GB" dirty="0"/>
          </a:p>
          <a:p>
            <a:r>
              <a:rPr lang="en-GB" dirty="0"/>
              <a:t>References:</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GB" dirty="0" err="1"/>
              <a:t>Yatham</a:t>
            </a:r>
            <a:r>
              <a:rPr lang="en-GB" dirty="0"/>
              <a:t> LN, </a:t>
            </a:r>
            <a:r>
              <a:rPr lang="en-GB" dirty="0" err="1"/>
              <a:t>Arumugham</a:t>
            </a:r>
            <a:r>
              <a:rPr lang="en-GB" dirty="0"/>
              <a:t> SS, </a:t>
            </a:r>
            <a:r>
              <a:rPr lang="en-GB" dirty="0" err="1"/>
              <a:t>Kesavan</a:t>
            </a:r>
            <a:r>
              <a:rPr lang="en-GB" dirty="0"/>
              <a:t> M, et al; BEAM-BD Trial Group. Duration of adjunctive antidepressant maintenance in bipolar I depression. N Engl J Med 2023; 389 (5): 430–440. </a:t>
            </a:r>
          </a:p>
        </p:txBody>
      </p:sp>
      <p:sp>
        <p:nvSpPr>
          <p:cNvPr id="4" name="Slide Number Placeholder 3"/>
          <p:cNvSpPr>
            <a:spLocks noGrp="1"/>
          </p:cNvSpPr>
          <p:nvPr>
            <p:ph type="sldNum" sz="quarter" idx="5"/>
          </p:nvPr>
        </p:nvSpPr>
        <p:spPr/>
        <p:txBody>
          <a:bodyPr/>
          <a:lstStyle/>
          <a:p>
            <a:fld id="{DE4970BF-B400-48B4-BD31-9AEFB95A0870}" type="slidenum">
              <a:rPr lang="da-DK" smtClean="0"/>
              <a:t>18</a:t>
            </a:fld>
            <a:endParaRPr lang="da-DK"/>
          </a:p>
        </p:txBody>
      </p:sp>
    </p:spTree>
    <p:extLst>
      <p:ext uri="{BB962C8B-B14F-4D97-AF65-F5344CB8AC3E}">
        <p14:creationId xmlns:p14="http://schemas.microsoft.com/office/powerpoint/2010/main" val="879108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the limitations of existing pharmacotherapies for bipolar disorder are discussed on the slide.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FDA website. Available at: https://www.accessdata.fda.gov/scripts/cder/daf/. Accessed Jun 2014.</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p:txBody>
      </p:sp>
      <p:sp>
        <p:nvSpPr>
          <p:cNvPr id="4" name="Slide Number Placeholder 3"/>
          <p:cNvSpPr>
            <a:spLocks noGrp="1"/>
          </p:cNvSpPr>
          <p:nvPr>
            <p:ph type="sldNum" sz="quarter" idx="5"/>
          </p:nvPr>
        </p:nvSpPr>
        <p:spPr/>
        <p:txBody>
          <a:bodyPr/>
          <a:lstStyle/>
          <a:p>
            <a:fld id="{DE4970BF-B400-48B4-BD31-9AEFB95A0870}" type="slidenum">
              <a:rPr lang="da-DK" smtClean="0"/>
              <a:t>19</a:t>
            </a:fld>
            <a:endParaRPr lang="da-DK"/>
          </a:p>
        </p:txBody>
      </p:sp>
    </p:spTree>
    <p:extLst>
      <p:ext uri="{BB962C8B-B14F-4D97-AF65-F5344CB8AC3E}">
        <p14:creationId xmlns:p14="http://schemas.microsoft.com/office/powerpoint/2010/main" val="2815665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increasing interest in brain stimulation techniques, as an add-on or as an alternative to existing treatments for bipolar disorder.</a:t>
            </a:r>
            <a:r>
              <a:rPr lang="en-GB" baseline="30000" dirty="0"/>
              <a:t>1</a:t>
            </a:r>
            <a:r>
              <a:rPr lang="en-GB" dirty="0"/>
              <a:t> There are various such techniques, as outlined on the slide.</a:t>
            </a:r>
            <a:r>
              <a:rPr lang="en-GB" baseline="30000" dirty="0"/>
              <a:t>1</a:t>
            </a:r>
            <a:r>
              <a:rPr lang="en-GB" dirty="0"/>
              <a:t> However, currently the </a:t>
            </a:r>
            <a:r>
              <a:rPr lang="en-GB" baseline="0" dirty="0"/>
              <a:t>evidence regarding the use of such treatments for the prevention of relapse or recurrence in </a:t>
            </a:r>
            <a:r>
              <a:rPr lang="en-GB" dirty="0"/>
              <a:t>bipolar disorder</a:t>
            </a:r>
            <a:r>
              <a:rPr lang="en-GB" baseline="0" dirty="0"/>
              <a:t> is limited.</a:t>
            </a:r>
            <a:r>
              <a:rPr lang="en-GB" baseline="30000" dirty="0"/>
              <a:t>1</a:t>
            </a:r>
          </a:p>
          <a:p>
            <a:endParaRPr lang="en-GB" dirty="0"/>
          </a:p>
          <a:p>
            <a:r>
              <a:rPr lang="en-GB" dirty="0"/>
              <a:t>Reference:</a:t>
            </a:r>
          </a:p>
          <a:p>
            <a:pPr marL="228600" indent="-228600">
              <a:buFont typeface="+mj-lt"/>
              <a:buAutoNum type="arabicPeriod"/>
            </a:pPr>
            <a:r>
              <a:rPr lang="en-GB" dirty="0"/>
              <a:t>Mutz J. Brain stimulation treatment for bipolar disorder. Bipolar </a:t>
            </a:r>
            <a:r>
              <a:rPr lang="en-GB" dirty="0" err="1"/>
              <a:t>Disord</a:t>
            </a:r>
            <a:r>
              <a:rPr lang="en-GB" dirty="0"/>
              <a:t> 2023; 25 (1): 9–24. </a:t>
            </a:r>
          </a:p>
        </p:txBody>
      </p:sp>
      <p:sp>
        <p:nvSpPr>
          <p:cNvPr id="4" name="Slide Number Placeholder 3"/>
          <p:cNvSpPr>
            <a:spLocks noGrp="1"/>
          </p:cNvSpPr>
          <p:nvPr>
            <p:ph type="sldNum" sz="quarter" idx="5"/>
          </p:nvPr>
        </p:nvSpPr>
        <p:spPr/>
        <p:txBody>
          <a:bodyPr/>
          <a:lstStyle/>
          <a:p>
            <a:fld id="{DE4970BF-B400-48B4-BD31-9AEFB95A0870}" type="slidenum">
              <a:rPr lang="da-DK" smtClean="0"/>
              <a:t>20</a:t>
            </a:fld>
            <a:endParaRPr lang="da-DK"/>
          </a:p>
        </p:txBody>
      </p:sp>
    </p:spTree>
    <p:extLst>
      <p:ext uri="{BB962C8B-B14F-4D97-AF65-F5344CB8AC3E}">
        <p14:creationId xmlns:p14="http://schemas.microsoft.com/office/powerpoint/2010/main" val="4290649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DE4970BF-B400-48B4-BD31-9AEFB95A0870}" type="slidenum">
              <a:rPr lang="da-DK" smtClean="0"/>
              <a:t>21</a:t>
            </a:fld>
            <a:endParaRPr lang="da-DK"/>
          </a:p>
        </p:txBody>
      </p:sp>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When considering pharmacological management of mood disorders, the peripartum period, childhood, and old age, should be considered </a:t>
            </a:r>
            <a:r>
              <a:rPr lang="en-GB" dirty="0"/>
              <a:t>as </a:t>
            </a:r>
            <a:r>
              <a:rPr lang="en-GB" sz="1200" dirty="0"/>
              <a:t>special clinical conditions that deviate from the normal distribution of patient characteristics.</a:t>
            </a:r>
            <a:r>
              <a:rPr lang="en-GB" sz="1200" baseline="30000" dirty="0"/>
              <a:t>4 </a:t>
            </a:r>
            <a:r>
              <a:rPr lang="en-US" sz="1200" baseline="0" dirty="0"/>
              <a:t>In pregnancy, weighing any risks to the </a:t>
            </a:r>
            <a:r>
              <a:rPr lang="en-US" sz="1200" baseline="0" dirty="0" err="1"/>
              <a:t>foetus</a:t>
            </a:r>
            <a:r>
              <a:rPr lang="en-US" sz="1200" baseline="0" dirty="0"/>
              <a:t> against the benefits to the mother in stabilizing mood is important.</a:t>
            </a:r>
            <a:r>
              <a:rPr lang="en-US" sz="1200" baseline="30000" dirty="0"/>
              <a:t>1</a:t>
            </a:r>
            <a:r>
              <a:rPr lang="en-US" sz="1200" baseline="0" dirty="0"/>
              <a:t> </a:t>
            </a:r>
            <a:r>
              <a:rPr lang="en-GB" sz="1200" dirty="0"/>
              <a:t>More studies are required for the management of </a:t>
            </a:r>
            <a:r>
              <a:rPr lang="en-GB" dirty="0"/>
              <a:t>bipolar disorder</a:t>
            </a:r>
            <a:r>
              <a:rPr lang="en-GB" sz="1200" dirty="0"/>
              <a:t> in the paediatric and old age population.</a:t>
            </a:r>
            <a:r>
              <a:rPr lang="en-GB" sz="1200" baseline="30000" dirty="0"/>
              <a:t>4 </a:t>
            </a:r>
            <a:r>
              <a:rPr lang="en-GB" sz="1200" baseline="0" dirty="0"/>
              <a:t>Particularly, there appears to be a lack of studies assessing the efficacy of lithium on relapse prevention and cognitive symptoms in older age patients with </a:t>
            </a:r>
            <a:r>
              <a:rPr lang="en-GB" dirty="0"/>
              <a:t>bipolar disorder</a:t>
            </a:r>
            <a:r>
              <a:rPr lang="en-GB" sz="1200" baseline="0" dirty="0"/>
              <a:t>.</a:t>
            </a:r>
            <a:r>
              <a:rPr lang="en-GB" sz="1200" baseline="30000" dirty="0"/>
              <a:t>4</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References:</a:t>
            </a:r>
          </a:p>
          <a:p>
            <a:pPr marL="228600" indent="-228600">
              <a:buFont typeface="+mj-lt"/>
              <a:buAutoNum type="arabicPeriod"/>
            </a:pPr>
            <a:r>
              <a:rPr lang="en-GB" dirty="0"/>
              <a:t>Singh S, Deep R. Pharmacological treatment of bipolar disorder in pregnancy: an update on safety considerations. Indian J </a:t>
            </a:r>
            <a:r>
              <a:rPr lang="en-GB" dirty="0" err="1"/>
              <a:t>Pharmacol</a:t>
            </a:r>
            <a:r>
              <a:rPr lang="en-GB" dirty="0"/>
              <a:t> 2022; 54 (6): 443–451. </a:t>
            </a:r>
          </a:p>
          <a:p>
            <a:pPr marL="228600" indent="-228600">
              <a:buFont typeface="+mj-lt"/>
              <a:buAutoNum type="arabicPeriod"/>
            </a:pPr>
            <a:r>
              <a:rPr lang="en-GB" dirty="0"/>
              <a:t>US Food and Drug Administration. </a:t>
            </a:r>
            <a:r>
              <a:rPr lang="en-US" dirty="0"/>
              <a:t>FDA drug safety communication: antipsychotic drug labels updated on use during pregnancy and risk of abnormal muscle movements and withdrawal symptoms in newborns. 22 February 2011. Available at: https://www.fda.gov/drugs/drug-safety-and-availability/fda-drug-safety-communication-antipsychotic-drug-labels-updated-use-during-pregnancy-and-risk. Accessed 26 February 2024. </a:t>
            </a:r>
          </a:p>
          <a:p>
            <a:pPr marL="228600" indent="-228600">
              <a:buFont typeface="+mj-lt"/>
              <a:buAutoNum type="arabicPeriod"/>
            </a:pPr>
            <a:r>
              <a:rPr lang="en-US" dirty="0" err="1"/>
              <a:t>Fornaro</a:t>
            </a:r>
            <a:r>
              <a:rPr lang="en-US" dirty="0"/>
              <a:t> M, </a:t>
            </a:r>
            <a:r>
              <a:rPr lang="en-US" dirty="0" err="1"/>
              <a:t>Maritan</a:t>
            </a:r>
            <a:r>
              <a:rPr lang="en-US" dirty="0"/>
              <a:t> E, Ferranti R, et al. Lithium exposure during pregnancy and the postpartum period: a systematic review and meta-analysis of safety and efficacy outcomes. Am J Psychiatry 2020; 177 (1): 76–92.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err="1"/>
              <a:t>Janiri</a:t>
            </a:r>
            <a:r>
              <a:rPr lang="en-GB" sz="1200" dirty="0"/>
              <a:t> D, </a:t>
            </a:r>
            <a:r>
              <a:rPr lang="en-GB" sz="1200" dirty="0" err="1"/>
              <a:t>Sampogna</a:t>
            </a:r>
            <a:r>
              <a:rPr lang="en-GB" sz="1200" dirty="0"/>
              <a:t> G, Albert U, et al. Lithium use in childhood and adolescence, peripartum, and old age: an umbrella review. Int J Bipolar </a:t>
            </a:r>
            <a:r>
              <a:rPr lang="en-GB" sz="1200" dirty="0" err="1"/>
              <a:t>Disord</a:t>
            </a:r>
            <a:r>
              <a:rPr lang="en-GB" sz="1200" dirty="0"/>
              <a:t> 2023; 11 (1): 8.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err="1"/>
              <a:t>DelBello</a:t>
            </a:r>
            <a:r>
              <a:rPr lang="en-GB" sz="1200" dirty="0"/>
              <a:t> MP, </a:t>
            </a:r>
            <a:r>
              <a:rPr lang="en-GB" sz="1200" dirty="0" err="1"/>
              <a:t>Kadakia</a:t>
            </a:r>
            <a:r>
              <a:rPr lang="en-GB" sz="1200" dirty="0"/>
              <a:t> A, Heller V, et al. Systematic review and network meta-analysis: efficacy and safety of second-generation antipsychotics in youths with bipolar depression. J Am </a:t>
            </a:r>
            <a:r>
              <a:rPr lang="en-GB" sz="1200" dirty="0" err="1"/>
              <a:t>Acad</a:t>
            </a:r>
            <a:r>
              <a:rPr lang="en-GB" sz="1200" dirty="0"/>
              <a:t> Child </a:t>
            </a:r>
            <a:r>
              <a:rPr lang="en-GB" sz="1200" dirty="0" err="1"/>
              <a:t>Adolesc</a:t>
            </a:r>
            <a:r>
              <a:rPr lang="en-GB" sz="1200" dirty="0"/>
              <a:t> Psychiatry 2022; 61 (2): 243–254.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Chan BS, Cheng S, </a:t>
            </a:r>
            <a:r>
              <a:rPr lang="en-US" sz="1200" dirty="0" err="1"/>
              <a:t>Isoardi</a:t>
            </a:r>
            <a:r>
              <a:rPr lang="en-US" sz="1200" dirty="0"/>
              <a:t> KZ, et al. Effect of age on the severity of chronic lithium poisoning. Clin </a:t>
            </a:r>
            <a:r>
              <a:rPr lang="en-US" sz="1200" dirty="0" err="1"/>
              <a:t>Toxicol</a:t>
            </a:r>
            <a:r>
              <a:rPr lang="en-US" sz="1200" dirty="0"/>
              <a:t> (Phila) 2020; 58 (11): 1023–1027.</a:t>
            </a:r>
            <a:endParaRPr lang="en-GB" sz="12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Ishii N, </a:t>
            </a:r>
            <a:r>
              <a:rPr lang="en-US" sz="1200" dirty="0" err="1"/>
              <a:t>Terao</a:t>
            </a:r>
            <a:r>
              <a:rPr lang="en-US" sz="1200" dirty="0"/>
              <a:t> T, </a:t>
            </a:r>
            <a:r>
              <a:rPr lang="en-US" sz="1200" dirty="0" err="1"/>
              <a:t>Hirakawa</a:t>
            </a:r>
            <a:r>
              <a:rPr lang="en-US" sz="1200" dirty="0"/>
              <a:t> H. The present state of lithium for the prevention of dementia related to Alzheimer’s dementia in clinical and epidemiological studies: a critical review. Int J Environ Res Public Health 2021; 18 (15): 7756.</a:t>
            </a:r>
            <a:endParaRPr lang="en-GB" sz="12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a:t>Velosa J, Delgado A, Finger E, et al. Risk of dementia in bipolar disorder and the interplay of lithium: a systematic review and meta-analyses. Acta </a:t>
            </a:r>
            <a:r>
              <a:rPr lang="en-GB" sz="1200" dirty="0" err="1"/>
              <a:t>Psychiatr</a:t>
            </a:r>
            <a:r>
              <a:rPr lang="en-GB" sz="1200" dirty="0"/>
              <a:t> </a:t>
            </a:r>
            <a:r>
              <a:rPr lang="en-GB" sz="1200" dirty="0" err="1"/>
              <a:t>Scand</a:t>
            </a:r>
            <a:r>
              <a:rPr lang="en-GB" sz="1200" dirty="0"/>
              <a:t> 2020; 141 (6): 510–521.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err="1"/>
              <a:t>Ljubic</a:t>
            </a:r>
            <a:r>
              <a:rPr lang="en-GB" sz="1200" dirty="0"/>
              <a:t> N, </a:t>
            </a:r>
            <a:r>
              <a:rPr lang="en-GB" sz="1200" dirty="0" err="1"/>
              <a:t>Ueberberg</a:t>
            </a:r>
            <a:r>
              <a:rPr lang="en-GB" sz="1200" dirty="0"/>
              <a:t> B, </a:t>
            </a:r>
            <a:r>
              <a:rPr lang="en-GB" sz="1200" dirty="0" err="1"/>
              <a:t>Grunze</a:t>
            </a:r>
            <a:r>
              <a:rPr lang="en-GB" sz="1200" dirty="0"/>
              <a:t> H, </a:t>
            </a:r>
            <a:r>
              <a:rPr lang="en-GB" sz="1200" dirty="0" err="1"/>
              <a:t>Assion</a:t>
            </a:r>
            <a:r>
              <a:rPr lang="en-GB" sz="1200" dirty="0"/>
              <a:t> HJ. Treatment of bipolar disorders in older adults: a review. Ann Gen Psychiatry 2021; 20 (1): 45.</a:t>
            </a:r>
            <a:endParaRPr lang="en-GB" dirty="0"/>
          </a:p>
        </p:txBody>
      </p:sp>
    </p:spTree>
    <p:extLst>
      <p:ext uri="{BB962C8B-B14F-4D97-AF65-F5344CB8AC3E}">
        <p14:creationId xmlns:p14="http://schemas.microsoft.com/office/powerpoint/2010/main" val="3368557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22</a:t>
            </a:fld>
            <a:endParaRPr lang="da-DK"/>
          </a:p>
        </p:txBody>
      </p:sp>
    </p:spTree>
    <p:extLst>
      <p:ext uri="{BB962C8B-B14F-4D97-AF65-F5344CB8AC3E}">
        <p14:creationId xmlns:p14="http://schemas.microsoft.com/office/powerpoint/2010/main" val="157870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341466"/>
          </a:xfrm>
        </p:spPr>
        <p:txBody>
          <a:bodyPr/>
          <a:lstStyle/>
          <a:p>
            <a:r>
              <a:rPr lang="en-GB" dirty="0"/>
              <a:t>On average, adjunctive psychosocial treatments may reduce recurrence rates during maintenance therapy by approximately 15%.</a:t>
            </a:r>
            <a:r>
              <a:rPr lang="en-GB" baseline="30000" dirty="0"/>
              <a:t>3 </a:t>
            </a:r>
            <a:r>
              <a:rPr lang="en-GB" dirty="0"/>
              <a:t>Below is a summary of some of the psychosocial treatments available for bipolar disorder:</a:t>
            </a:r>
            <a:r>
              <a:rPr lang="en-GB" baseline="30000" dirty="0"/>
              <a:t>3,4</a:t>
            </a:r>
            <a:endParaRPr lang="en-GB" dirty="0"/>
          </a:p>
          <a:p>
            <a:pPr marL="171450" indent="-171450">
              <a:buFont typeface="Arial" panose="020B0604020202020204" pitchFamily="34" charset="0"/>
              <a:buChar char="•"/>
            </a:pPr>
            <a:r>
              <a:rPr lang="en-GB" b="1" dirty="0"/>
              <a:t>Psychoeducation (PE): </a:t>
            </a:r>
            <a:r>
              <a:rPr lang="en-GB" dirty="0"/>
              <a:t>a key goal of psychoeducation is to create personalized coping strategies to prevent relapse. </a:t>
            </a:r>
          </a:p>
          <a:p>
            <a:pPr marL="171450" indent="-171450">
              <a:buFont typeface="Arial" panose="020B0604020202020204" pitchFamily="34" charset="0"/>
              <a:buChar char="•"/>
            </a:pPr>
            <a:r>
              <a:rPr lang="en-GB" b="1" dirty="0"/>
              <a:t>Cognitive–behavioural therapy (CBT): </a:t>
            </a:r>
            <a:r>
              <a:rPr lang="en-GB" dirty="0"/>
              <a:t>typically administered as 20 sessions over 6 months. Although the use of CBT is supported by several manuals, evidence of its efficacy in BD has been mixed.</a:t>
            </a:r>
          </a:p>
          <a:p>
            <a:pPr marL="171450" indent="-171450">
              <a:buFont typeface="Arial" panose="020B0604020202020204" pitchFamily="34" charset="0"/>
              <a:buChar char="•"/>
            </a:pPr>
            <a:r>
              <a:rPr lang="en-GB" b="1" dirty="0"/>
              <a:t>Family-focused therapy (FFT): </a:t>
            </a:r>
            <a:r>
              <a:rPr lang="en-GB" dirty="0"/>
              <a:t>typically delivered to the patient and family in 21 sessions over 9 months. FFT focuses on communication styles between patients and their families or partners, in an attempt to improve relationship functioning. </a:t>
            </a:r>
          </a:p>
          <a:p>
            <a:pPr marL="171450" indent="-171450">
              <a:buFont typeface="Arial" panose="020B0604020202020204" pitchFamily="34" charset="0"/>
              <a:buChar char="•"/>
            </a:pPr>
            <a:r>
              <a:rPr lang="en-GB" b="1" dirty="0"/>
              <a:t>Interpersonal and social rhythm therapy (IPSRT): </a:t>
            </a:r>
            <a:r>
              <a:rPr lang="en-GB" dirty="0"/>
              <a:t>expands on the IPT focus on grief, the role of self, and interpersonal deficits by including regulation of social and sleep rhythms, specifically targeted to bipolar disorder.</a:t>
            </a:r>
          </a:p>
          <a:p>
            <a:pPr marL="171450" indent="-171450">
              <a:buFont typeface="Arial" panose="020B0604020202020204" pitchFamily="34" charset="0"/>
              <a:buChar char="•"/>
            </a:pPr>
            <a:r>
              <a:rPr lang="en-GB" b="1" dirty="0"/>
              <a:t>Peer support: </a:t>
            </a:r>
            <a:r>
              <a:rPr lang="en-GB" dirty="0"/>
              <a:t>peer groups or one-to-one support may reduce self-stigma and isolation in bipolar disorder, and can also help improve engagement with treatment.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Other psychosocial therapies with varying degrees of less strong evidence include </a:t>
            </a:r>
            <a:r>
              <a:rPr lang="en-US" dirty="0"/>
              <a:t>cognitive and functional remediation, dialectical </a:t>
            </a:r>
            <a:r>
              <a:rPr lang="en-US" dirty="0" err="1"/>
              <a:t>behavioural</a:t>
            </a:r>
            <a:r>
              <a:rPr lang="en-US" dirty="0"/>
              <a:t> therapy (DBT), family caregiver interventions, mindfulness based cognitive therapy (MBCT), and online interventions.</a:t>
            </a:r>
            <a:r>
              <a:rPr lang="en-GB" baseline="30000" dirty="0"/>
              <a:t>3</a:t>
            </a:r>
            <a:endParaRPr lang="en-GB" b="1" dirty="0"/>
          </a:p>
          <a:p>
            <a:endParaRPr lang="en-GB" dirty="0"/>
          </a:p>
          <a:p>
            <a:r>
              <a:rPr lang="en-GB" dirty="0"/>
              <a:t>References: </a:t>
            </a:r>
          </a:p>
          <a:p>
            <a:pPr marL="228600" indent="-228600">
              <a:buFont typeface="+mj-lt"/>
              <a:buAutoNum type="arabicPeriod"/>
            </a:pPr>
            <a:r>
              <a:rPr lang="en-GB" dirty="0" err="1"/>
              <a:t>Reinares</a:t>
            </a:r>
            <a:r>
              <a:rPr lang="en-GB" dirty="0"/>
              <a:t> M, Sánchez-Moreno J, Fountoulakis KN. Psychosocial interventions in bipolar disorder: what, for whom, and when. J Affect </a:t>
            </a:r>
            <a:r>
              <a:rPr lang="en-GB" dirty="0" err="1"/>
              <a:t>Disord</a:t>
            </a:r>
            <a:r>
              <a:rPr lang="en-GB" dirty="0"/>
              <a:t> 2014; 156: 46–55.</a:t>
            </a:r>
          </a:p>
          <a:p>
            <a:pPr marL="228600" indent="-228600">
              <a:buFont typeface="+mj-lt"/>
              <a:buAutoNum type="arabicPeriod"/>
            </a:pPr>
            <a:r>
              <a:rPr lang="en-GB" dirty="0"/>
              <a:t>Murray G, </a:t>
            </a:r>
            <a:r>
              <a:rPr lang="en-GB" dirty="0" err="1"/>
              <a:t>Leitan</a:t>
            </a:r>
            <a:r>
              <a:rPr lang="en-GB" dirty="0"/>
              <a:t> ND, Thomas N, et al. Towards recovery- oriented psychosocial interventions for bipolar disorder: quality of life outcomes, stage-sensitive treatments, and mindfulness mechanisms. Clin </a:t>
            </a:r>
            <a:r>
              <a:rPr lang="en-GB" dirty="0" err="1"/>
              <a:t>Psychol</a:t>
            </a:r>
            <a:r>
              <a:rPr lang="en-GB" dirty="0"/>
              <a:t> Rev 2017; 52: 148–163.</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US" dirty="0"/>
              <a:t>Swartz HA, Swanson J. Psychotherapy for bipolar disorder in adults: a review of the evidence. Focus (Am </a:t>
            </a:r>
            <a:r>
              <a:rPr lang="en-US" dirty="0" err="1"/>
              <a:t>Psychiatr</a:t>
            </a:r>
            <a:r>
              <a:rPr lang="en-US" dirty="0"/>
              <a:t> </a:t>
            </a:r>
            <a:r>
              <a:rPr lang="en-US" dirty="0" err="1"/>
              <a:t>Publ</a:t>
            </a:r>
            <a:r>
              <a:rPr lang="en-US" dirty="0"/>
              <a:t>) 2014; 12 (3): 251–266.</a:t>
            </a:r>
            <a:endParaRPr lang="en-GB" baseline="0"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23</a:t>
            </a:fld>
            <a:endParaRPr lang="da-DK" dirty="0"/>
          </a:p>
        </p:txBody>
      </p:sp>
    </p:spTree>
    <p:extLst>
      <p:ext uri="{BB962C8B-B14F-4D97-AF65-F5344CB8AC3E}">
        <p14:creationId xmlns:p14="http://schemas.microsoft.com/office/powerpoint/2010/main" val="656190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Evidence from a systematic literature review of 47 studies (38 including patients with bipolar disorder, and 9 including relatives of patients with bipolar disorder), suggests that </a:t>
            </a:r>
            <a:r>
              <a:rPr lang="en-US" dirty="0"/>
              <a:t>psychoeducation of patients and family members is associated with a lower number of new mood episodes, and a reduction in the number and length of hospitalizations.</a:t>
            </a:r>
            <a:r>
              <a:rPr lang="en-US" baseline="30000" dirty="0"/>
              <a:t>3</a:t>
            </a:r>
            <a:endParaRPr lang="en-US" dirty="0"/>
          </a:p>
          <a:p>
            <a:endParaRPr lang="en-GB" dirty="0"/>
          </a:p>
          <a:p>
            <a:r>
              <a:rPr lang="en-GB" dirty="0"/>
              <a:t>References:</a:t>
            </a:r>
          </a:p>
          <a:p>
            <a:pPr marL="228600" indent="-228600">
              <a:buFont typeface="+mj-lt"/>
              <a:buAutoNum type="arabicPeriod"/>
            </a:pPr>
            <a:r>
              <a:rPr lang="en-GB" dirty="0"/>
              <a:t>Smith D, Jones I, Simpson S. Psychoeducation for bipolar disorder. Adv </a:t>
            </a:r>
            <a:r>
              <a:rPr lang="en-GB" dirty="0" err="1"/>
              <a:t>Psychiatr</a:t>
            </a:r>
            <a:r>
              <a:rPr lang="en-GB" dirty="0"/>
              <a:t> Treat 2010; 16 (2): 147–154. </a:t>
            </a:r>
          </a:p>
          <a:p>
            <a:pPr marL="228600" indent="-228600">
              <a:buFont typeface="+mj-lt"/>
              <a:buAutoNum type="arabicPeriod"/>
            </a:pPr>
            <a:r>
              <a:rPr lang="en-GB" dirty="0"/>
              <a:t>Salcedo S, Gold AK, Sheikh S, et al. Empirically supported psychosocial interventions for bipolar disorder: current state of the research. J Affect </a:t>
            </a:r>
            <a:r>
              <a:rPr lang="en-GB" dirty="0" err="1"/>
              <a:t>Disord</a:t>
            </a:r>
            <a:r>
              <a:rPr lang="en-GB" dirty="0"/>
              <a:t> 2016; 201: 203–214.</a:t>
            </a:r>
          </a:p>
          <a:p>
            <a:pPr marL="228600" indent="-228600">
              <a:buFont typeface="+mj-lt"/>
              <a:buAutoNum type="arabicPeriod"/>
            </a:pPr>
            <a:r>
              <a:rPr lang="en-GB" dirty="0" err="1"/>
              <a:t>Rabelo</a:t>
            </a:r>
            <a:r>
              <a:rPr lang="en-GB" dirty="0"/>
              <a:t> JL, Cruz BF, Ferreira JDR, et al. Psychoeducation in bipolar disorder: a systematic review. World J Psychiatry 2021; 11 (12): 1407–1424. </a:t>
            </a:r>
          </a:p>
        </p:txBody>
      </p:sp>
      <p:sp>
        <p:nvSpPr>
          <p:cNvPr id="4" name="Slide Number Placeholder 3"/>
          <p:cNvSpPr>
            <a:spLocks noGrp="1"/>
          </p:cNvSpPr>
          <p:nvPr>
            <p:ph type="sldNum" sz="quarter" idx="5"/>
          </p:nvPr>
        </p:nvSpPr>
        <p:spPr/>
        <p:txBody>
          <a:bodyPr/>
          <a:lstStyle/>
          <a:p>
            <a:fld id="{DE4970BF-B400-48B4-BD31-9AEFB95A0870}" type="slidenum">
              <a:rPr lang="da-DK" smtClean="0"/>
              <a:t>24</a:t>
            </a:fld>
            <a:endParaRPr lang="da-DK"/>
          </a:p>
        </p:txBody>
      </p:sp>
    </p:spTree>
    <p:extLst>
      <p:ext uri="{BB962C8B-B14F-4D97-AF65-F5344CB8AC3E}">
        <p14:creationId xmlns:p14="http://schemas.microsoft.com/office/powerpoint/2010/main" val="2473439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The addition of group cognitive–</a:t>
            </a:r>
            <a:r>
              <a:rPr lang="en-US" dirty="0" err="1"/>
              <a:t>behavioural</a:t>
            </a:r>
            <a:r>
              <a:rPr lang="en-US" dirty="0"/>
              <a:t> therapy to pharmacological treatment has been shown to be effective in patients with bipolar disorder, with evidence that it can reduced mania, depression, and anxiety symptoms, and also lower the frequency and duration of mood change episodes.</a:t>
            </a:r>
            <a:r>
              <a:rPr lang="en-US" baseline="30000" dirty="0"/>
              <a:t>3</a:t>
            </a:r>
            <a:endParaRPr lang="en-GB" dirty="0"/>
          </a:p>
          <a:p>
            <a:endParaRPr lang="en-GB" dirty="0"/>
          </a:p>
          <a:p>
            <a:r>
              <a:rPr lang="en-GB" dirty="0"/>
              <a:t>References:</a:t>
            </a:r>
          </a:p>
          <a:p>
            <a:pPr marL="228600" indent="-228600">
              <a:buFont typeface="+mj-lt"/>
              <a:buAutoNum type="arabicPeriod"/>
            </a:pPr>
            <a:r>
              <a:rPr lang="en-GB" dirty="0" err="1"/>
              <a:t>Miklowitz</a:t>
            </a:r>
            <a:r>
              <a:rPr lang="en-GB" dirty="0"/>
              <a:t> DJ, </a:t>
            </a:r>
            <a:r>
              <a:rPr lang="en-GB" dirty="0" err="1"/>
              <a:t>Efthimiou</a:t>
            </a:r>
            <a:r>
              <a:rPr lang="en-GB" dirty="0"/>
              <a:t> O, Furukawa TA, et al. Adjunctive psychotherapy for bipolar disorder: a systematic review and component network meta-analysis. JAMA Psychiatry 2021; 78 (2): 141–150. </a:t>
            </a:r>
          </a:p>
          <a:p>
            <a:pPr marL="228600" indent="-228600">
              <a:buFont typeface="+mj-lt"/>
              <a:buAutoNum type="arabicPeriod"/>
            </a:pPr>
            <a:r>
              <a:rPr lang="en-GB" dirty="0"/>
              <a:t>Colom F, Vieta E, Martinez-Aran A, et al. A randomized trial on the efficacy of group psychoeducation in the prophylaxis of recurrences in bipolar patients whose disease is in remission. Arch Gen Psychiatry 2003; 60 (4): 402–407. </a:t>
            </a:r>
          </a:p>
          <a:p>
            <a:pPr marL="228600" indent="-228600">
              <a:buFont typeface="+mj-lt"/>
              <a:buAutoNum type="arabicPeriod"/>
            </a:pPr>
            <a:r>
              <a:rPr lang="en-GB" dirty="0"/>
              <a:t>Costa RT, </a:t>
            </a:r>
            <a:r>
              <a:rPr lang="en-GB" dirty="0" err="1"/>
              <a:t>Cheniaux</a:t>
            </a:r>
            <a:r>
              <a:rPr lang="en-GB" dirty="0"/>
              <a:t> E, </a:t>
            </a:r>
            <a:r>
              <a:rPr lang="en-GB" dirty="0" err="1"/>
              <a:t>Rangé</a:t>
            </a:r>
            <a:r>
              <a:rPr lang="en-GB" dirty="0"/>
              <a:t> BP, et al. Group cognitive </a:t>
            </a:r>
            <a:r>
              <a:rPr lang="en-GB" dirty="0" err="1"/>
              <a:t>behavior</a:t>
            </a:r>
            <a:r>
              <a:rPr lang="en-GB" dirty="0"/>
              <a:t> therapy for bipolar disorder can improve the quality of life. Braz J Med </a:t>
            </a:r>
            <a:r>
              <a:rPr lang="en-GB" dirty="0" err="1"/>
              <a:t>Biol</a:t>
            </a:r>
            <a:r>
              <a:rPr lang="en-GB" dirty="0"/>
              <a:t> Res 2012; 45 (9): 862–868. </a:t>
            </a:r>
          </a:p>
        </p:txBody>
      </p:sp>
      <p:sp>
        <p:nvSpPr>
          <p:cNvPr id="4" name="Slide Number Placeholder 3"/>
          <p:cNvSpPr>
            <a:spLocks noGrp="1"/>
          </p:cNvSpPr>
          <p:nvPr>
            <p:ph type="sldNum" sz="quarter" idx="5"/>
          </p:nvPr>
        </p:nvSpPr>
        <p:spPr/>
        <p:txBody>
          <a:bodyPr/>
          <a:lstStyle/>
          <a:p>
            <a:fld id="{DE4970BF-B400-48B4-BD31-9AEFB95A0870}" type="slidenum">
              <a:rPr lang="da-DK" smtClean="0"/>
              <a:t>25</a:t>
            </a:fld>
            <a:endParaRPr lang="da-DK"/>
          </a:p>
        </p:txBody>
      </p:sp>
    </p:spTree>
    <p:extLst>
      <p:ext uri="{BB962C8B-B14F-4D97-AF65-F5344CB8AC3E}">
        <p14:creationId xmlns:p14="http://schemas.microsoft.com/office/powerpoint/2010/main" val="2871510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A meta-analysis of 19 randomized controlled studies, including 1,384 patients with bipolar disorder, found that studies primarily in bipolar I disorder reported a greater reduction in the rate of relapse after </a:t>
            </a:r>
            <a:r>
              <a:rPr lang="en-US" dirty="0"/>
              <a:t>cognitive–</a:t>
            </a:r>
            <a:r>
              <a:rPr lang="en-US" dirty="0" err="1"/>
              <a:t>behavioural</a:t>
            </a:r>
            <a:r>
              <a:rPr lang="en-US" dirty="0"/>
              <a:t> therapy (CBT)</a:t>
            </a:r>
            <a:r>
              <a:rPr lang="en-GB" dirty="0"/>
              <a:t> than studies that included patients with bipolar I and bipolar II disorder.</a:t>
            </a:r>
            <a:r>
              <a:rPr lang="en-GB" baseline="30000" dirty="0"/>
              <a:t>2</a:t>
            </a:r>
            <a:r>
              <a:rPr lang="en-GB" dirty="0"/>
              <a:t> A possible suggestion for this observation may be the difference in disease course between bipolar I and bipolar II disorder.</a:t>
            </a:r>
            <a:r>
              <a:rPr lang="en-GB" baseline="30000" dirty="0"/>
              <a:t>2</a:t>
            </a:r>
            <a:r>
              <a:rPr lang="en-GB" dirty="0"/>
              <a:t> For example, the relapse rate for major depression tends to be higher in bipolar II disorder.</a:t>
            </a:r>
            <a:r>
              <a:rPr lang="en-GB" baseline="30000" dirty="0"/>
              <a:t>2</a:t>
            </a:r>
            <a:r>
              <a:rPr lang="en-GB" dirty="0"/>
              <a:t> Overall, CBT was associated with positive outcomes in patients with bipolar disorder, such as reduced levels of depression, reduced severity of mania, lower relapse rates, and improved psychosocial functioning.</a:t>
            </a:r>
            <a:r>
              <a:rPr lang="en-GB" baseline="30000" dirty="0"/>
              <a:t>2</a:t>
            </a:r>
            <a:endParaRPr lang="en-GB" dirty="0"/>
          </a:p>
          <a:p>
            <a:endParaRPr lang="en-GB" dirty="0"/>
          </a:p>
          <a:p>
            <a:r>
              <a:rPr lang="en-GB" dirty="0"/>
              <a:t>References</a:t>
            </a:r>
          </a:p>
          <a:p>
            <a:pPr marL="228600" indent="-228600">
              <a:buFont typeface="+mj-lt"/>
              <a:buAutoNum type="arabicPeriod"/>
            </a:pPr>
            <a:r>
              <a:rPr lang="en-GB" dirty="0"/>
              <a:t>Novick DM, Swartz HA. Evidence-based psychotherapies for bipolar disorder. Focus (Am </a:t>
            </a:r>
            <a:r>
              <a:rPr lang="en-GB" dirty="0" err="1"/>
              <a:t>Psychiatr</a:t>
            </a:r>
            <a:r>
              <a:rPr lang="en-GB" dirty="0"/>
              <a:t> </a:t>
            </a:r>
            <a:r>
              <a:rPr lang="en-GB" dirty="0" err="1"/>
              <a:t>Publ</a:t>
            </a:r>
            <a:r>
              <a:rPr lang="en-GB" dirty="0"/>
              <a:t>) 2019; 17 (3): 238–248. </a:t>
            </a:r>
          </a:p>
          <a:p>
            <a:pPr marL="228600" indent="-228600">
              <a:buFont typeface="+mj-lt"/>
              <a:buAutoNum type="arabicPeriod"/>
            </a:pPr>
            <a:r>
              <a:rPr lang="en-GB" dirty="0"/>
              <a:t>Chiang K-J, Tsai J-C, Liu D, et al. Efficacy of cognitive-</a:t>
            </a:r>
            <a:r>
              <a:rPr lang="en-GB" dirty="0" err="1"/>
              <a:t>behavioral</a:t>
            </a:r>
            <a:r>
              <a:rPr lang="en-GB" dirty="0"/>
              <a:t> therapy in patients with bipolar disorder: a meta-analysis of randomized controlled trials. </a:t>
            </a:r>
            <a:r>
              <a:rPr lang="en-GB" dirty="0" err="1"/>
              <a:t>PLoS</a:t>
            </a:r>
            <a:r>
              <a:rPr lang="en-GB" dirty="0"/>
              <a:t> One 2017; 12 (5): e0176849</a:t>
            </a:r>
          </a:p>
          <a:p>
            <a:pPr marL="228600" indent="-228600">
              <a:buFont typeface="+mj-lt"/>
              <a:buAutoNum type="arabicPeriod"/>
            </a:pPr>
            <a:r>
              <a:rPr lang="en-GB" dirty="0"/>
              <a:t>Lam DH, Watkins ER, Hayward P, et al. A randomized controlled study of cognitive therapy for relapse prevention for bipolar affective disorder: outcome of the first year. Arch Gen Psychiatry 2003; 60 (2): 145–152. </a:t>
            </a:r>
          </a:p>
        </p:txBody>
      </p:sp>
      <p:sp>
        <p:nvSpPr>
          <p:cNvPr id="4" name="Slide Number Placeholder 3"/>
          <p:cNvSpPr>
            <a:spLocks noGrp="1"/>
          </p:cNvSpPr>
          <p:nvPr>
            <p:ph type="sldNum" sz="quarter" idx="5"/>
          </p:nvPr>
        </p:nvSpPr>
        <p:spPr/>
        <p:txBody>
          <a:bodyPr/>
          <a:lstStyle/>
          <a:p>
            <a:fld id="{DE4970BF-B400-48B4-BD31-9AEFB95A0870}" type="slidenum">
              <a:rPr lang="da-DK" smtClean="0"/>
              <a:t>26</a:t>
            </a:fld>
            <a:endParaRPr lang="da-DK"/>
          </a:p>
        </p:txBody>
      </p:sp>
    </p:spTree>
    <p:extLst>
      <p:ext uri="{BB962C8B-B14F-4D97-AF65-F5344CB8AC3E}">
        <p14:creationId xmlns:p14="http://schemas.microsoft.com/office/powerpoint/2010/main" val="1936627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In the </a:t>
            </a:r>
            <a:r>
              <a:rPr lang="en-US" dirty="0"/>
              <a:t>Canadian Network for Mood and Anxiety Treatments (</a:t>
            </a:r>
            <a:r>
              <a:rPr lang="en-GB" dirty="0"/>
              <a:t>CANMAT) guidelines, family-focused therapy (FFT) is recommended as adjunctive second-line treatment for acute bipolar depression (level 2) and for maintenance treatment of bipolar disorder (level 2).</a:t>
            </a:r>
            <a:r>
              <a:rPr lang="en-GB" baseline="30000" dirty="0"/>
              <a:t>1</a:t>
            </a:r>
            <a:r>
              <a:rPr lang="en-GB" dirty="0"/>
              <a:t> </a:t>
            </a:r>
            <a:r>
              <a:rPr lang="en-US" dirty="0"/>
              <a:t>Interpersonal and social rhythm therapy (</a:t>
            </a:r>
            <a:r>
              <a:rPr lang="en-GB" dirty="0"/>
              <a:t>IPSRT) is recommended as an adjunctive third-line treatment for acute bipolar depression and for maintenance of bipolar disorder, based on limited level 2 evidence in each phase.</a:t>
            </a:r>
            <a:r>
              <a:rPr lang="en-GB" baseline="30000" dirty="0"/>
              <a:t>1</a:t>
            </a:r>
            <a:r>
              <a:rPr lang="en-GB" dirty="0"/>
              <a:t> Due to a lack of evidence, there are currently no recommendations for FFT or IPSRT for mania, in the CANMAT guidelines.</a:t>
            </a:r>
            <a:r>
              <a:rPr lang="en-GB" baseline="30000" dirty="0"/>
              <a:t>1</a:t>
            </a:r>
            <a:r>
              <a:rPr lang="en-GB" dirty="0"/>
              <a:t> Peer support interventions are recommended as third-line treatment (level 2) as adjunctive maintenance therapy in the CANMAT guidelines.</a:t>
            </a:r>
            <a:r>
              <a:rPr lang="en-GB" baseline="30000" dirty="0"/>
              <a:t>1</a:t>
            </a:r>
            <a:r>
              <a:rPr lang="en-GB" dirty="0"/>
              <a:t> The </a:t>
            </a:r>
            <a:r>
              <a:rPr lang="en-US" dirty="0"/>
              <a:t>National Institute for Health and Care Excellence (</a:t>
            </a:r>
            <a:r>
              <a:rPr lang="en-GB" dirty="0"/>
              <a:t>NICE) guidelines recommend that for maintenance treatment, family intervention should be offered to patients with bipolar disorder living, or in close contact, with their family.</a:t>
            </a:r>
            <a:r>
              <a:rPr lang="en-GB" baseline="30000" dirty="0"/>
              <a:t>2</a:t>
            </a:r>
            <a:endParaRPr lang="en-GB" dirty="0"/>
          </a:p>
          <a:p>
            <a:endParaRPr lang="en-GB" dirty="0"/>
          </a:p>
          <a:p>
            <a:r>
              <a:rPr lang="en-GB" dirty="0"/>
              <a:t>A network meta-analysis of 39 randomized controlled trials of pharmacotherapy plus manualized psychotherapy found that regulating daily rhythms was amongst the most beneficial interventions for reducing the severity of depression and improving stabilization of manic symptoms, whilst individual therapy format was found to be amongst the least beneficial format of psychotherapy treatment.</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a:t>National Institute for Health and Care Excellence. Bipolar disorder: assessment and management. Clinical guideline. 21 December 2023. Available at: www.nice.org.uk/guidance/cg185. Accessed 5 March 2024. </a:t>
            </a:r>
          </a:p>
          <a:p>
            <a:pPr marL="228600" indent="-228600">
              <a:buFont typeface="+mj-lt"/>
              <a:buAutoNum type="arabicPeriod"/>
            </a:pPr>
            <a:r>
              <a:rPr lang="en-GB" dirty="0" err="1"/>
              <a:t>Miklowitz</a:t>
            </a:r>
            <a:r>
              <a:rPr lang="en-GB" dirty="0"/>
              <a:t> DJ, </a:t>
            </a:r>
            <a:r>
              <a:rPr lang="en-GB" dirty="0" err="1"/>
              <a:t>Efthimiou</a:t>
            </a:r>
            <a:r>
              <a:rPr lang="en-GB" dirty="0"/>
              <a:t> O, Furukawa TA, et al. Adjunctive psychotherapy for bipolar disorder: a systematic review and component network meta-analysis. JAMA Psychiatry 2021; 78 (2): 141–150. </a:t>
            </a:r>
          </a:p>
        </p:txBody>
      </p:sp>
      <p:sp>
        <p:nvSpPr>
          <p:cNvPr id="4" name="Slide Number Placeholder 3"/>
          <p:cNvSpPr>
            <a:spLocks noGrp="1"/>
          </p:cNvSpPr>
          <p:nvPr>
            <p:ph type="sldNum" sz="quarter" idx="5"/>
          </p:nvPr>
        </p:nvSpPr>
        <p:spPr/>
        <p:txBody>
          <a:bodyPr/>
          <a:lstStyle/>
          <a:p>
            <a:fld id="{DE4970BF-B400-48B4-BD31-9AEFB95A0870}" type="slidenum">
              <a:rPr lang="da-DK" smtClean="0"/>
              <a:t>27</a:t>
            </a:fld>
            <a:endParaRPr lang="da-DK"/>
          </a:p>
        </p:txBody>
      </p:sp>
    </p:spTree>
    <p:extLst>
      <p:ext uri="{BB962C8B-B14F-4D97-AF65-F5344CB8AC3E}">
        <p14:creationId xmlns:p14="http://schemas.microsoft.com/office/powerpoint/2010/main" val="3739282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28</a:t>
            </a:fld>
            <a:endParaRPr lang="da-DK"/>
          </a:p>
        </p:txBody>
      </p:sp>
    </p:spTree>
    <p:extLst>
      <p:ext uri="{BB962C8B-B14F-4D97-AF65-F5344CB8AC3E}">
        <p14:creationId xmlns:p14="http://schemas.microsoft.com/office/powerpoint/2010/main" val="458278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29</a:t>
            </a:fld>
            <a:endParaRPr lang="da-DK"/>
          </a:p>
        </p:txBody>
      </p:sp>
    </p:spTree>
    <p:extLst>
      <p:ext uri="{BB962C8B-B14F-4D97-AF65-F5344CB8AC3E}">
        <p14:creationId xmlns:p14="http://schemas.microsoft.com/office/powerpoint/2010/main" val="163046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7.xml"/><Relationship Id="rId16" Type="http://schemas.openxmlformats.org/officeDocument/2006/relationships/image" Target="../media/image39.svg"/><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43.sv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28.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1.svg"/><Relationship Id="rId11" Type="http://schemas.openxmlformats.org/officeDocument/2006/relationships/image" Target="../media/image48.png"/><Relationship Id="rId5" Type="http://schemas.openxmlformats.org/officeDocument/2006/relationships/image" Target="../media/image30.png"/><Relationship Id="rId10" Type="http://schemas.openxmlformats.org/officeDocument/2006/relationships/image" Target="../media/image47.svg"/><Relationship Id="rId4" Type="http://schemas.openxmlformats.org/officeDocument/2006/relationships/image" Target="../media/image29.svg"/><Relationship Id="rId9" Type="http://schemas.openxmlformats.org/officeDocument/2006/relationships/image" Target="../media/image46.png"/><Relationship Id="rId14" Type="http://schemas.openxmlformats.org/officeDocument/2006/relationships/image" Target="../media/image51.svg"/></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32.png"/><Relationship Id="rId7"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33.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3A1FC5-9464-2429-980E-28377D27E81B}"/>
              </a:ext>
            </a:extLst>
          </p:cNvPr>
          <p:cNvSpPr>
            <a:spLocks noGrp="1"/>
          </p:cNvSpPr>
          <p:nvPr>
            <p:ph type="body" sz="quarter" idx="17"/>
          </p:nvPr>
        </p:nvSpPr>
        <p:spPr/>
        <p:txBody>
          <a:bodyPr/>
          <a:lstStyle/>
          <a:p>
            <a:r>
              <a:rPr lang="en-GB"/>
              <a:t>Bipolar disorder</a:t>
            </a:r>
          </a:p>
        </p:txBody>
      </p:sp>
      <p:sp>
        <p:nvSpPr>
          <p:cNvPr id="4" name="Text Placeholder 3">
            <a:extLst>
              <a:ext uri="{FF2B5EF4-FFF2-40B4-BE49-F238E27FC236}">
                <a16:creationId xmlns:a16="http://schemas.microsoft.com/office/drawing/2014/main" id="{9B431377-A9F8-A61A-4050-010EF4909625}"/>
              </a:ext>
            </a:extLst>
          </p:cNvPr>
          <p:cNvSpPr>
            <a:spLocks noGrp="1"/>
          </p:cNvSpPr>
          <p:nvPr>
            <p:ph type="body" sz="quarter" idx="18"/>
          </p:nvPr>
        </p:nvSpPr>
        <p:spPr/>
        <p:txBody>
          <a:bodyPr/>
          <a:lstStyle/>
          <a:p>
            <a:r>
              <a:rPr lang="en-GB" dirty="0"/>
              <a:t>Maintenance treatment</a:t>
            </a:r>
          </a:p>
        </p:txBody>
      </p:sp>
      <p:pic>
        <p:nvPicPr>
          <p:cNvPr id="8" name="Picture Placeholder 7" descr="A close-up of a tree&#10;&#10;Description automatically generated">
            <a:extLst>
              <a:ext uri="{FF2B5EF4-FFF2-40B4-BE49-F238E27FC236}">
                <a16:creationId xmlns:a16="http://schemas.microsoft.com/office/drawing/2014/main" id="{B95E848A-8C93-14B2-F068-3A642B29AE9F}"/>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5739" r="5739"/>
          <a:stretch>
            <a:fillRect/>
          </a:stretch>
        </p:blipFill>
        <p:spPr/>
      </p:pic>
    </p:spTree>
    <p:extLst>
      <p:ext uri="{BB962C8B-B14F-4D97-AF65-F5344CB8AC3E}">
        <p14:creationId xmlns:p14="http://schemas.microsoft.com/office/powerpoint/2010/main" val="417885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6A0E1C-AC5F-00F6-EF0E-F42FB5EFA740}"/>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9BC5B367-D5E9-65DD-2120-5028FC90DF14}"/>
              </a:ext>
            </a:extLst>
          </p:cNvPr>
          <p:cNvSpPr>
            <a:spLocks noGrp="1"/>
          </p:cNvSpPr>
          <p:nvPr>
            <p:ph type="title"/>
          </p:nvPr>
        </p:nvSpPr>
        <p:spPr/>
        <p:txBody>
          <a:bodyPr/>
          <a:lstStyle/>
          <a:p>
            <a:r>
              <a:rPr lang="en-US" dirty="0"/>
              <a:t>The long-term course of bipolar disorder </a:t>
            </a:r>
            <a:endParaRPr lang="en-GB" dirty="0"/>
          </a:p>
        </p:txBody>
      </p:sp>
      <p:sp>
        <p:nvSpPr>
          <p:cNvPr id="14" name="Text Placeholder 13">
            <a:extLst>
              <a:ext uri="{FF2B5EF4-FFF2-40B4-BE49-F238E27FC236}">
                <a16:creationId xmlns:a16="http://schemas.microsoft.com/office/drawing/2014/main" id="{1BA3F479-4898-33DA-6098-3C492782F595}"/>
              </a:ext>
            </a:extLst>
          </p:cNvPr>
          <p:cNvSpPr>
            <a:spLocks noGrp="1"/>
          </p:cNvSpPr>
          <p:nvPr>
            <p:ph type="body" sz="quarter" idx="18"/>
          </p:nvPr>
        </p:nvSpPr>
        <p:spPr>
          <a:xfrm>
            <a:off x="539749" y="6102000"/>
            <a:ext cx="9844666" cy="619200"/>
          </a:xfrm>
        </p:spPr>
        <p:txBody>
          <a:bodyPr/>
          <a:lstStyle/>
          <a:p>
            <a:r>
              <a:rPr lang="en-US" dirty="0"/>
              <a:t>BD=bipolar disorder</a:t>
            </a:r>
          </a:p>
          <a:p>
            <a:endParaRPr lang="en-US" dirty="0"/>
          </a:p>
          <a:p>
            <a:r>
              <a:rPr lang="en-US" dirty="0"/>
              <a:t>Adapted from:</a:t>
            </a:r>
            <a:r>
              <a:rPr lang="en-GB" dirty="0"/>
              <a:t> </a:t>
            </a:r>
            <a:r>
              <a:rPr lang="en-US" dirty="0" err="1"/>
              <a:t>Greil</a:t>
            </a:r>
            <a:r>
              <a:rPr lang="en-US" dirty="0"/>
              <a:t> &amp; </a:t>
            </a:r>
            <a:r>
              <a:rPr lang="en-GB" dirty="0"/>
              <a:t>Kleindienst. </a:t>
            </a:r>
            <a:r>
              <a:rPr lang="en-US" dirty="0"/>
              <a:t>Acta </a:t>
            </a:r>
            <a:r>
              <a:rPr lang="en-US" dirty="0" err="1"/>
              <a:t>Psychiatr</a:t>
            </a:r>
            <a:r>
              <a:rPr lang="en-US" dirty="0"/>
              <a:t> </a:t>
            </a:r>
            <a:r>
              <a:rPr lang="en-US" dirty="0" err="1"/>
              <a:t>Scand</a:t>
            </a:r>
            <a:r>
              <a:rPr lang="en-US" dirty="0"/>
              <a:t> Suppl 2003;(418):41–46; </a:t>
            </a:r>
            <a:r>
              <a:rPr lang="en-US" dirty="0" err="1"/>
              <a:t>Grunze</a:t>
            </a:r>
            <a:r>
              <a:rPr lang="en-US" dirty="0"/>
              <a:t> et al. World J Biol Psychiatry 2013;14(3):154–219; </a:t>
            </a:r>
            <a:br>
              <a:rPr lang="en-US" dirty="0"/>
            </a:br>
            <a:r>
              <a:rPr lang="en-GB" dirty="0"/>
              <a:t>Vieta et al. Nat Rev Dis Primers 2018;4:18008; </a:t>
            </a:r>
            <a:r>
              <a:rPr lang="en-GB" dirty="0" err="1"/>
              <a:t>Yatham</a:t>
            </a:r>
            <a:r>
              <a:rPr lang="en-GB" dirty="0"/>
              <a:t> et al. Bipolar </a:t>
            </a:r>
            <a:r>
              <a:rPr lang="en-GB" dirty="0" err="1"/>
              <a:t>Disord</a:t>
            </a:r>
            <a:r>
              <a:rPr lang="en-GB" dirty="0"/>
              <a:t> 2018;20(2):97–170</a:t>
            </a:r>
          </a:p>
        </p:txBody>
      </p:sp>
      <p:sp>
        <p:nvSpPr>
          <p:cNvPr id="6" name="Slide Number Placeholder 5">
            <a:extLst>
              <a:ext uri="{FF2B5EF4-FFF2-40B4-BE49-F238E27FC236}">
                <a16:creationId xmlns:a16="http://schemas.microsoft.com/office/drawing/2014/main" id="{A7C328AF-A358-92CA-2FFF-19F23EA20A09}"/>
              </a:ext>
            </a:extLst>
          </p:cNvPr>
          <p:cNvSpPr>
            <a:spLocks noGrp="1"/>
          </p:cNvSpPr>
          <p:nvPr>
            <p:ph type="sldNum" sz="quarter" idx="4"/>
          </p:nvPr>
        </p:nvSpPr>
        <p:spPr/>
        <p:txBody>
          <a:bodyPr/>
          <a:lstStyle/>
          <a:p>
            <a:fld id="{C5E73D8C-6D1C-4360-8101-83ED279A0FF1}" type="slidenum">
              <a:rPr lang="en-GB" smtClean="0"/>
              <a:pPr/>
              <a:t>2</a:t>
            </a:fld>
            <a:endParaRPr lang="en-GB"/>
          </a:p>
        </p:txBody>
      </p:sp>
      <p:sp>
        <p:nvSpPr>
          <p:cNvPr id="34" name="Rectangle 33">
            <a:extLst>
              <a:ext uri="{FF2B5EF4-FFF2-40B4-BE49-F238E27FC236}">
                <a16:creationId xmlns:a16="http://schemas.microsoft.com/office/drawing/2014/main" id="{D29A5326-0DDE-1BAB-856E-BC77E3231680}"/>
              </a:ext>
            </a:extLst>
          </p:cNvPr>
          <p:cNvSpPr/>
          <p:nvPr/>
        </p:nvSpPr>
        <p:spPr>
          <a:xfrm>
            <a:off x="2139205" y="1743076"/>
            <a:ext cx="9112993" cy="723900"/>
          </a:xfrm>
          <a:prstGeom prst="rect">
            <a:avLst/>
          </a:prstGeom>
          <a:gradFill flip="none" rotWithShape="1">
            <a:gsLst>
              <a:gs pos="33000">
                <a:schemeClr val="accent2">
                  <a:lumMod val="40000"/>
                  <a:lumOff val="60000"/>
                </a:schemeClr>
              </a:gs>
              <a:gs pos="0">
                <a:schemeClr val="accent2">
                  <a:lumMod val="40000"/>
                  <a:lumOff val="60000"/>
                </a:schemeClr>
              </a:gs>
              <a:gs pos="63000">
                <a:schemeClr val="accent5">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5" name="TextBox 34">
            <a:extLst>
              <a:ext uri="{FF2B5EF4-FFF2-40B4-BE49-F238E27FC236}">
                <a16:creationId xmlns:a16="http://schemas.microsoft.com/office/drawing/2014/main" id="{26F27C29-3E19-39E3-F08E-50F62BE912F8}"/>
              </a:ext>
            </a:extLst>
          </p:cNvPr>
          <p:cNvSpPr txBox="1"/>
          <p:nvPr/>
        </p:nvSpPr>
        <p:spPr>
          <a:xfrm>
            <a:off x="3658187" y="1951145"/>
            <a:ext cx="1447832" cy="307777"/>
          </a:xfrm>
          <a:prstGeom prst="rect">
            <a:avLst/>
          </a:prstGeom>
          <a:noFill/>
        </p:spPr>
        <p:txBody>
          <a:bodyPr wrap="none" rtlCol="0" anchor="ctr">
            <a:spAutoFit/>
          </a:bodyPr>
          <a:lstStyle/>
          <a:p>
            <a:pPr algn="ctr"/>
            <a:r>
              <a:rPr lang="en-GB" sz="1400" dirty="0">
                <a:solidFill>
                  <a:schemeClr val="accent2">
                    <a:lumMod val="50000"/>
                  </a:schemeClr>
                </a:solidFill>
              </a:rPr>
              <a:t>Acute treatment</a:t>
            </a:r>
          </a:p>
        </p:txBody>
      </p:sp>
      <p:sp>
        <p:nvSpPr>
          <p:cNvPr id="36" name="TextBox 35">
            <a:extLst>
              <a:ext uri="{FF2B5EF4-FFF2-40B4-BE49-F238E27FC236}">
                <a16:creationId xmlns:a16="http://schemas.microsoft.com/office/drawing/2014/main" id="{CA49DC78-684C-12D0-AD5C-DC6FA2FD4DD6}"/>
              </a:ext>
            </a:extLst>
          </p:cNvPr>
          <p:cNvSpPr txBox="1"/>
          <p:nvPr/>
        </p:nvSpPr>
        <p:spPr>
          <a:xfrm>
            <a:off x="7088101" y="1951137"/>
            <a:ext cx="2013692" cy="307777"/>
          </a:xfrm>
          <a:prstGeom prst="rect">
            <a:avLst/>
          </a:prstGeom>
          <a:noFill/>
        </p:spPr>
        <p:txBody>
          <a:bodyPr wrap="none" rtlCol="0" anchor="ctr">
            <a:spAutoFit/>
          </a:bodyPr>
          <a:lstStyle/>
          <a:p>
            <a:pPr algn="ctr"/>
            <a:r>
              <a:rPr lang="en-GB" sz="1400" dirty="0">
                <a:solidFill>
                  <a:schemeClr val="accent5">
                    <a:lumMod val="50000"/>
                  </a:schemeClr>
                </a:solidFill>
              </a:rPr>
              <a:t>Maintenance treatment</a:t>
            </a:r>
          </a:p>
        </p:txBody>
      </p:sp>
      <p:sp>
        <p:nvSpPr>
          <p:cNvPr id="37" name="Rectangle 36">
            <a:extLst>
              <a:ext uri="{FF2B5EF4-FFF2-40B4-BE49-F238E27FC236}">
                <a16:creationId xmlns:a16="http://schemas.microsoft.com/office/drawing/2014/main" id="{D98047FB-3683-C679-9629-163E4B53B4A2}"/>
              </a:ext>
            </a:extLst>
          </p:cNvPr>
          <p:cNvSpPr/>
          <p:nvPr/>
        </p:nvSpPr>
        <p:spPr>
          <a:xfrm>
            <a:off x="2065131" y="5136956"/>
            <a:ext cx="9250570" cy="723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The treatment of BD involves acute treatment, which alleviates the immediate symptoms and is continued into maintenance treatment, which aims to prevent the recurrence of mood disturbances</a:t>
            </a:r>
          </a:p>
        </p:txBody>
      </p:sp>
      <p:sp>
        <p:nvSpPr>
          <p:cNvPr id="12" name="Freeform: Shape 11">
            <a:extLst>
              <a:ext uri="{FF2B5EF4-FFF2-40B4-BE49-F238E27FC236}">
                <a16:creationId xmlns:a16="http://schemas.microsoft.com/office/drawing/2014/main" id="{C9C741B7-3538-3F39-12F9-C704460F3B65}"/>
              </a:ext>
            </a:extLst>
          </p:cNvPr>
          <p:cNvSpPr/>
          <p:nvPr/>
        </p:nvSpPr>
        <p:spPr>
          <a:xfrm rot="575158">
            <a:off x="3591456" y="3169451"/>
            <a:ext cx="522890"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8D3F46C-3204-EF77-901D-C1874EF61D57}"/>
              </a:ext>
            </a:extLst>
          </p:cNvPr>
          <p:cNvSpPr/>
          <p:nvPr/>
        </p:nvSpPr>
        <p:spPr>
          <a:xfrm rot="21024842" flipV="1">
            <a:off x="4333447" y="3527783"/>
            <a:ext cx="480324"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10B2B8B3-1439-B096-D78F-C201144192D0}"/>
              </a:ext>
            </a:extLst>
          </p:cNvPr>
          <p:cNvGrpSpPr/>
          <p:nvPr/>
        </p:nvGrpSpPr>
        <p:grpSpPr>
          <a:xfrm>
            <a:off x="2133920" y="2694677"/>
            <a:ext cx="9118279" cy="1899589"/>
            <a:chOff x="2133921" y="2599427"/>
            <a:chExt cx="3600000" cy="1899589"/>
          </a:xfrm>
        </p:grpSpPr>
        <p:cxnSp>
          <p:nvCxnSpPr>
            <p:cNvPr id="18" name="Straight Connector 17">
              <a:extLst>
                <a:ext uri="{FF2B5EF4-FFF2-40B4-BE49-F238E27FC236}">
                  <a16:creationId xmlns:a16="http://schemas.microsoft.com/office/drawing/2014/main" id="{E05C92A9-4174-4393-681D-08578598E090}"/>
                </a:ext>
              </a:extLst>
            </p:cNvPr>
            <p:cNvCxnSpPr>
              <a:cxnSpLocks/>
            </p:cNvCxnSpPr>
            <p:nvPr/>
          </p:nvCxnSpPr>
          <p:spPr>
            <a:xfrm>
              <a:off x="2133921" y="3936100"/>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9487DA-7379-A898-49A0-116EB0B0D32A}"/>
                </a:ext>
              </a:extLst>
            </p:cNvPr>
            <p:cNvCxnSpPr>
              <a:cxnSpLocks/>
            </p:cNvCxnSpPr>
            <p:nvPr/>
          </p:nvCxnSpPr>
          <p:spPr>
            <a:xfrm>
              <a:off x="2133921" y="303372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28F5AF7-AE83-EA70-89CB-8DEE093FB118}"/>
                </a:ext>
              </a:extLst>
            </p:cNvPr>
            <p:cNvCxnSpPr>
              <a:cxnSpLocks/>
            </p:cNvCxnSpPr>
            <p:nvPr/>
          </p:nvCxnSpPr>
          <p:spPr>
            <a:xfrm>
              <a:off x="2133921" y="2599427"/>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3159830-BFF8-D57D-728E-1322327FB6D8}"/>
                </a:ext>
              </a:extLst>
            </p:cNvPr>
            <p:cNvCxnSpPr>
              <a:cxnSpLocks/>
            </p:cNvCxnSpPr>
            <p:nvPr/>
          </p:nvCxnSpPr>
          <p:spPr>
            <a:xfrm>
              <a:off x="2133921" y="439743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329BE0-62A5-5451-8549-8AE0DD6F99B9}"/>
                </a:ext>
              </a:extLst>
            </p:cNvPr>
            <p:cNvCxnSpPr>
              <a:cxnSpLocks/>
            </p:cNvCxnSpPr>
            <p:nvPr/>
          </p:nvCxnSpPr>
          <p:spPr>
            <a:xfrm>
              <a:off x="2133921" y="3475335"/>
              <a:ext cx="360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F99242D-1C4D-6DBD-DE31-B9DAE7F2C782}"/>
                </a:ext>
              </a:extLst>
            </p:cNvPr>
            <p:cNvCxnSpPr>
              <a:cxnSpLocks/>
            </p:cNvCxnSpPr>
            <p:nvPr/>
          </p:nvCxnSpPr>
          <p:spPr>
            <a:xfrm>
              <a:off x="2133921" y="4499016"/>
              <a:ext cx="36000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336A0C75-405D-2DB8-BB75-479F0AB8F178}"/>
              </a:ext>
            </a:extLst>
          </p:cNvPr>
          <p:cNvSpPr txBox="1"/>
          <p:nvPr/>
        </p:nvSpPr>
        <p:spPr>
          <a:xfrm>
            <a:off x="2449230" y="2704325"/>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sp>
        <p:nvSpPr>
          <p:cNvPr id="32" name="TextBox 31">
            <a:extLst>
              <a:ext uri="{FF2B5EF4-FFF2-40B4-BE49-F238E27FC236}">
                <a16:creationId xmlns:a16="http://schemas.microsoft.com/office/drawing/2014/main" id="{A0850B23-8AD8-5CAE-6C0E-960EF7955F7A}"/>
              </a:ext>
            </a:extLst>
          </p:cNvPr>
          <p:cNvSpPr txBox="1"/>
          <p:nvPr/>
        </p:nvSpPr>
        <p:spPr>
          <a:xfrm>
            <a:off x="1464291" y="2570990"/>
            <a:ext cx="693452" cy="276999"/>
          </a:xfrm>
          <a:prstGeom prst="rect">
            <a:avLst/>
          </a:prstGeom>
          <a:noFill/>
        </p:spPr>
        <p:txBody>
          <a:bodyPr wrap="square" rtlCol="0">
            <a:spAutoFit/>
          </a:bodyPr>
          <a:lstStyle/>
          <a:p>
            <a:pPr algn="r"/>
            <a:r>
              <a:rPr lang="en-GB" sz="1200" b="1" dirty="0">
                <a:solidFill>
                  <a:schemeClr val="tx2"/>
                </a:solidFill>
              </a:rPr>
              <a:t>Mania</a:t>
            </a:r>
          </a:p>
        </p:txBody>
      </p:sp>
      <p:sp>
        <p:nvSpPr>
          <p:cNvPr id="33" name="TextBox 32">
            <a:extLst>
              <a:ext uri="{FF2B5EF4-FFF2-40B4-BE49-F238E27FC236}">
                <a16:creationId xmlns:a16="http://schemas.microsoft.com/office/drawing/2014/main" id="{E9DA7EBC-5D8E-A1A4-3BFA-2BD5F0068A15}"/>
              </a:ext>
            </a:extLst>
          </p:cNvPr>
          <p:cNvSpPr txBox="1"/>
          <p:nvPr/>
        </p:nvSpPr>
        <p:spPr>
          <a:xfrm>
            <a:off x="573286" y="4365493"/>
            <a:ext cx="1605486" cy="276999"/>
          </a:xfrm>
          <a:prstGeom prst="rect">
            <a:avLst/>
          </a:prstGeom>
          <a:noFill/>
        </p:spPr>
        <p:txBody>
          <a:bodyPr wrap="square" rtlCol="0" anchor="ctr">
            <a:spAutoFit/>
          </a:bodyPr>
          <a:lstStyle/>
          <a:p>
            <a:pPr algn="r"/>
            <a:r>
              <a:rPr lang="en-GB" sz="1200" b="1" dirty="0">
                <a:solidFill>
                  <a:schemeClr val="tx2"/>
                </a:solidFill>
              </a:rPr>
              <a:t>Major depression</a:t>
            </a:r>
          </a:p>
        </p:txBody>
      </p:sp>
      <p:sp>
        <p:nvSpPr>
          <p:cNvPr id="43" name="TextBox 42">
            <a:extLst>
              <a:ext uri="{FF2B5EF4-FFF2-40B4-BE49-F238E27FC236}">
                <a16:creationId xmlns:a16="http://schemas.microsoft.com/office/drawing/2014/main" id="{77765C35-A6CA-E571-837A-0A71D3D2CC70}"/>
              </a:ext>
            </a:extLst>
          </p:cNvPr>
          <p:cNvSpPr txBox="1"/>
          <p:nvPr/>
        </p:nvSpPr>
        <p:spPr>
          <a:xfrm>
            <a:off x="1213230" y="3443381"/>
            <a:ext cx="965542" cy="276999"/>
          </a:xfrm>
          <a:prstGeom prst="rect">
            <a:avLst/>
          </a:prstGeom>
          <a:noFill/>
        </p:spPr>
        <p:txBody>
          <a:bodyPr wrap="square" rtlCol="0">
            <a:spAutoFit/>
          </a:bodyPr>
          <a:lstStyle/>
          <a:p>
            <a:pPr algn="r"/>
            <a:r>
              <a:rPr lang="en-GB" sz="1200" b="1" dirty="0">
                <a:solidFill>
                  <a:schemeClr val="tx2"/>
                </a:solidFill>
              </a:rPr>
              <a:t>Euthymia</a:t>
            </a:r>
          </a:p>
        </p:txBody>
      </p:sp>
      <p:sp>
        <p:nvSpPr>
          <p:cNvPr id="44" name="TextBox 43">
            <a:extLst>
              <a:ext uri="{FF2B5EF4-FFF2-40B4-BE49-F238E27FC236}">
                <a16:creationId xmlns:a16="http://schemas.microsoft.com/office/drawing/2014/main" id="{CC55E722-98D4-5D31-9078-F590FE24899B}"/>
              </a:ext>
            </a:extLst>
          </p:cNvPr>
          <p:cNvSpPr txBox="1"/>
          <p:nvPr/>
        </p:nvSpPr>
        <p:spPr>
          <a:xfrm>
            <a:off x="1010630" y="3003649"/>
            <a:ext cx="1168142" cy="276999"/>
          </a:xfrm>
          <a:prstGeom prst="rect">
            <a:avLst/>
          </a:prstGeom>
          <a:noFill/>
        </p:spPr>
        <p:txBody>
          <a:bodyPr wrap="square" rtlCol="0">
            <a:spAutoFit/>
          </a:bodyPr>
          <a:lstStyle/>
          <a:p>
            <a:pPr algn="r"/>
            <a:r>
              <a:rPr lang="en-GB" sz="1200" b="1" dirty="0">
                <a:solidFill>
                  <a:schemeClr val="tx2"/>
                </a:solidFill>
              </a:rPr>
              <a:t>Hypomania</a:t>
            </a:r>
          </a:p>
        </p:txBody>
      </p:sp>
      <p:sp>
        <p:nvSpPr>
          <p:cNvPr id="45" name="TextBox 44">
            <a:extLst>
              <a:ext uri="{FF2B5EF4-FFF2-40B4-BE49-F238E27FC236}">
                <a16:creationId xmlns:a16="http://schemas.microsoft.com/office/drawing/2014/main" id="{4F25B548-2D2C-1D0B-93BE-A53C37467BDA}"/>
              </a:ext>
            </a:extLst>
          </p:cNvPr>
          <p:cNvSpPr txBox="1"/>
          <p:nvPr/>
        </p:nvSpPr>
        <p:spPr>
          <a:xfrm>
            <a:off x="840924" y="3835802"/>
            <a:ext cx="1337848" cy="461665"/>
          </a:xfrm>
          <a:prstGeom prst="rect">
            <a:avLst/>
          </a:prstGeom>
          <a:noFill/>
        </p:spPr>
        <p:txBody>
          <a:bodyPr wrap="square" rtlCol="0">
            <a:spAutoFit/>
          </a:bodyPr>
          <a:lstStyle/>
          <a:p>
            <a:pPr algn="r"/>
            <a:r>
              <a:rPr lang="en-GB" sz="1200" b="1" dirty="0">
                <a:solidFill>
                  <a:schemeClr val="tx2"/>
                </a:solidFill>
              </a:rPr>
              <a:t>Subthreshold </a:t>
            </a:r>
            <a:br>
              <a:rPr lang="en-GB" sz="1200" b="1" dirty="0">
                <a:solidFill>
                  <a:schemeClr val="tx2"/>
                </a:solidFill>
              </a:rPr>
            </a:br>
            <a:r>
              <a:rPr lang="en-GB" sz="1200" b="1" dirty="0">
                <a:solidFill>
                  <a:schemeClr val="tx2"/>
                </a:solidFill>
              </a:rPr>
              <a:t>depression</a:t>
            </a:r>
          </a:p>
        </p:txBody>
      </p:sp>
      <p:cxnSp>
        <p:nvCxnSpPr>
          <p:cNvPr id="46" name="Straight Connector 45">
            <a:extLst>
              <a:ext uri="{FF2B5EF4-FFF2-40B4-BE49-F238E27FC236}">
                <a16:creationId xmlns:a16="http://schemas.microsoft.com/office/drawing/2014/main" id="{A604724C-0D51-E0EE-BAB1-02B4A00A5625}"/>
              </a:ext>
            </a:extLst>
          </p:cNvPr>
          <p:cNvCxnSpPr>
            <a:cxnSpLocks/>
          </p:cNvCxnSpPr>
          <p:nvPr/>
        </p:nvCxnSpPr>
        <p:spPr>
          <a:xfrm>
            <a:off x="2136712" y="2609169"/>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BFC9DB5-2BD7-4EDB-5359-F57E39408CA7}"/>
              </a:ext>
            </a:extLst>
          </p:cNvPr>
          <p:cNvSpPr txBox="1"/>
          <p:nvPr/>
        </p:nvSpPr>
        <p:spPr>
          <a:xfrm>
            <a:off x="2133919" y="4656668"/>
            <a:ext cx="9118279" cy="276999"/>
          </a:xfrm>
          <a:prstGeom prst="rect">
            <a:avLst/>
          </a:prstGeom>
          <a:noFill/>
        </p:spPr>
        <p:txBody>
          <a:bodyPr wrap="square" rtlCol="0">
            <a:spAutoFit/>
          </a:bodyPr>
          <a:lstStyle/>
          <a:p>
            <a:pPr algn="ctr"/>
            <a:r>
              <a:rPr lang="en-GB" sz="1200" b="1" dirty="0">
                <a:solidFill>
                  <a:schemeClr val="tx2"/>
                </a:solidFill>
              </a:rPr>
              <a:t>Time</a:t>
            </a:r>
          </a:p>
        </p:txBody>
      </p:sp>
      <p:sp>
        <p:nvSpPr>
          <p:cNvPr id="48" name="Freeform: Shape 47">
            <a:extLst>
              <a:ext uri="{FF2B5EF4-FFF2-40B4-BE49-F238E27FC236}">
                <a16:creationId xmlns:a16="http://schemas.microsoft.com/office/drawing/2014/main" id="{C6B46C34-7546-8ED3-9632-5E6DFE0D776B}"/>
              </a:ext>
            </a:extLst>
          </p:cNvPr>
          <p:cNvSpPr/>
          <p:nvPr/>
        </p:nvSpPr>
        <p:spPr>
          <a:xfrm>
            <a:off x="8479632" y="3593306"/>
            <a:ext cx="554832" cy="92630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A080750B-A8F4-516B-DF7F-0BC9135B495B}"/>
              </a:ext>
            </a:extLst>
          </p:cNvPr>
          <p:cNvSpPr txBox="1"/>
          <p:nvPr/>
        </p:nvSpPr>
        <p:spPr>
          <a:xfrm>
            <a:off x="8994176" y="4028797"/>
            <a:ext cx="2054383" cy="461665"/>
          </a:xfrm>
          <a:prstGeom prst="rect">
            <a:avLst/>
          </a:prstGeom>
          <a:noFill/>
        </p:spPr>
        <p:txBody>
          <a:bodyPr wrap="square" rtlCol="0">
            <a:spAutoFit/>
          </a:bodyPr>
          <a:lstStyle/>
          <a:p>
            <a:r>
              <a:rPr lang="en-GB" sz="1200" dirty="0">
                <a:solidFill>
                  <a:schemeClr val="accent4">
                    <a:lumMod val="50000"/>
                  </a:schemeClr>
                </a:solidFill>
              </a:rPr>
              <a:t>Depressive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50" name="TextBox 49">
            <a:extLst>
              <a:ext uri="{FF2B5EF4-FFF2-40B4-BE49-F238E27FC236}">
                <a16:creationId xmlns:a16="http://schemas.microsoft.com/office/drawing/2014/main" id="{07F57088-E231-4692-037D-C22D76B7C023}"/>
              </a:ext>
            </a:extLst>
          </p:cNvPr>
          <p:cNvSpPr txBox="1"/>
          <p:nvPr/>
        </p:nvSpPr>
        <p:spPr>
          <a:xfrm>
            <a:off x="2513042" y="4028796"/>
            <a:ext cx="1168142" cy="461665"/>
          </a:xfrm>
          <a:prstGeom prst="rect">
            <a:avLst/>
          </a:prstGeom>
          <a:noFill/>
        </p:spPr>
        <p:txBody>
          <a:bodyPr wrap="square" rtlCol="0">
            <a:spAutoFit/>
          </a:bodyPr>
          <a:lstStyle/>
          <a:p>
            <a:pPr algn="r"/>
            <a:r>
              <a:rPr lang="en-GB" sz="1200" dirty="0">
                <a:solidFill>
                  <a:schemeClr val="accent4">
                    <a:lumMod val="50000"/>
                  </a:schemeClr>
                </a:solidFill>
              </a:rPr>
              <a:t>Depressive episode</a:t>
            </a:r>
          </a:p>
        </p:txBody>
      </p:sp>
      <p:sp>
        <p:nvSpPr>
          <p:cNvPr id="51" name="TextBox 50">
            <a:extLst>
              <a:ext uri="{FF2B5EF4-FFF2-40B4-BE49-F238E27FC236}">
                <a16:creationId xmlns:a16="http://schemas.microsoft.com/office/drawing/2014/main" id="{6E57D6BB-89D6-2EFC-CADC-5D5C04697E30}"/>
              </a:ext>
            </a:extLst>
          </p:cNvPr>
          <p:cNvSpPr txBox="1"/>
          <p:nvPr/>
        </p:nvSpPr>
        <p:spPr>
          <a:xfrm>
            <a:off x="4690682" y="2704938"/>
            <a:ext cx="905041" cy="461665"/>
          </a:xfrm>
          <a:prstGeom prst="rect">
            <a:avLst/>
          </a:prstGeom>
          <a:noFill/>
        </p:spPr>
        <p:txBody>
          <a:bodyPr wrap="square" rtlCol="0">
            <a:spAutoFit/>
          </a:bodyPr>
          <a:lstStyle/>
          <a:p>
            <a:r>
              <a:rPr lang="en-GB" sz="1200" dirty="0">
                <a:solidFill>
                  <a:schemeClr val="accent4">
                    <a:lumMod val="50000"/>
                  </a:schemeClr>
                </a:solidFill>
              </a:rPr>
              <a:t>Manic episode</a:t>
            </a:r>
          </a:p>
        </p:txBody>
      </p:sp>
      <p:sp>
        <p:nvSpPr>
          <p:cNvPr id="52" name="Freeform: Shape 51">
            <a:extLst>
              <a:ext uri="{FF2B5EF4-FFF2-40B4-BE49-F238E27FC236}">
                <a16:creationId xmlns:a16="http://schemas.microsoft.com/office/drawing/2014/main" id="{F149753E-6D64-4DFF-E85A-C3338A3CA2D7}"/>
              </a:ext>
            </a:extLst>
          </p:cNvPr>
          <p:cNvSpPr/>
          <p:nvPr/>
        </p:nvSpPr>
        <p:spPr>
          <a:xfrm>
            <a:off x="2154803" y="2655617"/>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3" name="Straight Arrow Connector 52">
            <a:extLst>
              <a:ext uri="{FF2B5EF4-FFF2-40B4-BE49-F238E27FC236}">
                <a16:creationId xmlns:a16="http://schemas.microsoft.com/office/drawing/2014/main" id="{07C446F4-95E9-E7CB-A5F0-331FF82E54BB}"/>
              </a:ext>
            </a:extLst>
          </p:cNvPr>
          <p:cNvCxnSpPr>
            <a:cxnSpLocks/>
          </p:cNvCxnSpPr>
          <p:nvPr/>
        </p:nvCxnSpPr>
        <p:spPr>
          <a:xfrm flipH="1">
            <a:off x="3964781" y="2983706"/>
            <a:ext cx="145257" cy="242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E5AE515-47FC-8D12-2C5C-D9FA2E59A1B1}"/>
              </a:ext>
            </a:extLst>
          </p:cNvPr>
          <p:cNvCxnSpPr>
            <a:cxnSpLocks/>
          </p:cNvCxnSpPr>
          <p:nvPr/>
        </p:nvCxnSpPr>
        <p:spPr>
          <a:xfrm>
            <a:off x="4145756" y="2981325"/>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Freeform: Shape 54">
            <a:extLst>
              <a:ext uri="{FF2B5EF4-FFF2-40B4-BE49-F238E27FC236}">
                <a16:creationId xmlns:a16="http://schemas.microsoft.com/office/drawing/2014/main" id="{06D06681-E6B1-5759-5F2C-FB0E8A078074}"/>
              </a:ext>
            </a:extLst>
          </p:cNvPr>
          <p:cNvSpPr/>
          <p:nvPr/>
        </p:nvSpPr>
        <p:spPr>
          <a:xfrm rot="10800000">
            <a:off x="9829583" y="2748054"/>
            <a:ext cx="554832" cy="88217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EC5DACCA-637B-859F-33C5-FECAD2B93DC8}"/>
              </a:ext>
            </a:extLst>
          </p:cNvPr>
          <p:cNvSpPr txBox="1"/>
          <p:nvPr/>
        </p:nvSpPr>
        <p:spPr>
          <a:xfrm>
            <a:off x="7536367" y="2688090"/>
            <a:ext cx="2375666" cy="461665"/>
          </a:xfrm>
          <a:prstGeom prst="rect">
            <a:avLst/>
          </a:prstGeom>
          <a:noFill/>
        </p:spPr>
        <p:txBody>
          <a:bodyPr wrap="square" rtlCol="0">
            <a:spAutoFit/>
          </a:bodyPr>
          <a:lstStyle/>
          <a:p>
            <a:pPr algn="r"/>
            <a:r>
              <a:rPr lang="en-GB" sz="1200" dirty="0">
                <a:solidFill>
                  <a:schemeClr val="accent4">
                    <a:lumMod val="50000"/>
                  </a:schemeClr>
                </a:solidFill>
              </a:rPr>
              <a:t>Manic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Tree>
    <p:extLst>
      <p:ext uri="{BB962C8B-B14F-4D97-AF65-F5344CB8AC3E}">
        <p14:creationId xmlns:p14="http://schemas.microsoft.com/office/powerpoint/2010/main" val="126520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748D5A-FD80-C50F-EA4D-CA4113273227}"/>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F13F10D0-9ECC-1923-5341-DBFFAF74BEBD}"/>
              </a:ext>
            </a:extLst>
          </p:cNvPr>
          <p:cNvSpPr>
            <a:spLocks noGrp="1"/>
          </p:cNvSpPr>
          <p:nvPr>
            <p:ph type="title"/>
          </p:nvPr>
        </p:nvSpPr>
        <p:spPr/>
        <p:txBody>
          <a:bodyPr/>
          <a:lstStyle/>
          <a:p>
            <a:r>
              <a:rPr lang="en-GB"/>
              <a:t>Management of chronic disease</a:t>
            </a:r>
          </a:p>
        </p:txBody>
      </p:sp>
      <p:sp>
        <p:nvSpPr>
          <p:cNvPr id="7" name="Content Placeholder 6">
            <a:extLst>
              <a:ext uri="{FF2B5EF4-FFF2-40B4-BE49-F238E27FC236}">
                <a16:creationId xmlns:a16="http://schemas.microsoft.com/office/drawing/2014/main" id="{FC754757-9AAA-05C6-CFD7-CAC93B9C6AEA}"/>
              </a:ext>
            </a:extLst>
          </p:cNvPr>
          <p:cNvSpPr>
            <a:spLocks noGrp="1"/>
          </p:cNvSpPr>
          <p:nvPr>
            <p:ph sz="half" idx="21"/>
          </p:nvPr>
        </p:nvSpPr>
        <p:spPr/>
        <p:txBody>
          <a:bodyPr/>
          <a:lstStyle/>
          <a:p>
            <a:r>
              <a:rPr lang="en-GB" dirty="0"/>
              <a:t>The chronic disease management model describes several principles that are key </a:t>
            </a:r>
            <a:br>
              <a:rPr lang="en-GB" dirty="0"/>
            </a:br>
            <a:r>
              <a:rPr lang="en-GB" dirty="0"/>
              <a:t>to enhancing long-term care for patients with </a:t>
            </a:r>
            <a:br>
              <a:rPr lang="en-GB" dirty="0"/>
            </a:br>
            <a:r>
              <a:rPr lang="en-GB" dirty="0"/>
              <a:t>BD and their families</a:t>
            </a:r>
          </a:p>
          <a:p>
            <a:r>
              <a:rPr lang="en-GB" dirty="0"/>
              <a:t>It is important to intervene as early as possible, making rapid identification of patients requiring therapy an important goal</a:t>
            </a:r>
          </a:p>
        </p:txBody>
      </p:sp>
      <p:sp>
        <p:nvSpPr>
          <p:cNvPr id="5" name="Text Placeholder 4">
            <a:extLst>
              <a:ext uri="{FF2B5EF4-FFF2-40B4-BE49-F238E27FC236}">
                <a16:creationId xmlns:a16="http://schemas.microsoft.com/office/drawing/2014/main" id="{4ED7484B-90F3-5982-817A-10E3407D1632}"/>
              </a:ext>
            </a:extLst>
          </p:cNvPr>
          <p:cNvSpPr>
            <a:spLocks noGrp="1"/>
          </p:cNvSpPr>
          <p:nvPr>
            <p:ph type="body" sz="quarter" idx="18"/>
          </p:nvPr>
        </p:nvSpPr>
        <p:spPr/>
        <p:txBody>
          <a:bodyPr/>
          <a:lstStyle/>
          <a:p>
            <a:r>
              <a:rPr lang="en-GB"/>
              <a:t>BD=bipolar disorder</a:t>
            </a:r>
            <a:br>
              <a:rPr lang="en-GB"/>
            </a:br>
            <a:br>
              <a:rPr lang="en-GB"/>
            </a:br>
            <a:r>
              <a:rPr lang="en-GB"/>
              <a:t>Yatham et al. </a:t>
            </a:r>
            <a:r>
              <a:rPr lang="it-IT"/>
              <a:t>Bipolar Disord 2018;20(2):97–170</a:t>
            </a:r>
            <a:endParaRPr lang="en-GB"/>
          </a:p>
        </p:txBody>
      </p:sp>
      <p:sp>
        <p:nvSpPr>
          <p:cNvPr id="6" name="Slide Number Placeholder 5">
            <a:extLst>
              <a:ext uri="{FF2B5EF4-FFF2-40B4-BE49-F238E27FC236}">
                <a16:creationId xmlns:a16="http://schemas.microsoft.com/office/drawing/2014/main" id="{95C0B84C-4448-3214-9195-9A20C9B3F6B9}"/>
              </a:ext>
            </a:extLst>
          </p:cNvPr>
          <p:cNvSpPr>
            <a:spLocks noGrp="1"/>
          </p:cNvSpPr>
          <p:nvPr>
            <p:ph type="sldNum" sz="quarter" idx="4"/>
          </p:nvPr>
        </p:nvSpPr>
        <p:spPr/>
        <p:txBody>
          <a:bodyPr/>
          <a:lstStyle/>
          <a:p>
            <a:fld id="{C5E73D8C-6D1C-4360-8101-83ED279A0FF1}" type="slidenum">
              <a:rPr lang="en-GB" smtClean="0"/>
              <a:pPr/>
              <a:t>3</a:t>
            </a:fld>
            <a:endParaRPr lang="en-GB"/>
          </a:p>
        </p:txBody>
      </p:sp>
      <p:grpSp>
        <p:nvGrpSpPr>
          <p:cNvPr id="4" name="Group 3">
            <a:extLst>
              <a:ext uri="{FF2B5EF4-FFF2-40B4-BE49-F238E27FC236}">
                <a16:creationId xmlns:a16="http://schemas.microsoft.com/office/drawing/2014/main" id="{40F6CB12-19A0-E0A3-FA53-13701C7B1015}"/>
              </a:ext>
            </a:extLst>
          </p:cNvPr>
          <p:cNvGrpSpPr/>
          <p:nvPr/>
        </p:nvGrpSpPr>
        <p:grpSpPr>
          <a:xfrm>
            <a:off x="5209921" y="1360618"/>
            <a:ext cx="4527035" cy="5037876"/>
            <a:chOff x="5209921" y="1360618"/>
            <a:chExt cx="4527035" cy="5037876"/>
          </a:xfrm>
        </p:grpSpPr>
        <p:sp>
          <p:nvSpPr>
            <p:cNvPr id="8" name="Block Arc 7">
              <a:extLst>
                <a:ext uri="{FF2B5EF4-FFF2-40B4-BE49-F238E27FC236}">
                  <a16:creationId xmlns:a16="http://schemas.microsoft.com/office/drawing/2014/main" id="{8BB0874E-18C1-3364-E6CF-4B65E4041889}"/>
                </a:ext>
              </a:extLst>
            </p:cNvPr>
            <p:cNvSpPr/>
            <p:nvPr/>
          </p:nvSpPr>
          <p:spPr>
            <a:xfrm>
              <a:off x="5522857" y="1928975"/>
              <a:ext cx="3901163" cy="3901163"/>
            </a:xfrm>
            <a:prstGeom prst="blockArc">
              <a:avLst>
                <a:gd name="adj1" fmla="val 12600000"/>
                <a:gd name="adj2" fmla="val 16200000"/>
                <a:gd name="adj3" fmla="val 4521"/>
              </a:avLst>
            </a:prstGeom>
          </p:spPr>
          <p:style>
            <a:lnRef idx="0">
              <a:schemeClr val="accent3">
                <a:shade val="90000"/>
                <a:hueOff val="-46635"/>
                <a:satOff val="-84"/>
                <a:lumOff val="15793"/>
                <a:alphaOff val="0"/>
              </a:schemeClr>
            </a:lnRef>
            <a:fillRef idx="1">
              <a:schemeClr val="accent3">
                <a:shade val="90000"/>
                <a:hueOff val="-46635"/>
                <a:satOff val="-84"/>
                <a:lumOff val="15793"/>
                <a:alphaOff val="0"/>
              </a:schemeClr>
            </a:fillRef>
            <a:effectRef idx="0">
              <a:schemeClr val="accent3">
                <a:shade val="90000"/>
                <a:hueOff val="-46635"/>
                <a:satOff val="-84"/>
                <a:lumOff val="15793"/>
                <a:alphaOff val="0"/>
              </a:schemeClr>
            </a:effectRef>
            <a:fontRef idx="minor">
              <a:schemeClr val="lt1"/>
            </a:fontRef>
          </p:style>
          <p:txBody>
            <a:bodyPr/>
            <a:lstStyle/>
            <a:p>
              <a:endParaRPr lang="en-GB"/>
            </a:p>
          </p:txBody>
        </p:sp>
        <p:sp>
          <p:nvSpPr>
            <p:cNvPr id="10" name="Block Arc 9">
              <a:extLst>
                <a:ext uri="{FF2B5EF4-FFF2-40B4-BE49-F238E27FC236}">
                  <a16:creationId xmlns:a16="http://schemas.microsoft.com/office/drawing/2014/main" id="{0AAA2110-4F6F-F715-8996-D0280714738B}"/>
                </a:ext>
              </a:extLst>
            </p:cNvPr>
            <p:cNvSpPr/>
            <p:nvPr/>
          </p:nvSpPr>
          <p:spPr>
            <a:xfrm>
              <a:off x="5522857" y="1928975"/>
              <a:ext cx="3901163" cy="3901163"/>
            </a:xfrm>
            <a:prstGeom prst="blockArc">
              <a:avLst>
                <a:gd name="adj1" fmla="val 9000000"/>
                <a:gd name="adj2" fmla="val 12600000"/>
                <a:gd name="adj3" fmla="val 4521"/>
              </a:avLst>
            </a:prstGeom>
          </p:spPr>
          <p:style>
            <a:lnRef idx="0">
              <a:schemeClr val="accent3">
                <a:shade val="90000"/>
                <a:hueOff val="-37308"/>
                <a:satOff val="-67"/>
                <a:lumOff val="12634"/>
                <a:alphaOff val="0"/>
              </a:schemeClr>
            </a:lnRef>
            <a:fillRef idx="1">
              <a:schemeClr val="accent3">
                <a:shade val="90000"/>
                <a:hueOff val="-37308"/>
                <a:satOff val="-67"/>
                <a:lumOff val="12634"/>
                <a:alphaOff val="0"/>
              </a:schemeClr>
            </a:fillRef>
            <a:effectRef idx="0">
              <a:schemeClr val="accent3">
                <a:shade val="90000"/>
                <a:hueOff val="-37308"/>
                <a:satOff val="-67"/>
                <a:lumOff val="12634"/>
                <a:alphaOff val="0"/>
              </a:schemeClr>
            </a:effectRef>
            <a:fontRef idx="minor">
              <a:schemeClr val="lt1"/>
            </a:fontRef>
          </p:style>
          <p:txBody>
            <a:bodyPr/>
            <a:lstStyle/>
            <a:p>
              <a:endParaRPr lang="en-GB"/>
            </a:p>
          </p:txBody>
        </p:sp>
        <p:sp>
          <p:nvSpPr>
            <p:cNvPr id="11" name="Block Arc 10">
              <a:extLst>
                <a:ext uri="{FF2B5EF4-FFF2-40B4-BE49-F238E27FC236}">
                  <a16:creationId xmlns:a16="http://schemas.microsoft.com/office/drawing/2014/main" id="{22665171-8153-6D78-7C0F-750A614F08FB}"/>
                </a:ext>
              </a:extLst>
            </p:cNvPr>
            <p:cNvSpPr/>
            <p:nvPr/>
          </p:nvSpPr>
          <p:spPr>
            <a:xfrm>
              <a:off x="5522857" y="1928975"/>
              <a:ext cx="3901163" cy="3901163"/>
            </a:xfrm>
            <a:prstGeom prst="blockArc">
              <a:avLst>
                <a:gd name="adj1" fmla="val 5400000"/>
                <a:gd name="adj2" fmla="val 9000000"/>
                <a:gd name="adj3" fmla="val 4521"/>
              </a:avLst>
            </a:prstGeom>
          </p:spPr>
          <p:style>
            <a:lnRef idx="0">
              <a:schemeClr val="accent3">
                <a:shade val="90000"/>
                <a:hueOff val="-27981"/>
                <a:satOff val="-50"/>
                <a:lumOff val="9476"/>
                <a:alphaOff val="0"/>
              </a:schemeClr>
            </a:lnRef>
            <a:fillRef idx="1">
              <a:schemeClr val="accent3">
                <a:shade val="90000"/>
                <a:hueOff val="-27981"/>
                <a:satOff val="-50"/>
                <a:lumOff val="9476"/>
                <a:alphaOff val="0"/>
              </a:schemeClr>
            </a:fillRef>
            <a:effectRef idx="0">
              <a:schemeClr val="accent3">
                <a:shade val="90000"/>
                <a:hueOff val="-27981"/>
                <a:satOff val="-50"/>
                <a:lumOff val="9476"/>
                <a:alphaOff val="0"/>
              </a:schemeClr>
            </a:effectRef>
            <a:fontRef idx="minor">
              <a:schemeClr val="lt1"/>
            </a:fontRef>
          </p:style>
          <p:txBody>
            <a:bodyPr/>
            <a:lstStyle/>
            <a:p>
              <a:endParaRPr lang="en-GB"/>
            </a:p>
          </p:txBody>
        </p:sp>
        <p:sp>
          <p:nvSpPr>
            <p:cNvPr id="12" name="Block Arc 11">
              <a:extLst>
                <a:ext uri="{FF2B5EF4-FFF2-40B4-BE49-F238E27FC236}">
                  <a16:creationId xmlns:a16="http://schemas.microsoft.com/office/drawing/2014/main" id="{98ABA0A1-CF89-CA7A-9B0A-F149961437ED}"/>
                </a:ext>
              </a:extLst>
            </p:cNvPr>
            <p:cNvSpPr/>
            <p:nvPr/>
          </p:nvSpPr>
          <p:spPr>
            <a:xfrm>
              <a:off x="5522857" y="1928975"/>
              <a:ext cx="3901163" cy="3901163"/>
            </a:xfrm>
            <a:prstGeom prst="blockArc">
              <a:avLst>
                <a:gd name="adj1" fmla="val 1800000"/>
                <a:gd name="adj2" fmla="val 5400000"/>
                <a:gd name="adj3" fmla="val 4521"/>
              </a:avLst>
            </a:prstGeom>
          </p:spPr>
          <p:style>
            <a:lnRef idx="0">
              <a:schemeClr val="accent3">
                <a:shade val="90000"/>
                <a:hueOff val="-18654"/>
                <a:satOff val="-34"/>
                <a:lumOff val="6317"/>
                <a:alphaOff val="0"/>
              </a:schemeClr>
            </a:lnRef>
            <a:fillRef idx="1">
              <a:schemeClr val="accent3">
                <a:shade val="90000"/>
                <a:hueOff val="-18654"/>
                <a:satOff val="-34"/>
                <a:lumOff val="6317"/>
                <a:alphaOff val="0"/>
              </a:schemeClr>
            </a:fillRef>
            <a:effectRef idx="0">
              <a:schemeClr val="accent3">
                <a:shade val="90000"/>
                <a:hueOff val="-18654"/>
                <a:satOff val="-34"/>
                <a:lumOff val="6317"/>
                <a:alphaOff val="0"/>
              </a:schemeClr>
            </a:effectRef>
            <a:fontRef idx="minor">
              <a:schemeClr val="lt1"/>
            </a:fontRef>
          </p:style>
          <p:txBody>
            <a:bodyPr/>
            <a:lstStyle/>
            <a:p>
              <a:endParaRPr lang="en-GB"/>
            </a:p>
          </p:txBody>
        </p:sp>
        <p:sp>
          <p:nvSpPr>
            <p:cNvPr id="13" name="Block Arc 12">
              <a:extLst>
                <a:ext uri="{FF2B5EF4-FFF2-40B4-BE49-F238E27FC236}">
                  <a16:creationId xmlns:a16="http://schemas.microsoft.com/office/drawing/2014/main" id="{243FAB8E-7C83-720D-982F-A636D824090F}"/>
                </a:ext>
              </a:extLst>
            </p:cNvPr>
            <p:cNvSpPr/>
            <p:nvPr/>
          </p:nvSpPr>
          <p:spPr>
            <a:xfrm>
              <a:off x="5522857" y="1928975"/>
              <a:ext cx="3901163" cy="3901163"/>
            </a:xfrm>
            <a:prstGeom prst="blockArc">
              <a:avLst>
                <a:gd name="adj1" fmla="val 19800000"/>
                <a:gd name="adj2" fmla="val 1800000"/>
                <a:gd name="adj3" fmla="val 4521"/>
              </a:avLst>
            </a:prstGeom>
          </p:spPr>
          <p:style>
            <a:lnRef idx="0">
              <a:schemeClr val="accent3">
                <a:shade val="90000"/>
                <a:hueOff val="-9327"/>
                <a:satOff val="-17"/>
                <a:lumOff val="3159"/>
                <a:alphaOff val="0"/>
              </a:schemeClr>
            </a:lnRef>
            <a:fillRef idx="1">
              <a:schemeClr val="accent3">
                <a:shade val="90000"/>
                <a:hueOff val="-9327"/>
                <a:satOff val="-17"/>
                <a:lumOff val="3159"/>
                <a:alphaOff val="0"/>
              </a:schemeClr>
            </a:fillRef>
            <a:effectRef idx="0">
              <a:schemeClr val="accent3">
                <a:shade val="90000"/>
                <a:hueOff val="-9327"/>
                <a:satOff val="-17"/>
                <a:lumOff val="3159"/>
                <a:alphaOff val="0"/>
              </a:schemeClr>
            </a:effectRef>
            <a:fontRef idx="minor">
              <a:schemeClr val="lt1"/>
            </a:fontRef>
          </p:style>
          <p:txBody>
            <a:bodyPr/>
            <a:lstStyle/>
            <a:p>
              <a:endParaRPr lang="en-GB"/>
            </a:p>
          </p:txBody>
        </p:sp>
        <p:sp>
          <p:nvSpPr>
            <p:cNvPr id="14" name="Block Arc 13">
              <a:extLst>
                <a:ext uri="{FF2B5EF4-FFF2-40B4-BE49-F238E27FC236}">
                  <a16:creationId xmlns:a16="http://schemas.microsoft.com/office/drawing/2014/main" id="{56DA28B5-733F-7C7B-B146-C3BC2ECE98CA}"/>
                </a:ext>
              </a:extLst>
            </p:cNvPr>
            <p:cNvSpPr/>
            <p:nvPr/>
          </p:nvSpPr>
          <p:spPr>
            <a:xfrm>
              <a:off x="5522857" y="1928975"/>
              <a:ext cx="3901163" cy="3901163"/>
            </a:xfrm>
            <a:prstGeom prst="blockArc">
              <a:avLst>
                <a:gd name="adj1" fmla="val 16200000"/>
                <a:gd name="adj2" fmla="val 19800000"/>
                <a:gd name="adj3" fmla="val 4521"/>
              </a:avLst>
            </a:prstGeom>
          </p:spPr>
          <p:style>
            <a:lnRef idx="0">
              <a:schemeClr val="accent3">
                <a:shade val="90000"/>
                <a:hueOff val="0"/>
                <a:satOff val="0"/>
                <a:lumOff val="0"/>
                <a:alphaOff val="0"/>
              </a:schemeClr>
            </a:lnRef>
            <a:fillRef idx="1">
              <a:schemeClr val="accent3">
                <a:shade val="90000"/>
                <a:hueOff val="0"/>
                <a:satOff val="0"/>
                <a:lumOff val="0"/>
                <a:alphaOff val="0"/>
              </a:schemeClr>
            </a:fillRef>
            <a:effectRef idx="0">
              <a:schemeClr val="accent3">
                <a:shade val="90000"/>
                <a:hueOff val="0"/>
                <a:satOff val="0"/>
                <a:lumOff val="0"/>
                <a:alphaOff val="0"/>
              </a:schemeClr>
            </a:effectRef>
            <a:fontRef idx="minor">
              <a:schemeClr val="lt1"/>
            </a:fontRef>
          </p:style>
          <p:txBody>
            <a:bodyPr/>
            <a:lstStyle/>
            <a:p>
              <a:endParaRPr lang="en-GB"/>
            </a:p>
          </p:txBody>
        </p:sp>
        <p:sp>
          <p:nvSpPr>
            <p:cNvPr id="15" name="Freeform: Shape 14">
              <a:extLst>
                <a:ext uri="{FF2B5EF4-FFF2-40B4-BE49-F238E27FC236}">
                  <a16:creationId xmlns:a16="http://schemas.microsoft.com/office/drawing/2014/main" id="{938A9287-E8F2-7167-DA28-E8311223315A}"/>
                </a:ext>
              </a:extLst>
            </p:cNvPr>
            <p:cNvSpPr/>
            <p:nvPr/>
          </p:nvSpPr>
          <p:spPr>
            <a:xfrm>
              <a:off x="6598506" y="3004623"/>
              <a:ext cx="1749866" cy="1749866"/>
            </a:xfrm>
            <a:custGeom>
              <a:avLst/>
              <a:gdLst>
                <a:gd name="connsiteX0" fmla="*/ 0 w 1749866"/>
                <a:gd name="connsiteY0" fmla="*/ 874933 h 1749866"/>
                <a:gd name="connsiteX1" fmla="*/ 874933 w 1749866"/>
                <a:gd name="connsiteY1" fmla="*/ 0 h 1749866"/>
                <a:gd name="connsiteX2" fmla="*/ 1749866 w 1749866"/>
                <a:gd name="connsiteY2" fmla="*/ 874933 h 1749866"/>
                <a:gd name="connsiteX3" fmla="*/ 874933 w 1749866"/>
                <a:gd name="connsiteY3" fmla="*/ 1749866 h 1749866"/>
                <a:gd name="connsiteX4" fmla="*/ 0 w 1749866"/>
                <a:gd name="connsiteY4" fmla="*/ 874933 h 17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9866" h="1749866">
                  <a:moveTo>
                    <a:pt x="0" y="874933"/>
                  </a:moveTo>
                  <a:cubicBezTo>
                    <a:pt x="0" y="391721"/>
                    <a:pt x="391721" y="0"/>
                    <a:pt x="874933" y="0"/>
                  </a:cubicBezTo>
                  <a:cubicBezTo>
                    <a:pt x="1358145" y="0"/>
                    <a:pt x="1749866" y="391721"/>
                    <a:pt x="1749866" y="874933"/>
                  </a:cubicBezTo>
                  <a:cubicBezTo>
                    <a:pt x="1749866" y="1358145"/>
                    <a:pt x="1358145" y="1749866"/>
                    <a:pt x="874933" y="1749866"/>
                  </a:cubicBezTo>
                  <a:cubicBezTo>
                    <a:pt x="391721" y="1749866"/>
                    <a:pt x="0" y="1358145"/>
                    <a:pt x="0" y="874933"/>
                  </a:cubicBezTo>
                  <a:close/>
                </a:path>
              </a:pathLst>
            </a:custGeom>
          </p:spPr>
          <p:style>
            <a:lnRef idx="2">
              <a:schemeClr val="lt1">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txBody>
            <a:bodyPr spcFirstLastPara="0" vert="horz" wrap="none" lIns="279122" tIns="279122" rIns="279122" bIns="279122" numCol="1" spcCol="1270" anchor="ctr" anchorCtr="0">
              <a:noAutofit/>
            </a:bodyPr>
            <a:lstStyle/>
            <a:p>
              <a:pPr marL="0" lvl="0" indent="0" algn="ctr" defTabSz="800100">
                <a:lnSpc>
                  <a:spcPct val="90000"/>
                </a:lnSpc>
                <a:spcBef>
                  <a:spcPct val="0"/>
                </a:spcBef>
                <a:spcAft>
                  <a:spcPct val="35000"/>
                </a:spcAft>
                <a:buNone/>
              </a:pPr>
              <a:r>
                <a:rPr lang="en-GB" sz="1600" b="1" kern="1200" dirty="0"/>
                <a:t>The chronic</a:t>
              </a:r>
              <a:br>
                <a:rPr lang="en-GB" sz="1600" b="1" kern="1200" dirty="0"/>
              </a:br>
              <a:r>
                <a:rPr lang="en-GB" sz="1600" b="1" kern="1200" dirty="0"/>
                <a:t>disease</a:t>
              </a:r>
              <a:br>
                <a:rPr lang="en-GB" sz="1600" b="1" kern="1200" dirty="0"/>
              </a:br>
              <a:r>
                <a:rPr lang="en-GB" sz="1600" b="1" kern="1200" dirty="0"/>
                <a:t>management</a:t>
              </a:r>
              <a:br>
                <a:rPr lang="en-GB" sz="1600" b="1" kern="1200" dirty="0"/>
              </a:br>
              <a:r>
                <a:rPr lang="en-GB" sz="1600" b="1" kern="1200" dirty="0"/>
                <a:t>model</a:t>
              </a:r>
            </a:p>
          </p:txBody>
        </p:sp>
        <p:sp>
          <p:nvSpPr>
            <p:cNvPr id="16" name="Freeform: Shape 15">
              <a:extLst>
                <a:ext uri="{FF2B5EF4-FFF2-40B4-BE49-F238E27FC236}">
                  <a16:creationId xmlns:a16="http://schemas.microsoft.com/office/drawing/2014/main" id="{74CBB979-F9D8-929A-3EE7-B0AF31057B66}"/>
                </a:ext>
              </a:extLst>
            </p:cNvPr>
            <p:cNvSpPr/>
            <p:nvPr/>
          </p:nvSpPr>
          <p:spPr>
            <a:xfrm>
              <a:off x="6860986" y="1360618"/>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sp>
          <p:nvSpPr>
            <p:cNvPr id="17" name="Freeform: Shape 16">
              <a:extLst>
                <a:ext uri="{FF2B5EF4-FFF2-40B4-BE49-F238E27FC236}">
                  <a16:creationId xmlns:a16="http://schemas.microsoft.com/office/drawing/2014/main" id="{FE675E15-98ED-A7B2-2290-96FE1526E88A}"/>
                </a:ext>
              </a:extLst>
            </p:cNvPr>
            <p:cNvSpPr/>
            <p:nvPr/>
          </p:nvSpPr>
          <p:spPr>
            <a:xfrm>
              <a:off x="8512050" y="2313861"/>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9361"/>
                <a:satOff val="299"/>
                <a:lumOff val="3806"/>
                <a:alphaOff val="0"/>
              </a:schemeClr>
            </a:fillRef>
            <a:effectRef idx="0">
              <a:schemeClr val="accent3">
                <a:shade val="80000"/>
                <a:hueOff val="-9361"/>
                <a:satOff val="299"/>
                <a:lumOff val="3806"/>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endParaRPr lang="en-GB" sz="1700" kern="1200"/>
            </a:p>
          </p:txBody>
        </p:sp>
        <p:sp>
          <p:nvSpPr>
            <p:cNvPr id="18" name="Freeform: Shape 17">
              <a:extLst>
                <a:ext uri="{FF2B5EF4-FFF2-40B4-BE49-F238E27FC236}">
                  <a16:creationId xmlns:a16="http://schemas.microsoft.com/office/drawing/2014/main" id="{61E37630-47E0-6CAD-374E-65540DFCABD5}"/>
                </a:ext>
              </a:extLst>
            </p:cNvPr>
            <p:cNvSpPr/>
            <p:nvPr/>
          </p:nvSpPr>
          <p:spPr>
            <a:xfrm>
              <a:off x="8512050" y="4220346"/>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18723"/>
                <a:satOff val="598"/>
                <a:lumOff val="7612"/>
                <a:alphaOff val="0"/>
              </a:schemeClr>
            </a:fillRef>
            <a:effectRef idx="0">
              <a:schemeClr val="accent3">
                <a:shade val="80000"/>
                <a:hueOff val="-18723"/>
                <a:satOff val="598"/>
                <a:lumOff val="7612"/>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endParaRPr lang="en-GB" sz="1700" kern="1200"/>
            </a:p>
          </p:txBody>
        </p:sp>
        <p:sp>
          <p:nvSpPr>
            <p:cNvPr id="19" name="Freeform: Shape 18">
              <a:extLst>
                <a:ext uri="{FF2B5EF4-FFF2-40B4-BE49-F238E27FC236}">
                  <a16:creationId xmlns:a16="http://schemas.microsoft.com/office/drawing/2014/main" id="{1BA74C42-40F3-3EF4-97A1-F7ECCFE7DA9A}"/>
                </a:ext>
              </a:extLst>
            </p:cNvPr>
            <p:cNvSpPr/>
            <p:nvPr/>
          </p:nvSpPr>
          <p:spPr>
            <a:xfrm>
              <a:off x="6860986" y="5173588"/>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28084"/>
                <a:satOff val="897"/>
                <a:lumOff val="11417"/>
                <a:alphaOff val="0"/>
              </a:schemeClr>
            </a:fillRef>
            <a:effectRef idx="0">
              <a:schemeClr val="accent3">
                <a:shade val="80000"/>
                <a:hueOff val="-28084"/>
                <a:satOff val="897"/>
                <a:lumOff val="11417"/>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sp>
          <p:nvSpPr>
            <p:cNvPr id="20" name="Freeform: Shape 19">
              <a:extLst>
                <a:ext uri="{FF2B5EF4-FFF2-40B4-BE49-F238E27FC236}">
                  <a16:creationId xmlns:a16="http://schemas.microsoft.com/office/drawing/2014/main" id="{979C25F7-CE18-8D83-4E99-F9E576111080}"/>
                </a:ext>
              </a:extLst>
            </p:cNvPr>
            <p:cNvSpPr/>
            <p:nvPr/>
          </p:nvSpPr>
          <p:spPr>
            <a:xfrm>
              <a:off x="5209921" y="4220346"/>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37445"/>
                <a:satOff val="1196"/>
                <a:lumOff val="15223"/>
                <a:alphaOff val="0"/>
              </a:schemeClr>
            </a:fillRef>
            <a:effectRef idx="0">
              <a:schemeClr val="accent3">
                <a:shade val="80000"/>
                <a:hueOff val="-37445"/>
                <a:satOff val="1196"/>
                <a:lumOff val="15223"/>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sp>
          <p:nvSpPr>
            <p:cNvPr id="21" name="Freeform: Shape 20">
              <a:extLst>
                <a:ext uri="{FF2B5EF4-FFF2-40B4-BE49-F238E27FC236}">
                  <a16:creationId xmlns:a16="http://schemas.microsoft.com/office/drawing/2014/main" id="{E7BFDA12-3A5F-5152-F3B4-3E8F3BF06580}"/>
                </a:ext>
              </a:extLst>
            </p:cNvPr>
            <p:cNvSpPr/>
            <p:nvPr/>
          </p:nvSpPr>
          <p:spPr>
            <a:xfrm>
              <a:off x="5209921" y="2313861"/>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46806"/>
                <a:satOff val="1495"/>
                <a:lumOff val="19029"/>
                <a:alphaOff val="0"/>
              </a:schemeClr>
            </a:fillRef>
            <a:effectRef idx="0">
              <a:schemeClr val="accent3">
                <a:shade val="80000"/>
                <a:hueOff val="-46806"/>
                <a:satOff val="1495"/>
                <a:lumOff val="19029"/>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grpSp>
      <p:pic>
        <p:nvPicPr>
          <p:cNvPr id="33" name="Graphic 32" descr="Female Profile outline">
            <a:extLst>
              <a:ext uri="{FF2B5EF4-FFF2-40B4-BE49-F238E27FC236}">
                <a16:creationId xmlns:a16="http://schemas.microsoft.com/office/drawing/2014/main" id="{F654C377-B900-F458-AC78-AC7DF5A456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155" y="1534392"/>
            <a:ext cx="850568" cy="850568"/>
          </a:xfrm>
          <a:prstGeom prst="rect">
            <a:avLst/>
          </a:prstGeom>
        </p:spPr>
      </p:pic>
      <p:pic>
        <p:nvPicPr>
          <p:cNvPr id="34" name="Graphic 33" descr="Heart with pulse outline">
            <a:extLst>
              <a:ext uri="{FF2B5EF4-FFF2-40B4-BE49-F238E27FC236}">
                <a16:creationId xmlns:a16="http://schemas.microsoft.com/office/drawing/2014/main" id="{E92EFD2A-5BD5-433D-C82D-BBD5C25FDD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6102" y="2501046"/>
            <a:ext cx="850568" cy="850568"/>
          </a:xfrm>
          <a:prstGeom prst="rect">
            <a:avLst/>
          </a:prstGeom>
        </p:spPr>
      </p:pic>
      <p:pic>
        <p:nvPicPr>
          <p:cNvPr id="35" name="Graphic 34" descr="Information outline">
            <a:extLst>
              <a:ext uri="{FF2B5EF4-FFF2-40B4-BE49-F238E27FC236}">
                <a16:creationId xmlns:a16="http://schemas.microsoft.com/office/drawing/2014/main" id="{25688B9A-2164-5DE3-1994-17FCAE762C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396910" y="4409237"/>
            <a:ext cx="850568" cy="850568"/>
          </a:xfrm>
          <a:prstGeom prst="rect">
            <a:avLst/>
          </a:prstGeom>
        </p:spPr>
      </p:pic>
      <p:pic>
        <p:nvPicPr>
          <p:cNvPr id="36" name="Graphic 35" descr="Network diagram outline">
            <a:extLst>
              <a:ext uri="{FF2B5EF4-FFF2-40B4-BE49-F238E27FC236}">
                <a16:creationId xmlns:a16="http://schemas.microsoft.com/office/drawing/2014/main" id="{D70E5CD4-902D-F254-64FF-881BD87F6CA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5540" y="5387427"/>
            <a:ext cx="850568" cy="850568"/>
          </a:xfrm>
          <a:prstGeom prst="rect">
            <a:avLst/>
          </a:prstGeom>
        </p:spPr>
      </p:pic>
      <p:pic>
        <p:nvPicPr>
          <p:cNvPr id="37" name="Graphic 36" descr="Person with idea outline">
            <a:extLst>
              <a:ext uri="{FF2B5EF4-FFF2-40B4-BE49-F238E27FC236}">
                <a16:creationId xmlns:a16="http://schemas.microsoft.com/office/drawing/2014/main" id="{EBDF13B4-669E-48BF-D0A9-EFC7B5D5FF0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708490" y="2475297"/>
            <a:ext cx="850568" cy="850568"/>
          </a:xfrm>
          <a:prstGeom prst="rect">
            <a:avLst/>
          </a:prstGeom>
        </p:spPr>
      </p:pic>
      <p:pic>
        <p:nvPicPr>
          <p:cNvPr id="38" name="Graphic 37" descr="Users outline">
            <a:extLst>
              <a:ext uri="{FF2B5EF4-FFF2-40B4-BE49-F238E27FC236}">
                <a16:creationId xmlns:a16="http://schemas.microsoft.com/office/drawing/2014/main" id="{A764CCF1-40E4-2376-ED19-5CB075499C0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708489" y="4407858"/>
            <a:ext cx="850568" cy="850568"/>
          </a:xfrm>
          <a:prstGeom prst="rect">
            <a:avLst/>
          </a:prstGeom>
        </p:spPr>
      </p:pic>
      <p:sp>
        <p:nvSpPr>
          <p:cNvPr id="26" name="TextBox 25">
            <a:extLst>
              <a:ext uri="{FF2B5EF4-FFF2-40B4-BE49-F238E27FC236}">
                <a16:creationId xmlns:a16="http://schemas.microsoft.com/office/drawing/2014/main" id="{2BADE0B8-1A90-4380-898F-16FAFC598342}"/>
              </a:ext>
            </a:extLst>
          </p:cNvPr>
          <p:cNvSpPr txBox="1"/>
          <p:nvPr/>
        </p:nvSpPr>
        <p:spPr>
          <a:xfrm>
            <a:off x="8134941" y="1473516"/>
            <a:ext cx="1997663" cy="584775"/>
          </a:xfrm>
          <a:prstGeom prst="rect">
            <a:avLst/>
          </a:prstGeom>
          <a:noFill/>
        </p:spPr>
        <p:txBody>
          <a:bodyPr wrap="none" rtlCol="0">
            <a:spAutoFit/>
          </a:bodyPr>
          <a:lstStyle/>
          <a:p>
            <a:pPr algn="r"/>
            <a:r>
              <a:rPr lang="en-GB" sz="1600"/>
              <a:t>Prepare patients to </a:t>
            </a:r>
            <a:br>
              <a:rPr lang="en-GB" sz="1600"/>
            </a:br>
            <a:r>
              <a:rPr lang="en-GB" sz="1600"/>
              <a:t>manage their health</a:t>
            </a:r>
          </a:p>
        </p:txBody>
      </p:sp>
      <p:sp>
        <p:nvSpPr>
          <p:cNvPr id="27" name="TextBox 26">
            <a:extLst>
              <a:ext uri="{FF2B5EF4-FFF2-40B4-BE49-F238E27FC236}">
                <a16:creationId xmlns:a16="http://schemas.microsoft.com/office/drawing/2014/main" id="{54AEA181-81D4-581B-15B3-6CED3413C657}"/>
              </a:ext>
            </a:extLst>
          </p:cNvPr>
          <p:cNvSpPr txBox="1"/>
          <p:nvPr/>
        </p:nvSpPr>
        <p:spPr>
          <a:xfrm>
            <a:off x="9748844" y="2481857"/>
            <a:ext cx="1688283" cy="830997"/>
          </a:xfrm>
          <a:prstGeom prst="rect">
            <a:avLst/>
          </a:prstGeom>
          <a:noFill/>
        </p:spPr>
        <p:txBody>
          <a:bodyPr wrap="none" rtlCol="0">
            <a:spAutoFit/>
          </a:bodyPr>
          <a:lstStyle/>
          <a:p>
            <a:r>
              <a:rPr lang="en-GB" sz="1600"/>
              <a:t>Promote </a:t>
            </a:r>
            <a:br>
              <a:rPr lang="en-GB" sz="1600"/>
            </a:br>
            <a:r>
              <a:rPr lang="en-GB" sz="1600"/>
              <a:t>evidence-based </a:t>
            </a:r>
            <a:br>
              <a:rPr lang="en-GB" sz="1600"/>
            </a:br>
            <a:r>
              <a:rPr lang="en-GB" sz="1600"/>
              <a:t>clinical care</a:t>
            </a:r>
          </a:p>
        </p:txBody>
      </p:sp>
      <p:sp>
        <p:nvSpPr>
          <p:cNvPr id="28" name="TextBox 27">
            <a:extLst>
              <a:ext uri="{FF2B5EF4-FFF2-40B4-BE49-F238E27FC236}">
                <a16:creationId xmlns:a16="http://schemas.microsoft.com/office/drawing/2014/main" id="{F0FB651E-1563-1E81-F739-E5B71F73A495}"/>
              </a:ext>
            </a:extLst>
          </p:cNvPr>
          <p:cNvSpPr txBox="1"/>
          <p:nvPr/>
        </p:nvSpPr>
        <p:spPr>
          <a:xfrm>
            <a:off x="3311114" y="4444882"/>
            <a:ext cx="1835221" cy="830997"/>
          </a:xfrm>
          <a:prstGeom prst="rect">
            <a:avLst/>
          </a:prstGeom>
          <a:noFill/>
        </p:spPr>
        <p:txBody>
          <a:bodyPr wrap="square" rtlCol="0">
            <a:spAutoFit/>
          </a:bodyPr>
          <a:lstStyle/>
          <a:p>
            <a:pPr algn="r"/>
            <a:r>
              <a:rPr lang="en-GB" sz="1600" dirty="0"/>
              <a:t>Share information </a:t>
            </a:r>
            <a:br>
              <a:rPr lang="en-GB" sz="1600" dirty="0"/>
            </a:br>
            <a:r>
              <a:rPr lang="en-GB" sz="1600" dirty="0"/>
              <a:t>with patients </a:t>
            </a:r>
            <a:br>
              <a:rPr lang="en-GB" sz="1600" dirty="0"/>
            </a:br>
            <a:r>
              <a:rPr lang="en-GB" sz="1600" dirty="0"/>
              <a:t>and providers</a:t>
            </a:r>
          </a:p>
        </p:txBody>
      </p:sp>
      <p:sp>
        <p:nvSpPr>
          <p:cNvPr id="29" name="TextBox 28">
            <a:extLst>
              <a:ext uri="{FF2B5EF4-FFF2-40B4-BE49-F238E27FC236}">
                <a16:creationId xmlns:a16="http://schemas.microsoft.com/office/drawing/2014/main" id="{EFB13345-1762-1C06-0D3D-A24D91F998FB}"/>
              </a:ext>
            </a:extLst>
          </p:cNvPr>
          <p:cNvSpPr txBox="1"/>
          <p:nvPr/>
        </p:nvSpPr>
        <p:spPr>
          <a:xfrm>
            <a:off x="9774564" y="4294533"/>
            <a:ext cx="2057640" cy="1077218"/>
          </a:xfrm>
          <a:prstGeom prst="rect">
            <a:avLst/>
          </a:prstGeom>
          <a:noFill/>
        </p:spPr>
        <p:txBody>
          <a:bodyPr wrap="square" rtlCol="0">
            <a:spAutoFit/>
          </a:bodyPr>
          <a:lstStyle/>
          <a:p>
            <a:r>
              <a:rPr lang="en-GB" sz="1600" dirty="0"/>
              <a:t>Encourage patients’</a:t>
            </a:r>
            <a:br>
              <a:rPr lang="en-GB" sz="1600" dirty="0"/>
            </a:br>
            <a:r>
              <a:rPr lang="en-GB" sz="1600" dirty="0"/>
              <a:t>involvement in</a:t>
            </a:r>
            <a:br>
              <a:rPr lang="en-GB" sz="1600" dirty="0"/>
            </a:br>
            <a:r>
              <a:rPr lang="en-GB" sz="1600" dirty="0"/>
              <a:t>community </a:t>
            </a:r>
            <a:br>
              <a:rPr lang="en-GB" sz="1600" dirty="0"/>
            </a:br>
            <a:r>
              <a:rPr lang="en-GB" sz="1600" dirty="0"/>
              <a:t>programmes</a:t>
            </a:r>
          </a:p>
        </p:txBody>
      </p:sp>
      <p:sp>
        <p:nvSpPr>
          <p:cNvPr id="30" name="TextBox 29">
            <a:extLst>
              <a:ext uri="{FF2B5EF4-FFF2-40B4-BE49-F238E27FC236}">
                <a16:creationId xmlns:a16="http://schemas.microsoft.com/office/drawing/2014/main" id="{AB7233EB-DDE3-53A7-F891-0703E904E500}"/>
              </a:ext>
            </a:extLst>
          </p:cNvPr>
          <p:cNvSpPr txBox="1"/>
          <p:nvPr/>
        </p:nvSpPr>
        <p:spPr>
          <a:xfrm>
            <a:off x="3997056" y="5674613"/>
            <a:ext cx="2735715" cy="584775"/>
          </a:xfrm>
          <a:prstGeom prst="rect">
            <a:avLst/>
          </a:prstGeom>
          <a:noFill/>
        </p:spPr>
        <p:txBody>
          <a:bodyPr wrap="square" rtlCol="0">
            <a:spAutoFit/>
          </a:bodyPr>
          <a:lstStyle/>
          <a:p>
            <a:pPr algn="r"/>
            <a:r>
              <a:rPr lang="en-GB" sz="1600" dirty="0"/>
              <a:t>Provide patient-centric clinical care</a:t>
            </a:r>
          </a:p>
        </p:txBody>
      </p:sp>
      <p:sp>
        <p:nvSpPr>
          <p:cNvPr id="31" name="TextBox 30">
            <a:extLst>
              <a:ext uri="{FF2B5EF4-FFF2-40B4-BE49-F238E27FC236}">
                <a16:creationId xmlns:a16="http://schemas.microsoft.com/office/drawing/2014/main" id="{3805DA38-E1F5-3556-FA77-6A4255663E43}"/>
              </a:ext>
            </a:extLst>
          </p:cNvPr>
          <p:cNvSpPr txBox="1"/>
          <p:nvPr/>
        </p:nvSpPr>
        <p:spPr>
          <a:xfrm>
            <a:off x="3300856" y="2363510"/>
            <a:ext cx="1885834" cy="1077218"/>
          </a:xfrm>
          <a:prstGeom prst="rect">
            <a:avLst/>
          </a:prstGeom>
          <a:noFill/>
        </p:spPr>
        <p:txBody>
          <a:bodyPr wrap="square" rtlCol="0">
            <a:spAutoFit/>
          </a:bodyPr>
          <a:lstStyle/>
          <a:p>
            <a:pPr algn="r"/>
            <a:r>
              <a:rPr lang="en-GB" sz="1600" dirty="0"/>
              <a:t>Measure </a:t>
            </a:r>
            <a:br>
              <a:rPr lang="en-GB" sz="1600" dirty="0"/>
            </a:br>
            <a:r>
              <a:rPr lang="en-GB" sz="1600" dirty="0"/>
              <a:t>outcomes and </a:t>
            </a:r>
            <a:br>
              <a:rPr lang="en-GB" sz="1600" dirty="0"/>
            </a:br>
            <a:r>
              <a:rPr lang="en-GB" sz="1600" dirty="0"/>
              <a:t>promote strategies </a:t>
            </a:r>
            <a:br>
              <a:rPr lang="en-GB" sz="1600" dirty="0"/>
            </a:br>
            <a:r>
              <a:rPr lang="en-GB" sz="1600" dirty="0"/>
              <a:t>for improvement</a:t>
            </a:r>
          </a:p>
        </p:txBody>
      </p:sp>
    </p:spTree>
    <p:extLst>
      <p:ext uri="{BB962C8B-B14F-4D97-AF65-F5344CB8AC3E}">
        <p14:creationId xmlns:p14="http://schemas.microsoft.com/office/powerpoint/2010/main" val="4136673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9F9D9CD-8CB4-C1DF-6802-53A98208AB93}"/>
              </a:ext>
            </a:extLst>
          </p:cNvPr>
          <p:cNvSpPr>
            <a:spLocks noGrp="1"/>
          </p:cNvSpPr>
          <p:nvPr>
            <p:ph idx="19"/>
          </p:nvPr>
        </p:nvSpPr>
        <p:spPr>
          <a:xfrm>
            <a:off x="539750" y="1416785"/>
            <a:ext cx="8461375" cy="4415215"/>
          </a:xfrm>
        </p:spPr>
        <p:txBody>
          <a:bodyPr/>
          <a:lstStyle/>
          <a:p>
            <a:r>
              <a:rPr lang="en-GB" dirty="0"/>
              <a:t>The majority of patients with BD require maintenance treatment</a:t>
            </a:r>
            <a:r>
              <a:rPr lang="en-GB" baseline="30000" dirty="0"/>
              <a:t>1</a:t>
            </a:r>
          </a:p>
          <a:p>
            <a:r>
              <a:rPr lang="en-GB" dirty="0"/>
              <a:t>Staging models of BD broadly describe the disorder as a continuum of increasing </a:t>
            </a:r>
            <a:br>
              <a:rPr lang="en-GB" dirty="0"/>
            </a:br>
            <a:r>
              <a:rPr lang="en-GB" dirty="0"/>
              <a:t>disease severity (clinical staging differs between models):</a:t>
            </a:r>
            <a:r>
              <a:rPr lang="en-GB" baseline="30000" dirty="0"/>
              <a:t>1-3</a:t>
            </a:r>
          </a:p>
          <a:p>
            <a:endParaRPr lang="en-GB" dirty="0"/>
          </a:p>
          <a:p>
            <a:endParaRPr lang="en-GB" dirty="0"/>
          </a:p>
          <a:p>
            <a:endParaRPr lang="en-GB" dirty="0"/>
          </a:p>
          <a:p>
            <a:pPr marL="0" indent="0">
              <a:buNone/>
            </a:pPr>
            <a:br>
              <a:rPr lang="en-GB" dirty="0"/>
            </a:br>
            <a:endParaRPr lang="en-GB" dirty="0"/>
          </a:p>
          <a:p>
            <a:endParaRPr lang="en-GB" dirty="0"/>
          </a:p>
          <a:p>
            <a:r>
              <a:rPr lang="en-GB" dirty="0"/>
              <a:t>Early and sustained intervention with effective maintenance treatment may help to preserve patient functioning – </a:t>
            </a:r>
            <a:r>
              <a:rPr lang="en-GB" b="1" dirty="0"/>
              <a:t>improving prognosis and minimizing illness progression</a:t>
            </a:r>
            <a:r>
              <a:rPr lang="en-GB" baseline="30000" dirty="0"/>
              <a:t>4-6</a:t>
            </a:r>
            <a:endParaRPr lang="en-GB" dirty="0"/>
          </a:p>
        </p:txBody>
      </p:sp>
      <p:sp>
        <p:nvSpPr>
          <p:cNvPr id="25" name="TextBox 24">
            <a:extLst>
              <a:ext uri="{FF2B5EF4-FFF2-40B4-BE49-F238E27FC236}">
                <a16:creationId xmlns:a16="http://schemas.microsoft.com/office/drawing/2014/main" id="{2268E777-F243-56BF-BB5A-BF3C26647013}"/>
              </a:ext>
            </a:extLst>
          </p:cNvPr>
          <p:cNvSpPr txBox="1"/>
          <p:nvPr/>
        </p:nvSpPr>
        <p:spPr>
          <a:xfrm>
            <a:off x="3147048" y="2678649"/>
            <a:ext cx="1980000" cy="1980000"/>
          </a:xfrm>
          <a:prstGeom prst="ellipse">
            <a:avLst/>
          </a:prstGeom>
          <a:solidFill>
            <a:schemeClr val="bg1"/>
          </a:solidFill>
          <a:ln>
            <a:solidFill>
              <a:schemeClr val="accent5">
                <a:lumMod val="50000"/>
              </a:schemeClr>
            </a:solidFill>
          </a:ln>
        </p:spPr>
        <p:txBody>
          <a:bodyPr wrap="none" rtlCol="0">
            <a:noAutofit/>
          </a:bodyPr>
          <a:lstStyle/>
          <a:p>
            <a:pPr algn="ctr"/>
            <a:r>
              <a:rPr lang="en-US" sz="1400" dirty="0">
                <a:solidFill>
                  <a:schemeClr val="tx1"/>
                </a:solidFill>
              </a:rPr>
              <a:t>Patients with</a:t>
            </a:r>
            <a:br>
              <a:rPr lang="en-US" sz="1400" dirty="0">
                <a:solidFill>
                  <a:schemeClr val="tx1"/>
                </a:solidFill>
              </a:rPr>
            </a:br>
            <a:r>
              <a:rPr lang="en-US" sz="1400" dirty="0">
                <a:solidFill>
                  <a:schemeClr val="tx1"/>
                </a:solidFill>
              </a:rPr>
              <a:t>few episodes</a:t>
            </a:r>
            <a:br>
              <a:rPr lang="en-US" sz="1400" dirty="0">
                <a:solidFill>
                  <a:schemeClr val="tx1"/>
                </a:solidFill>
              </a:rPr>
            </a:br>
            <a:r>
              <a:rPr lang="en-US" sz="1400" dirty="0">
                <a:solidFill>
                  <a:schemeClr val="tx1"/>
                </a:solidFill>
              </a:rPr>
              <a:t>and good functioning</a:t>
            </a:r>
            <a:br>
              <a:rPr lang="en-US" sz="1400" dirty="0">
                <a:solidFill>
                  <a:schemeClr val="tx1"/>
                </a:solidFill>
              </a:rPr>
            </a:br>
            <a:r>
              <a:rPr lang="en-US" sz="1400" dirty="0">
                <a:solidFill>
                  <a:schemeClr val="tx1"/>
                </a:solidFill>
              </a:rPr>
              <a:t>between episodes</a:t>
            </a:r>
          </a:p>
          <a:p>
            <a:pPr algn="ctr"/>
            <a:endParaRPr lang="en-GB" dirty="0"/>
          </a:p>
        </p:txBody>
      </p:sp>
      <p:sp>
        <p:nvSpPr>
          <p:cNvPr id="4" name="Content Placeholder 3">
            <a:extLst>
              <a:ext uri="{FF2B5EF4-FFF2-40B4-BE49-F238E27FC236}">
                <a16:creationId xmlns:a16="http://schemas.microsoft.com/office/drawing/2014/main" id="{37F55AD1-2BCB-ADD9-DA9D-53186794361E}"/>
              </a:ext>
            </a:extLst>
          </p:cNvPr>
          <p:cNvSpPr>
            <a:spLocks noGrp="1"/>
          </p:cNvSpPr>
          <p:nvPr>
            <p:ph sz="half" idx="1"/>
          </p:nvPr>
        </p:nvSpPr>
        <p:spPr/>
        <p:txBody>
          <a:bodyPr/>
          <a:lstStyle/>
          <a:p>
            <a:r>
              <a:rPr lang="en-GB" dirty="0"/>
              <a:t>Recurrences in BD may be associated with:</a:t>
            </a:r>
            <a:r>
              <a:rPr lang="en-GB" baseline="30000" dirty="0"/>
              <a:t>5,6</a:t>
            </a:r>
            <a:r>
              <a:rPr lang="en-GB" dirty="0"/>
              <a:t> </a:t>
            </a:r>
          </a:p>
          <a:p>
            <a:pPr lvl="1"/>
            <a:r>
              <a:rPr lang="en-GB" dirty="0"/>
              <a:t>Reduced grey matter volumes in the brain </a:t>
            </a:r>
          </a:p>
          <a:p>
            <a:pPr lvl="1"/>
            <a:r>
              <a:rPr lang="en-GB" dirty="0"/>
              <a:t>Worsening cognitive impairment</a:t>
            </a:r>
          </a:p>
          <a:p>
            <a:pPr lvl="1"/>
            <a:r>
              <a:rPr lang="en-GB" dirty="0"/>
              <a:t>Decreased inter-episodic recovery </a:t>
            </a:r>
          </a:p>
          <a:p>
            <a:pPr lvl="1"/>
            <a:r>
              <a:rPr lang="en-GB" dirty="0"/>
              <a:t>A higher rate and severity of relapse</a:t>
            </a:r>
          </a:p>
          <a:p>
            <a:pPr lvl="1"/>
            <a:r>
              <a:rPr lang="en-GB" dirty="0"/>
              <a:t>Reduced treatment response </a:t>
            </a:r>
          </a:p>
        </p:txBody>
      </p:sp>
      <p:sp>
        <p:nvSpPr>
          <p:cNvPr id="2" name="Text Placeholder 1">
            <a:extLst>
              <a:ext uri="{FF2B5EF4-FFF2-40B4-BE49-F238E27FC236}">
                <a16:creationId xmlns:a16="http://schemas.microsoft.com/office/drawing/2014/main" id="{8BA80D84-AF08-6058-4446-DE2109427226}"/>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6BFB285B-7030-D565-668E-821E30620D38}"/>
              </a:ext>
            </a:extLst>
          </p:cNvPr>
          <p:cNvSpPr>
            <a:spLocks noGrp="1"/>
          </p:cNvSpPr>
          <p:nvPr>
            <p:ph type="title"/>
          </p:nvPr>
        </p:nvSpPr>
        <p:spPr/>
        <p:txBody>
          <a:bodyPr/>
          <a:lstStyle/>
          <a:p>
            <a:r>
              <a:rPr lang="en-GB"/>
              <a:t>Importance of maintenance treatment </a:t>
            </a:r>
          </a:p>
        </p:txBody>
      </p:sp>
      <p:sp>
        <p:nvSpPr>
          <p:cNvPr id="5" name="Text Placeholder 4">
            <a:extLst>
              <a:ext uri="{FF2B5EF4-FFF2-40B4-BE49-F238E27FC236}">
                <a16:creationId xmlns:a16="http://schemas.microsoft.com/office/drawing/2014/main" id="{2B1FC726-BA3E-851E-24A3-D009B7B2D4F9}"/>
              </a:ext>
            </a:extLst>
          </p:cNvPr>
          <p:cNvSpPr>
            <a:spLocks noGrp="1"/>
          </p:cNvSpPr>
          <p:nvPr>
            <p:ph type="body" sz="quarter" idx="18"/>
          </p:nvPr>
        </p:nvSpPr>
        <p:spPr/>
        <p:txBody>
          <a:bodyPr/>
          <a:lstStyle/>
          <a:p>
            <a:r>
              <a:rPr lang="en-GB" dirty="0"/>
              <a:t>BD=bipolar disorder</a:t>
            </a:r>
            <a:br>
              <a:rPr lang="en-GB" dirty="0"/>
            </a:br>
            <a:br>
              <a:rPr lang="en-GB" dirty="0"/>
            </a:br>
            <a:r>
              <a:rPr lang="en-GB" dirty="0"/>
              <a:t>1. </a:t>
            </a:r>
            <a:r>
              <a:rPr lang="en-GB" dirty="0" err="1"/>
              <a:t>Yatham</a:t>
            </a:r>
            <a:r>
              <a:rPr lang="en-GB" dirty="0"/>
              <a:t> et al. Bipolar </a:t>
            </a:r>
            <a:r>
              <a:rPr lang="en-GB" dirty="0" err="1"/>
              <a:t>Disord</a:t>
            </a:r>
            <a:r>
              <a:rPr lang="en-GB" dirty="0"/>
              <a:t> 2018;20(2):97–170; 2. Berk et al. Bipolar </a:t>
            </a:r>
            <a:r>
              <a:rPr lang="en-GB" dirty="0" err="1"/>
              <a:t>Disord</a:t>
            </a:r>
            <a:r>
              <a:rPr lang="en-GB" dirty="0"/>
              <a:t> 2014;16(5):471–477; </a:t>
            </a:r>
            <a:br>
              <a:rPr lang="en-GB" dirty="0"/>
            </a:br>
            <a:r>
              <a:rPr lang="en-GB" dirty="0"/>
              <a:t>3. </a:t>
            </a:r>
            <a:r>
              <a:rPr lang="en-GB" dirty="0" err="1"/>
              <a:t>Kapczinski</a:t>
            </a:r>
            <a:r>
              <a:rPr lang="en-GB" dirty="0"/>
              <a:t> et al. Acta </a:t>
            </a:r>
            <a:r>
              <a:rPr lang="en-GB" dirty="0" err="1"/>
              <a:t>Psychiatr</a:t>
            </a:r>
            <a:r>
              <a:rPr lang="en-GB" dirty="0"/>
              <a:t> </a:t>
            </a:r>
            <a:r>
              <a:rPr lang="en-GB" dirty="0" err="1"/>
              <a:t>Scand</a:t>
            </a:r>
            <a:r>
              <a:rPr lang="en-GB" dirty="0"/>
              <a:t> 2014;130(5):354–363; 4. </a:t>
            </a:r>
            <a:r>
              <a:rPr lang="en-GB" dirty="0" err="1"/>
              <a:t>Yatham</a:t>
            </a:r>
            <a:r>
              <a:rPr lang="en-GB" dirty="0"/>
              <a:t> et al. Mol Psychiatry 2016;21(8):1050–1056; </a:t>
            </a:r>
            <a:br>
              <a:rPr lang="en-GB" dirty="0"/>
            </a:br>
            <a:r>
              <a:rPr lang="en-GB" dirty="0"/>
              <a:t>5. </a:t>
            </a:r>
            <a:r>
              <a:rPr lang="en-GB" dirty="0" err="1"/>
              <a:t>Kozicky</a:t>
            </a:r>
            <a:r>
              <a:rPr lang="en-GB" dirty="0"/>
              <a:t> et al. Bipolar </a:t>
            </a:r>
            <a:r>
              <a:rPr lang="en-GB" dirty="0" err="1"/>
              <a:t>Disord</a:t>
            </a:r>
            <a:r>
              <a:rPr lang="en-GB" dirty="0"/>
              <a:t> 2016;18(6):511–519; 6. Vieta et al. </a:t>
            </a:r>
            <a:r>
              <a:rPr lang="en-GB" dirty="0" err="1"/>
              <a:t>Neurotox</a:t>
            </a:r>
            <a:r>
              <a:rPr lang="en-GB" dirty="0"/>
              <a:t> Res 2011;19(2):279–285</a:t>
            </a:r>
          </a:p>
        </p:txBody>
      </p:sp>
      <p:sp>
        <p:nvSpPr>
          <p:cNvPr id="6" name="Slide Number Placeholder 5">
            <a:extLst>
              <a:ext uri="{FF2B5EF4-FFF2-40B4-BE49-F238E27FC236}">
                <a16:creationId xmlns:a16="http://schemas.microsoft.com/office/drawing/2014/main" id="{F5CB1BC2-44F1-EC80-78D2-29D420DEB3E7}"/>
              </a:ext>
            </a:extLst>
          </p:cNvPr>
          <p:cNvSpPr>
            <a:spLocks noGrp="1"/>
          </p:cNvSpPr>
          <p:nvPr>
            <p:ph type="sldNum" sz="quarter" idx="4"/>
          </p:nvPr>
        </p:nvSpPr>
        <p:spPr/>
        <p:txBody>
          <a:bodyPr/>
          <a:lstStyle/>
          <a:p>
            <a:fld id="{C5E73D8C-6D1C-4360-8101-83ED279A0FF1}" type="slidenum">
              <a:rPr lang="en-GB" smtClean="0"/>
              <a:pPr/>
              <a:t>4</a:t>
            </a:fld>
            <a:endParaRPr lang="en-GB"/>
          </a:p>
        </p:txBody>
      </p:sp>
      <p:sp>
        <p:nvSpPr>
          <p:cNvPr id="8" name="Arrow: Right 7">
            <a:extLst>
              <a:ext uri="{FF2B5EF4-FFF2-40B4-BE49-F238E27FC236}">
                <a16:creationId xmlns:a16="http://schemas.microsoft.com/office/drawing/2014/main" id="{E6A80C3F-A958-AF04-3CA8-AC82ED64721A}"/>
              </a:ext>
            </a:extLst>
          </p:cNvPr>
          <p:cNvSpPr/>
          <p:nvPr/>
        </p:nvSpPr>
        <p:spPr>
          <a:xfrm>
            <a:off x="736048" y="3729870"/>
            <a:ext cx="7656838" cy="992356"/>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Increasing severity</a:t>
            </a:r>
          </a:p>
        </p:txBody>
      </p:sp>
      <p:sp>
        <p:nvSpPr>
          <p:cNvPr id="15" name="TextBox 14">
            <a:extLst>
              <a:ext uri="{FF2B5EF4-FFF2-40B4-BE49-F238E27FC236}">
                <a16:creationId xmlns:a16="http://schemas.microsoft.com/office/drawing/2014/main" id="{59428474-AB4D-515F-1E86-9C63C2E9627B}"/>
              </a:ext>
            </a:extLst>
          </p:cNvPr>
          <p:cNvSpPr txBox="1"/>
          <p:nvPr/>
        </p:nvSpPr>
        <p:spPr>
          <a:xfrm>
            <a:off x="539749" y="2678649"/>
            <a:ext cx="1980000" cy="1980000"/>
          </a:xfrm>
          <a:prstGeom prst="ellipse">
            <a:avLst/>
          </a:prstGeom>
          <a:solidFill>
            <a:schemeClr val="bg1"/>
          </a:solidFill>
          <a:ln>
            <a:solidFill>
              <a:schemeClr val="accent5">
                <a:lumMod val="50000"/>
              </a:schemeClr>
            </a:solidFill>
          </a:ln>
        </p:spPr>
        <p:txBody>
          <a:bodyPr wrap="none" tIns="36000" rtlCol="0" anchor="t">
            <a:noAutofit/>
          </a:bodyPr>
          <a:lstStyle/>
          <a:p>
            <a:pPr algn="ctr"/>
            <a:r>
              <a:rPr lang="en-GB" sz="1400" dirty="0">
                <a:solidFill>
                  <a:schemeClr val="tx1"/>
                </a:solidFill>
              </a:rPr>
              <a:t>Individuals at</a:t>
            </a:r>
            <a:br>
              <a:rPr lang="en-GB" sz="1400" dirty="0">
                <a:solidFill>
                  <a:schemeClr val="tx1"/>
                </a:solidFill>
              </a:rPr>
            </a:br>
            <a:r>
              <a:rPr lang="en-GB" sz="1400" dirty="0">
                <a:solidFill>
                  <a:schemeClr val="tx1"/>
                </a:solidFill>
              </a:rPr>
              <a:t>increased risk of</a:t>
            </a:r>
            <a:br>
              <a:rPr lang="en-GB" sz="1400" dirty="0">
                <a:solidFill>
                  <a:schemeClr val="tx1"/>
                </a:solidFill>
              </a:rPr>
            </a:br>
            <a:r>
              <a:rPr lang="en-GB" sz="1400" dirty="0">
                <a:solidFill>
                  <a:schemeClr val="tx1"/>
                </a:solidFill>
              </a:rPr>
              <a:t>developing BD due</a:t>
            </a:r>
            <a:br>
              <a:rPr lang="en-GB" sz="1400" dirty="0">
                <a:solidFill>
                  <a:schemeClr val="tx1"/>
                </a:solidFill>
              </a:rPr>
            </a:br>
            <a:r>
              <a:rPr lang="en-GB" sz="1400" dirty="0">
                <a:solidFill>
                  <a:schemeClr val="tx1"/>
                </a:solidFill>
              </a:rPr>
              <a:t>to family history and</a:t>
            </a:r>
            <a:br>
              <a:rPr lang="en-GB" sz="1400" dirty="0">
                <a:solidFill>
                  <a:schemeClr val="tx1"/>
                </a:solidFill>
              </a:rPr>
            </a:br>
            <a:r>
              <a:rPr lang="en-GB" sz="1400" dirty="0">
                <a:solidFill>
                  <a:schemeClr val="tx1"/>
                </a:solidFill>
              </a:rPr>
              <a:t>presence of symptoms</a:t>
            </a:r>
            <a:br>
              <a:rPr lang="en-GB" sz="1400" dirty="0">
                <a:solidFill>
                  <a:schemeClr val="tx1"/>
                </a:solidFill>
              </a:rPr>
            </a:br>
            <a:r>
              <a:rPr lang="en-GB" sz="1400" dirty="0">
                <a:solidFill>
                  <a:schemeClr val="tx1"/>
                </a:solidFill>
              </a:rPr>
              <a:t>predictive of BD</a:t>
            </a:r>
          </a:p>
        </p:txBody>
      </p:sp>
      <p:sp>
        <p:nvSpPr>
          <p:cNvPr id="29" name="TextBox 28">
            <a:extLst>
              <a:ext uri="{FF2B5EF4-FFF2-40B4-BE49-F238E27FC236}">
                <a16:creationId xmlns:a16="http://schemas.microsoft.com/office/drawing/2014/main" id="{7A1667B2-6427-9459-A13C-9C9CFC7FDEB8}"/>
              </a:ext>
            </a:extLst>
          </p:cNvPr>
          <p:cNvSpPr txBox="1"/>
          <p:nvPr/>
        </p:nvSpPr>
        <p:spPr>
          <a:xfrm>
            <a:off x="5754348" y="2678649"/>
            <a:ext cx="1980000" cy="1980000"/>
          </a:xfrm>
          <a:prstGeom prst="ellipse">
            <a:avLst/>
          </a:prstGeom>
          <a:solidFill>
            <a:schemeClr val="bg1"/>
          </a:solidFill>
          <a:ln>
            <a:solidFill>
              <a:schemeClr val="accent5">
                <a:lumMod val="50000"/>
              </a:schemeClr>
            </a:solidFill>
          </a:ln>
        </p:spPr>
        <p:txBody>
          <a:bodyPr wrap="none" rtlCol="0" anchor="ctr">
            <a:noAutofit/>
          </a:bodyPr>
          <a:lstStyle/>
          <a:p>
            <a:pPr algn="ctr"/>
            <a:r>
              <a:rPr lang="en-US" sz="1400" dirty="0">
                <a:solidFill>
                  <a:schemeClr val="tx1"/>
                </a:solidFill>
              </a:rPr>
              <a:t>Patients with </a:t>
            </a:r>
            <a:br>
              <a:rPr lang="en-US" sz="1400" dirty="0">
                <a:solidFill>
                  <a:schemeClr val="tx1"/>
                </a:solidFill>
              </a:rPr>
            </a:br>
            <a:r>
              <a:rPr lang="en-US" sz="1400" dirty="0">
                <a:solidFill>
                  <a:schemeClr val="tx1"/>
                </a:solidFill>
              </a:rPr>
              <a:t>recurrent episodes </a:t>
            </a:r>
            <a:br>
              <a:rPr lang="en-US" sz="1400" dirty="0">
                <a:solidFill>
                  <a:schemeClr val="tx1"/>
                </a:solidFill>
              </a:rPr>
            </a:br>
            <a:r>
              <a:rPr lang="en-US" sz="1400" dirty="0">
                <a:solidFill>
                  <a:schemeClr val="tx1"/>
                </a:solidFill>
              </a:rPr>
              <a:t>and reduced</a:t>
            </a:r>
            <a:br>
              <a:rPr lang="en-US" sz="1400" dirty="0">
                <a:solidFill>
                  <a:schemeClr val="tx1"/>
                </a:solidFill>
              </a:rPr>
            </a:br>
            <a:r>
              <a:rPr lang="en-US" sz="1400" dirty="0">
                <a:solidFill>
                  <a:schemeClr val="tx1"/>
                </a:solidFill>
              </a:rPr>
              <a:t>functioning </a:t>
            </a:r>
            <a:br>
              <a:rPr lang="en-US" sz="1400" dirty="0">
                <a:solidFill>
                  <a:schemeClr val="tx1"/>
                </a:solidFill>
              </a:rPr>
            </a:br>
            <a:r>
              <a:rPr lang="en-US" sz="1400" dirty="0">
                <a:solidFill>
                  <a:schemeClr val="tx1"/>
                </a:solidFill>
              </a:rPr>
              <a:t>and cognition</a:t>
            </a:r>
          </a:p>
        </p:txBody>
      </p:sp>
    </p:spTree>
    <p:extLst>
      <p:ext uri="{BB962C8B-B14F-4D97-AF65-F5344CB8AC3E}">
        <p14:creationId xmlns:p14="http://schemas.microsoft.com/office/powerpoint/2010/main" val="3551723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EA5F98-ADA4-9B2D-05A3-51FFCDE49940}"/>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0A1BAA6F-9B95-1E93-FCFE-A893B55F16D4}"/>
              </a:ext>
            </a:extLst>
          </p:cNvPr>
          <p:cNvSpPr>
            <a:spLocks noGrp="1"/>
          </p:cNvSpPr>
          <p:nvPr>
            <p:ph type="title"/>
          </p:nvPr>
        </p:nvSpPr>
        <p:spPr/>
        <p:txBody>
          <a:bodyPr/>
          <a:lstStyle/>
          <a:p>
            <a:r>
              <a:rPr lang="en-US"/>
              <a:t>Risk of recurrence and relapse</a:t>
            </a:r>
            <a:endParaRPr lang="en-GB"/>
          </a:p>
        </p:txBody>
      </p:sp>
      <p:sp>
        <p:nvSpPr>
          <p:cNvPr id="4" name="Content Placeholder 3">
            <a:extLst>
              <a:ext uri="{FF2B5EF4-FFF2-40B4-BE49-F238E27FC236}">
                <a16:creationId xmlns:a16="http://schemas.microsoft.com/office/drawing/2014/main" id="{73A1A296-882A-6556-20AD-D49F666F843B}"/>
              </a:ext>
            </a:extLst>
          </p:cNvPr>
          <p:cNvSpPr>
            <a:spLocks noGrp="1"/>
          </p:cNvSpPr>
          <p:nvPr>
            <p:ph idx="19"/>
          </p:nvPr>
        </p:nvSpPr>
        <p:spPr>
          <a:xfrm>
            <a:off x="539751" y="1416785"/>
            <a:ext cx="10280650" cy="4415215"/>
          </a:xfrm>
        </p:spPr>
        <p:txBody>
          <a:bodyPr/>
          <a:lstStyle/>
          <a:p>
            <a:pPr lvl="1"/>
            <a:r>
              <a:rPr lang="en-GB" sz="1600" dirty="0"/>
              <a:t>The pooled rate of recurrence from a review of RCTs was found to be 60.6% for patients treated with placebo and 39.3% for patients treated with mood stabilizers (translating into a number needed to treat of ~4.5)</a:t>
            </a:r>
            <a:r>
              <a:rPr lang="en-GB" sz="1600" baseline="30000" dirty="0"/>
              <a:t>1</a:t>
            </a:r>
            <a:endParaRPr lang="en-GB" sz="1600" dirty="0"/>
          </a:p>
        </p:txBody>
      </p:sp>
      <p:sp>
        <p:nvSpPr>
          <p:cNvPr id="7" name="Text Placeholder 6">
            <a:extLst>
              <a:ext uri="{FF2B5EF4-FFF2-40B4-BE49-F238E27FC236}">
                <a16:creationId xmlns:a16="http://schemas.microsoft.com/office/drawing/2014/main" id="{A4FED06E-872B-909D-ED8E-8914C2FBBFFD}"/>
              </a:ext>
            </a:extLst>
          </p:cNvPr>
          <p:cNvSpPr>
            <a:spLocks noGrp="1"/>
          </p:cNvSpPr>
          <p:nvPr>
            <p:ph type="body" sz="quarter" idx="18"/>
          </p:nvPr>
        </p:nvSpPr>
        <p:spPr/>
        <p:txBody>
          <a:bodyPr/>
          <a:lstStyle/>
          <a:p>
            <a:r>
              <a:rPr lang="en-GB" dirty="0"/>
              <a:t>BD=bipolar disorder; CI=confidence interval; HR=hazard ratio; RCT=randomized controlled trial</a:t>
            </a:r>
            <a:br>
              <a:rPr lang="en-GB" dirty="0"/>
            </a:br>
            <a:br>
              <a:rPr lang="en-GB" dirty="0"/>
            </a:br>
            <a:r>
              <a:rPr lang="en-GB" dirty="0"/>
              <a:t>1. Vázquez et al. </a:t>
            </a:r>
            <a:r>
              <a:rPr lang="en-GB" dirty="0" err="1"/>
              <a:t>Eur</a:t>
            </a:r>
            <a:r>
              <a:rPr lang="en-GB" dirty="0"/>
              <a:t> </a:t>
            </a:r>
            <a:r>
              <a:rPr lang="en-GB" dirty="0" err="1"/>
              <a:t>Neuropsychopharmacol</a:t>
            </a:r>
            <a:r>
              <a:rPr lang="en-GB" dirty="0"/>
              <a:t> 2015;25(10):1501–1512; 2. Perlis et al.</a:t>
            </a:r>
            <a:r>
              <a:rPr lang="pl-PL" dirty="0"/>
              <a:t> Am J Psychiatry 2006;163(2):217–224</a:t>
            </a:r>
            <a:endParaRPr lang="en-GB" dirty="0"/>
          </a:p>
        </p:txBody>
      </p:sp>
      <p:sp>
        <p:nvSpPr>
          <p:cNvPr id="6" name="Slide Number Placeholder 5">
            <a:extLst>
              <a:ext uri="{FF2B5EF4-FFF2-40B4-BE49-F238E27FC236}">
                <a16:creationId xmlns:a16="http://schemas.microsoft.com/office/drawing/2014/main" id="{780E1578-9D11-4079-AF77-F6A1872A8BCB}"/>
              </a:ext>
            </a:extLst>
          </p:cNvPr>
          <p:cNvSpPr>
            <a:spLocks noGrp="1"/>
          </p:cNvSpPr>
          <p:nvPr>
            <p:ph type="sldNum" sz="quarter" idx="4"/>
          </p:nvPr>
        </p:nvSpPr>
        <p:spPr/>
        <p:txBody>
          <a:bodyPr/>
          <a:lstStyle/>
          <a:p>
            <a:fld id="{C5E73D8C-6D1C-4360-8101-83ED279A0FF1}" type="slidenum">
              <a:rPr lang="en-GB" smtClean="0"/>
              <a:pPr/>
              <a:t>5</a:t>
            </a:fld>
            <a:endParaRPr lang="en-GB"/>
          </a:p>
        </p:txBody>
      </p:sp>
      <p:graphicFrame>
        <p:nvGraphicFramePr>
          <p:cNvPr id="15" name="Table 11">
            <a:extLst>
              <a:ext uri="{FF2B5EF4-FFF2-40B4-BE49-F238E27FC236}">
                <a16:creationId xmlns:a16="http://schemas.microsoft.com/office/drawing/2014/main" id="{4ADDD5B0-07A1-42D9-7792-2E620A9F4AFB}"/>
              </a:ext>
            </a:extLst>
          </p:cNvPr>
          <p:cNvGraphicFramePr>
            <a:graphicFrameLocks/>
          </p:cNvGraphicFramePr>
          <p:nvPr>
            <p:extLst>
              <p:ext uri="{D42A27DB-BD31-4B8C-83A1-F6EECF244321}">
                <p14:modId xmlns:p14="http://schemas.microsoft.com/office/powerpoint/2010/main" val="2438616291"/>
              </p:ext>
            </p:extLst>
          </p:nvPr>
        </p:nvGraphicFramePr>
        <p:xfrm>
          <a:off x="704099" y="2517194"/>
          <a:ext cx="5234400" cy="3478072"/>
        </p:xfrm>
        <a:graphic>
          <a:graphicData uri="http://schemas.openxmlformats.org/drawingml/2006/table">
            <a:tbl>
              <a:tblPr bandRow="1">
                <a:tableStyleId>{5C22544A-7EE6-4342-B048-85BDC9FD1C3A}</a:tableStyleId>
              </a:tblPr>
              <a:tblGrid>
                <a:gridCol w="2353133">
                  <a:extLst>
                    <a:ext uri="{9D8B030D-6E8A-4147-A177-3AD203B41FA5}">
                      <a16:colId xmlns:a16="http://schemas.microsoft.com/office/drawing/2014/main" val="211284293"/>
                    </a:ext>
                  </a:extLst>
                </a:gridCol>
                <a:gridCol w="2881267">
                  <a:extLst>
                    <a:ext uri="{9D8B030D-6E8A-4147-A177-3AD203B41FA5}">
                      <a16:colId xmlns:a16="http://schemas.microsoft.com/office/drawing/2014/main" val="1159505650"/>
                    </a:ext>
                  </a:extLst>
                </a:gridCol>
              </a:tblGrid>
              <a:tr h="285666">
                <a:tc>
                  <a:txBody>
                    <a:bodyPr/>
                    <a:lstStyle/>
                    <a:p>
                      <a:pPr algn="l" fontAlgn="b">
                        <a:lnSpc>
                          <a:spcPct val="90000"/>
                        </a:lnSpc>
                      </a:pPr>
                      <a:r>
                        <a:rPr lang="en-GB" sz="1200" b="1" i="0" u="none" strike="noStrike" dirty="0">
                          <a:solidFill>
                            <a:schemeClr val="bg1"/>
                          </a:solidFill>
                          <a:effectLst/>
                          <a:latin typeface="+mn-lt"/>
                        </a:rPr>
                        <a:t>Feature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lnSpc>
                          <a:spcPct val="90000"/>
                        </a:lnSpc>
                      </a:pPr>
                      <a:r>
                        <a:rPr lang="en-GB" sz="1200" b="1" dirty="0">
                          <a:solidFill>
                            <a:schemeClr val="bg1"/>
                          </a:solidFill>
                          <a:latin typeface="+mn-lt"/>
                          <a:cs typeface="Arial" panose="020B0604020202020204" pitchFamily="34" charset="0"/>
                        </a:rPr>
                        <a:t>HR (95% CI)</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726149425"/>
                  </a:ext>
                </a:extLst>
              </a:tr>
              <a:tr h="401810">
                <a:tc>
                  <a:txBody>
                    <a:bodyPr/>
                    <a:lstStyle/>
                    <a:p>
                      <a:pPr algn="l" fontAlgn="b">
                        <a:lnSpc>
                          <a:spcPct val="90000"/>
                        </a:lnSpc>
                      </a:pPr>
                      <a:r>
                        <a:rPr lang="en-GB" sz="1200" b="0" i="0" u="none" strike="noStrike" dirty="0">
                          <a:solidFill>
                            <a:srgbClr val="000000"/>
                          </a:solidFill>
                          <a:effectLst/>
                          <a:latin typeface="+mn-lt"/>
                        </a:rPr>
                        <a:t>Phases of mania, lifetime </a:t>
                      </a:r>
                      <a:br>
                        <a:rPr lang="en-GB" sz="1200" b="0" i="0" u="none" strike="noStrike" dirty="0">
                          <a:solidFill>
                            <a:srgbClr val="000000"/>
                          </a:solidFill>
                          <a:effectLst/>
                          <a:latin typeface="+mn-lt"/>
                        </a:rPr>
                      </a:br>
                      <a:r>
                        <a:rPr lang="en-GB" sz="1200" b="0" i="0" u="none" strike="noStrike" dirty="0">
                          <a:solidFill>
                            <a:srgbClr val="000000"/>
                          </a:solidFill>
                          <a:effectLst/>
                          <a:latin typeface="+mn-lt"/>
                        </a:rPr>
                        <a:t>(≥20 episodes versus &lt;5)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200" dirty="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285666">
                <a:tc>
                  <a:txBody>
                    <a:bodyPr/>
                    <a:lstStyle/>
                    <a:p>
                      <a:pPr algn="l" fontAlgn="b">
                        <a:lnSpc>
                          <a:spcPct val="90000"/>
                        </a:lnSpc>
                      </a:pPr>
                      <a:r>
                        <a:rPr lang="en-GB" sz="1200" b="0" i="0" u="none" strike="noStrike" dirty="0">
                          <a:solidFill>
                            <a:srgbClr val="000000"/>
                          </a:solidFill>
                          <a:effectLst/>
                          <a:latin typeface="+mn-lt"/>
                        </a:rPr>
                        <a:t>Current substance-use disorder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2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0008190"/>
                  </a:ext>
                </a:extLst>
              </a:tr>
              <a:tr h="401810">
                <a:tc>
                  <a:txBody>
                    <a:bodyPr/>
                    <a:lstStyle/>
                    <a:p>
                      <a:pPr algn="l" fontAlgn="b">
                        <a:lnSpc>
                          <a:spcPct val="90000"/>
                        </a:lnSpc>
                      </a:pPr>
                      <a:r>
                        <a:rPr lang="en-GB" sz="1200" b="0" i="0" u="none" strike="noStrike">
                          <a:solidFill>
                            <a:schemeClr val="tx2"/>
                          </a:solidFill>
                          <a:effectLst/>
                          <a:latin typeface="+mn-lt"/>
                        </a:rPr>
                        <a:t>Number of residual manic symptoms at recovery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2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02723463"/>
                  </a:ext>
                </a:extLst>
              </a:tr>
              <a:tr h="401810">
                <a:tc>
                  <a:txBody>
                    <a:bodyPr/>
                    <a:lstStyle/>
                    <a:p>
                      <a:pPr algn="l" fontAlgn="b">
                        <a:lnSpc>
                          <a:spcPct val="90000"/>
                        </a:lnSpc>
                      </a:pPr>
                      <a:r>
                        <a:rPr lang="en-GB" sz="1200" b="0" i="0" u="none" strike="noStrike" dirty="0">
                          <a:solidFill>
                            <a:schemeClr val="tx2"/>
                          </a:solidFill>
                          <a:effectLst/>
                          <a:latin typeface="+mn-lt"/>
                        </a:rPr>
                        <a:t>BD-I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2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50143"/>
                  </a:ext>
                </a:extLst>
              </a:tr>
              <a:tr h="401810">
                <a:tc>
                  <a:txBody>
                    <a:bodyPr/>
                    <a:lstStyle/>
                    <a:p>
                      <a:pPr algn="l" fontAlgn="b">
                        <a:lnSpc>
                          <a:spcPct val="90000"/>
                        </a:lnSpc>
                      </a:pPr>
                      <a:r>
                        <a:rPr lang="en-GB" sz="1200" b="0" i="0" u="none" strike="noStrike">
                          <a:solidFill>
                            <a:schemeClr val="tx2"/>
                          </a:solidFill>
                          <a:effectLst/>
                          <a:latin typeface="+mn-lt"/>
                        </a:rPr>
                        <a:t>Rapid cycling, past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2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041395094"/>
                  </a:ext>
                </a:extLst>
              </a:tr>
              <a:tr h="401810">
                <a:tc>
                  <a:txBody>
                    <a:bodyPr/>
                    <a:lstStyle/>
                    <a:p>
                      <a:pPr algn="l" fontAlgn="b">
                        <a:lnSpc>
                          <a:spcPct val="90000"/>
                        </a:lnSpc>
                      </a:pPr>
                      <a:r>
                        <a:rPr lang="en-GB" sz="1200" b="0" i="0" u="none" strike="noStrike" dirty="0">
                          <a:solidFill>
                            <a:schemeClr val="tx2"/>
                          </a:solidFill>
                          <a:effectLst/>
                          <a:latin typeface="+mn-lt"/>
                        </a:rPr>
                        <a:t>Number of episodes of depression, past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2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9361633"/>
                  </a:ext>
                </a:extLst>
              </a:tr>
              <a:tr h="401810">
                <a:tc>
                  <a:txBody>
                    <a:bodyPr/>
                    <a:lstStyle/>
                    <a:p>
                      <a:pPr algn="l" fontAlgn="b">
                        <a:lnSpc>
                          <a:spcPct val="90000"/>
                        </a:lnSpc>
                      </a:pPr>
                      <a:r>
                        <a:rPr lang="en-GB" sz="1200" b="0" i="0" u="none" strike="noStrike" dirty="0">
                          <a:solidFill>
                            <a:schemeClr val="tx2"/>
                          </a:solidFill>
                          <a:effectLst/>
                          <a:latin typeface="+mn-lt"/>
                        </a:rPr>
                        <a:t>Percent of days with elevated mood, past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200" b="0" dirty="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018158160"/>
                  </a:ext>
                </a:extLst>
              </a:tr>
              <a:tr h="401810">
                <a:tc>
                  <a:txBody>
                    <a:bodyPr/>
                    <a:lstStyle/>
                    <a:p>
                      <a:pPr algn="l" fontAlgn="b">
                        <a:lnSpc>
                          <a:spcPct val="90000"/>
                        </a:lnSpc>
                      </a:pPr>
                      <a:r>
                        <a:rPr lang="en-GB" sz="1200" b="0" i="0" u="none" strike="noStrike" dirty="0">
                          <a:solidFill>
                            <a:schemeClr val="tx2"/>
                          </a:solidFill>
                          <a:effectLst/>
                          <a:latin typeface="+mn-lt"/>
                        </a:rPr>
                        <a:t>Polarity of preceding (index) episode – depression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200" b="0" dirty="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3587142"/>
                  </a:ext>
                </a:extLst>
              </a:tr>
            </a:tbl>
          </a:graphicData>
        </a:graphic>
      </p:graphicFrame>
      <p:sp>
        <p:nvSpPr>
          <p:cNvPr id="17" name="TextBox 16">
            <a:extLst>
              <a:ext uri="{FF2B5EF4-FFF2-40B4-BE49-F238E27FC236}">
                <a16:creationId xmlns:a16="http://schemas.microsoft.com/office/drawing/2014/main" id="{92299ECB-853E-E2E0-8C9B-F1FEBE5D8314}"/>
              </a:ext>
            </a:extLst>
          </p:cNvPr>
          <p:cNvSpPr txBox="1"/>
          <p:nvPr/>
        </p:nvSpPr>
        <p:spPr>
          <a:xfrm>
            <a:off x="704098" y="2061936"/>
            <a:ext cx="5233885" cy="461665"/>
          </a:xfrm>
          <a:prstGeom prst="rect">
            <a:avLst/>
          </a:prstGeom>
          <a:noFill/>
        </p:spPr>
        <p:txBody>
          <a:bodyPr wrap="square" rtlCol="0">
            <a:spAutoFit/>
          </a:bodyPr>
          <a:lstStyle/>
          <a:p>
            <a:pPr algn="ctr"/>
            <a:r>
              <a:rPr lang="en-GB" sz="1200" b="1" dirty="0">
                <a:solidFill>
                  <a:schemeClr val="accent2">
                    <a:lumMod val="50000"/>
                  </a:schemeClr>
                </a:solidFill>
              </a:rPr>
              <a:t>Features of BD associated with time to recurrence </a:t>
            </a:r>
            <a:br>
              <a:rPr lang="en-GB" sz="1200" b="1" dirty="0">
                <a:solidFill>
                  <a:schemeClr val="accent2">
                    <a:lumMod val="50000"/>
                  </a:schemeClr>
                </a:solidFill>
              </a:rPr>
            </a:br>
            <a:r>
              <a:rPr lang="en-GB" sz="1200" b="1" dirty="0">
                <a:solidFill>
                  <a:schemeClr val="accent2">
                    <a:lumMod val="50000"/>
                  </a:schemeClr>
                </a:solidFill>
              </a:rPr>
              <a:t>of manic/hypomanic/mixed episodes</a:t>
            </a:r>
            <a:r>
              <a:rPr lang="en-GB" sz="1200" b="1" baseline="30000" dirty="0">
                <a:solidFill>
                  <a:schemeClr val="accent2">
                    <a:lumMod val="50000"/>
                  </a:schemeClr>
                </a:solidFill>
              </a:rPr>
              <a:t>2</a:t>
            </a:r>
            <a:r>
              <a:rPr lang="en-GB" sz="1200" b="1" dirty="0">
                <a:solidFill>
                  <a:schemeClr val="accent2">
                    <a:lumMod val="50000"/>
                  </a:schemeClr>
                </a:solidFill>
              </a:rPr>
              <a:t> </a:t>
            </a:r>
          </a:p>
        </p:txBody>
      </p:sp>
      <p:graphicFrame>
        <p:nvGraphicFramePr>
          <p:cNvPr id="13" name="Chart 12">
            <a:extLst>
              <a:ext uri="{FF2B5EF4-FFF2-40B4-BE49-F238E27FC236}">
                <a16:creationId xmlns:a16="http://schemas.microsoft.com/office/drawing/2014/main" id="{4728868B-7F91-1E4B-2295-1B218ACD1CE9}"/>
              </a:ext>
            </a:extLst>
          </p:cNvPr>
          <p:cNvGraphicFramePr/>
          <p:nvPr>
            <p:extLst>
              <p:ext uri="{D42A27DB-BD31-4B8C-83A1-F6EECF244321}">
                <p14:modId xmlns:p14="http://schemas.microsoft.com/office/powerpoint/2010/main" val="2108764843"/>
              </p:ext>
            </p:extLst>
          </p:nvPr>
        </p:nvGraphicFramePr>
        <p:xfrm>
          <a:off x="2693592" y="2523599"/>
          <a:ext cx="3388478" cy="3953551"/>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14E1A010-30A9-D0B2-3DDB-0F0CE739B0A9}"/>
              </a:ext>
            </a:extLst>
          </p:cNvPr>
          <p:cNvSpPr txBox="1"/>
          <p:nvPr/>
        </p:nvSpPr>
        <p:spPr>
          <a:xfrm>
            <a:off x="6169007" y="2061936"/>
            <a:ext cx="5157683" cy="461665"/>
          </a:xfrm>
          <a:prstGeom prst="rect">
            <a:avLst/>
          </a:prstGeom>
          <a:noFill/>
        </p:spPr>
        <p:txBody>
          <a:bodyPr wrap="square" rtlCol="0">
            <a:spAutoFit/>
          </a:bodyPr>
          <a:lstStyle/>
          <a:p>
            <a:pPr algn="ctr"/>
            <a:r>
              <a:rPr lang="en-GB" sz="1200" b="1" dirty="0">
                <a:solidFill>
                  <a:schemeClr val="accent2">
                    <a:lumMod val="50000"/>
                  </a:schemeClr>
                </a:solidFill>
              </a:rPr>
              <a:t>Features of BD associated with time to recurrence </a:t>
            </a:r>
            <a:br>
              <a:rPr lang="en-GB" sz="1200" b="1" dirty="0">
                <a:solidFill>
                  <a:schemeClr val="accent2">
                    <a:lumMod val="50000"/>
                  </a:schemeClr>
                </a:solidFill>
              </a:rPr>
            </a:br>
            <a:r>
              <a:rPr lang="en-GB" sz="1200" b="1" dirty="0">
                <a:solidFill>
                  <a:schemeClr val="accent2">
                    <a:lumMod val="50000"/>
                  </a:schemeClr>
                </a:solidFill>
              </a:rPr>
              <a:t>of depressive episodes</a:t>
            </a:r>
            <a:r>
              <a:rPr lang="en-GB" sz="1200" b="1" baseline="30000" dirty="0">
                <a:solidFill>
                  <a:schemeClr val="accent2">
                    <a:lumMod val="50000"/>
                  </a:schemeClr>
                </a:solidFill>
              </a:rPr>
              <a:t>2</a:t>
            </a:r>
            <a:r>
              <a:rPr lang="en-GB" sz="1200" b="1" dirty="0">
                <a:solidFill>
                  <a:schemeClr val="accent2">
                    <a:lumMod val="50000"/>
                  </a:schemeClr>
                </a:solidFill>
              </a:rPr>
              <a:t> </a:t>
            </a:r>
          </a:p>
        </p:txBody>
      </p:sp>
      <p:graphicFrame>
        <p:nvGraphicFramePr>
          <p:cNvPr id="20" name="Table 11">
            <a:extLst>
              <a:ext uri="{FF2B5EF4-FFF2-40B4-BE49-F238E27FC236}">
                <a16:creationId xmlns:a16="http://schemas.microsoft.com/office/drawing/2014/main" id="{F20A3215-230B-1565-6DA6-99D43F8B7EE5}"/>
              </a:ext>
            </a:extLst>
          </p:cNvPr>
          <p:cNvGraphicFramePr>
            <a:graphicFrameLocks/>
          </p:cNvGraphicFramePr>
          <p:nvPr>
            <p:extLst>
              <p:ext uri="{D42A27DB-BD31-4B8C-83A1-F6EECF244321}">
                <p14:modId xmlns:p14="http://schemas.microsoft.com/office/powerpoint/2010/main" val="1304807202"/>
              </p:ext>
            </p:extLst>
          </p:nvPr>
        </p:nvGraphicFramePr>
        <p:xfrm>
          <a:off x="6169007" y="2517194"/>
          <a:ext cx="5170390" cy="3520451"/>
        </p:xfrm>
        <a:graphic>
          <a:graphicData uri="http://schemas.openxmlformats.org/drawingml/2006/table">
            <a:tbl>
              <a:tblPr bandRow="1">
                <a:tableStyleId>{5C22544A-7EE6-4342-B048-85BDC9FD1C3A}</a:tableStyleId>
              </a:tblPr>
              <a:tblGrid>
                <a:gridCol w="2354400">
                  <a:extLst>
                    <a:ext uri="{9D8B030D-6E8A-4147-A177-3AD203B41FA5}">
                      <a16:colId xmlns:a16="http://schemas.microsoft.com/office/drawing/2014/main" val="211284293"/>
                    </a:ext>
                  </a:extLst>
                </a:gridCol>
                <a:gridCol w="2815990">
                  <a:extLst>
                    <a:ext uri="{9D8B030D-6E8A-4147-A177-3AD203B41FA5}">
                      <a16:colId xmlns:a16="http://schemas.microsoft.com/office/drawing/2014/main" val="1159505650"/>
                    </a:ext>
                  </a:extLst>
                </a:gridCol>
              </a:tblGrid>
              <a:tr h="279539">
                <a:tc>
                  <a:txBody>
                    <a:bodyPr/>
                    <a:lstStyle/>
                    <a:p>
                      <a:pPr algn="l" fontAlgn="b">
                        <a:lnSpc>
                          <a:spcPct val="90000"/>
                        </a:lnSpc>
                      </a:pPr>
                      <a:r>
                        <a:rPr lang="en-GB" sz="1200" b="1" i="0" u="none" strike="noStrike" dirty="0">
                          <a:solidFill>
                            <a:schemeClr val="bg1"/>
                          </a:solidFill>
                          <a:effectLst/>
                          <a:latin typeface="+mn-lt"/>
                        </a:rPr>
                        <a:t>Feature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lnSpc>
                          <a:spcPct val="90000"/>
                        </a:lnSpc>
                      </a:pPr>
                      <a:r>
                        <a:rPr lang="en-GB" sz="1200" b="1" dirty="0">
                          <a:solidFill>
                            <a:schemeClr val="bg1"/>
                          </a:solidFill>
                          <a:latin typeface="+mn-lt"/>
                          <a:cs typeface="Arial" panose="020B0604020202020204" pitchFamily="34" charset="0"/>
                        </a:rPr>
                        <a:t>HR (95% CI)</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726149425"/>
                  </a:ext>
                </a:extLst>
              </a:tr>
              <a:tr h="289357">
                <a:tc>
                  <a:txBody>
                    <a:bodyPr/>
                    <a:lstStyle/>
                    <a:p>
                      <a:pPr algn="l" fontAlgn="b">
                        <a:lnSpc>
                          <a:spcPct val="90000"/>
                        </a:lnSpc>
                      </a:pPr>
                      <a:r>
                        <a:rPr lang="en-GB" sz="1200" b="0" i="0" u="none" strike="noStrike" dirty="0">
                          <a:solidFill>
                            <a:srgbClr val="000000"/>
                          </a:solidFill>
                          <a:effectLst/>
                          <a:latin typeface="+mn-lt"/>
                        </a:rPr>
                        <a:t>Phases of depression, lifetime </a:t>
                      </a:r>
                      <a:br>
                        <a:rPr lang="en-GB" sz="1200" b="0" i="0" u="none" strike="noStrike" dirty="0">
                          <a:solidFill>
                            <a:srgbClr val="000000"/>
                          </a:solidFill>
                          <a:effectLst/>
                          <a:latin typeface="+mn-lt"/>
                        </a:rPr>
                      </a:br>
                      <a:r>
                        <a:rPr lang="en-GB" sz="1200" b="0" i="0" u="none" strike="noStrike" dirty="0">
                          <a:solidFill>
                            <a:srgbClr val="000000"/>
                          </a:solidFill>
                          <a:effectLst/>
                          <a:latin typeface="+mn-lt"/>
                        </a:rPr>
                        <a:t>(≥20 episodes versus &lt;5)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279539">
                <a:tc>
                  <a:txBody>
                    <a:bodyPr/>
                    <a:lstStyle/>
                    <a:p>
                      <a:pPr algn="l" fontAlgn="b">
                        <a:lnSpc>
                          <a:spcPct val="90000"/>
                        </a:lnSpc>
                      </a:pPr>
                      <a:r>
                        <a:rPr lang="en-GB" sz="1200" b="0" i="0" u="none" strike="noStrike" dirty="0">
                          <a:solidFill>
                            <a:srgbClr val="000000"/>
                          </a:solidFill>
                          <a:effectLst/>
                          <a:latin typeface="+mn-lt"/>
                        </a:rPr>
                        <a:t>Current substance-use disorder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0008190"/>
                  </a:ext>
                </a:extLst>
              </a:tr>
              <a:tr h="289357">
                <a:tc>
                  <a:txBody>
                    <a:bodyPr/>
                    <a:lstStyle/>
                    <a:p>
                      <a:pPr algn="l" fontAlgn="b">
                        <a:lnSpc>
                          <a:spcPct val="90000"/>
                        </a:lnSpc>
                      </a:pPr>
                      <a:r>
                        <a:rPr lang="en-GB" sz="1200" b="0" i="0" u="none" strike="noStrike">
                          <a:solidFill>
                            <a:schemeClr val="tx2"/>
                          </a:solidFill>
                          <a:effectLst/>
                          <a:latin typeface="+mn-lt"/>
                        </a:rPr>
                        <a:t>Eating disorder, lifetime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02723463"/>
                  </a:ext>
                </a:extLst>
              </a:tr>
              <a:tr h="279539">
                <a:tc>
                  <a:txBody>
                    <a:bodyPr/>
                    <a:lstStyle/>
                    <a:p>
                      <a:pPr marL="0" marR="0" lvl="0" indent="0" algn="l" defTabSz="914400" rtl="0" eaLnBrk="1" fontAlgn="b" latinLnBrk="0" hangingPunct="1">
                        <a:lnSpc>
                          <a:spcPct val="90000"/>
                        </a:lnSpc>
                        <a:spcBef>
                          <a:spcPts val="0"/>
                        </a:spcBef>
                        <a:spcAft>
                          <a:spcPts val="0"/>
                        </a:spcAft>
                        <a:buClrTx/>
                        <a:buSzTx/>
                        <a:buFontTx/>
                        <a:buNone/>
                        <a:tabLst/>
                        <a:defRPr/>
                      </a:pPr>
                      <a:r>
                        <a:rPr lang="en-GB" sz="1200" b="0" i="0" u="none" strike="noStrike" dirty="0">
                          <a:solidFill>
                            <a:schemeClr val="tx2"/>
                          </a:solidFill>
                          <a:effectLst/>
                          <a:latin typeface="+mn-lt"/>
                        </a:rPr>
                        <a:t>Number of residual depressive symptoms at recovery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50143"/>
                  </a:ext>
                </a:extLst>
              </a:tr>
              <a:tr h="279539">
                <a:tc>
                  <a:txBody>
                    <a:bodyPr/>
                    <a:lstStyle/>
                    <a:p>
                      <a:pPr marL="0" marR="0" lvl="0" indent="0" algn="l" defTabSz="914400" rtl="0" eaLnBrk="1" fontAlgn="b" latinLnBrk="0" hangingPunct="1">
                        <a:lnSpc>
                          <a:spcPct val="90000"/>
                        </a:lnSpc>
                        <a:spcBef>
                          <a:spcPts val="0"/>
                        </a:spcBef>
                        <a:spcAft>
                          <a:spcPts val="0"/>
                        </a:spcAft>
                        <a:buClrTx/>
                        <a:buSzTx/>
                        <a:buFontTx/>
                        <a:buNone/>
                        <a:tabLst/>
                        <a:defRPr/>
                      </a:pPr>
                      <a:r>
                        <a:rPr lang="en-GB" sz="1200" b="0" i="0" u="none" strike="noStrike" dirty="0">
                          <a:solidFill>
                            <a:schemeClr val="tx2"/>
                          </a:solidFill>
                          <a:effectLst/>
                          <a:latin typeface="+mn-lt"/>
                        </a:rPr>
                        <a:t>Number of residual manic </a:t>
                      </a:r>
                      <a:br>
                        <a:rPr lang="en-GB" sz="1200" b="0" i="0" u="none" strike="noStrike" dirty="0">
                          <a:solidFill>
                            <a:schemeClr val="tx2"/>
                          </a:solidFill>
                          <a:effectLst/>
                          <a:latin typeface="+mn-lt"/>
                        </a:rPr>
                      </a:br>
                      <a:r>
                        <a:rPr lang="en-GB" sz="1200" b="0" i="0" u="none" strike="noStrike" dirty="0">
                          <a:solidFill>
                            <a:schemeClr val="tx2"/>
                          </a:solidFill>
                          <a:effectLst/>
                          <a:latin typeface="+mn-lt"/>
                        </a:rPr>
                        <a:t>symptoms at recovery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lnSpc>
                          <a:spcPct val="90000"/>
                        </a:lnSpc>
                      </a:pPr>
                      <a:endParaRPr lang="en-GB" sz="11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99117647"/>
                  </a:ext>
                </a:extLst>
              </a:tr>
              <a:tr h="279539">
                <a:tc>
                  <a:txBody>
                    <a:bodyPr/>
                    <a:lstStyle/>
                    <a:p>
                      <a:pPr algn="l" fontAlgn="b">
                        <a:lnSpc>
                          <a:spcPct val="90000"/>
                        </a:lnSpc>
                      </a:pPr>
                      <a:r>
                        <a:rPr lang="en-GB" sz="1200" b="0" i="0" u="none" strike="noStrike" dirty="0">
                          <a:solidFill>
                            <a:schemeClr val="tx2"/>
                          </a:solidFill>
                          <a:effectLst/>
                          <a:latin typeface="+mn-lt"/>
                        </a:rPr>
                        <a:t>Male gender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1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1395094"/>
                  </a:ext>
                </a:extLst>
              </a:tr>
              <a:tr h="289357">
                <a:tc>
                  <a:txBody>
                    <a:bodyPr/>
                    <a:lstStyle/>
                    <a:p>
                      <a:pPr algn="l" fontAlgn="b">
                        <a:lnSpc>
                          <a:spcPct val="90000"/>
                        </a:lnSpc>
                      </a:pPr>
                      <a:r>
                        <a:rPr lang="en-GB" sz="1200" b="0" i="0" u="none" strike="noStrike">
                          <a:solidFill>
                            <a:schemeClr val="tx2"/>
                          </a:solidFill>
                          <a:effectLst/>
                          <a:latin typeface="+mn-lt"/>
                        </a:rPr>
                        <a:t>Rapid cycling, past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lnSpc>
                          <a:spcPct val="90000"/>
                        </a:lnSpc>
                      </a:pPr>
                      <a:endParaRPr lang="en-GB" sz="11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9361633"/>
                  </a:ext>
                </a:extLst>
              </a:tr>
              <a:tr h="289357">
                <a:tc>
                  <a:txBody>
                    <a:bodyPr/>
                    <a:lstStyle/>
                    <a:p>
                      <a:pPr algn="l" fontAlgn="b">
                        <a:lnSpc>
                          <a:spcPct val="90000"/>
                        </a:lnSpc>
                      </a:pPr>
                      <a:r>
                        <a:rPr lang="en-GB" sz="1200" b="0" i="0" u="none" strike="noStrike" dirty="0">
                          <a:solidFill>
                            <a:schemeClr val="tx2"/>
                          </a:solidFill>
                          <a:effectLst/>
                          <a:latin typeface="+mn-lt"/>
                        </a:rPr>
                        <a:t>Percent of days of depression, </a:t>
                      </a:r>
                      <a:br>
                        <a:rPr lang="en-GB" sz="1200" b="0" i="0" u="none" strike="noStrike" dirty="0">
                          <a:solidFill>
                            <a:schemeClr val="tx2"/>
                          </a:solidFill>
                          <a:effectLst/>
                          <a:latin typeface="+mn-lt"/>
                        </a:rPr>
                      </a:br>
                      <a:r>
                        <a:rPr lang="en-GB" sz="1200" b="0" i="0" u="none" strike="noStrike" dirty="0">
                          <a:solidFill>
                            <a:schemeClr val="tx2"/>
                          </a:solidFill>
                          <a:effectLst/>
                          <a:latin typeface="+mn-lt"/>
                        </a:rPr>
                        <a:t>past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1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8158160"/>
                  </a:ext>
                </a:extLst>
              </a:tr>
              <a:tr h="208332">
                <a:tc>
                  <a:txBody>
                    <a:bodyPr/>
                    <a:lstStyle/>
                    <a:p>
                      <a:pPr algn="l" fontAlgn="b">
                        <a:lnSpc>
                          <a:spcPct val="90000"/>
                        </a:lnSpc>
                      </a:pPr>
                      <a:r>
                        <a:rPr lang="en-GB" sz="1200" b="0" i="0" u="none" strike="noStrike" dirty="0">
                          <a:solidFill>
                            <a:schemeClr val="tx2"/>
                          </a:solidFill>
                          <a:effectLst/>
                          <a:latin typeface="+mn-lt"/>
                        </a:rPr>
                        <a:t>Percent of days of anxiety, </a:t>
                      </a:r>
                      <a:br>
                        <a:rPr lang="en-GB" sz="1200" b="0" i="0" u="none" strike="noStrike" dirty="0">
                          <a:solidFill>
                            <a:schemeClr val="tx2"/>
                          </a:solidFill>
                          <a:effectLst/>
                          <a:latin typeface="+mn-lt"/>
                        </a:rPr>
                      </a:br>
                      <a:r>
                        <a:rPr lang="en-GB" sz="1200" b="0" i="0" u="none" strike="noStrike" dirty="0">
                          <a:solidFill>
                            <a:schemeClr val="tx2"/>
                          </a:solidFill>
                          <a:effectLst/>
                          <a:latin typeface="+mn-lt"/>
                        </a:rPr>
                        <a:t>past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83587142"/>
                  </a:ext>
                </a:extLst>
              </a:tr>
            </a:tbl>
          </a:graphicData>
        </a:graphic>
      </p:graphicFrame>
      <p:graphicFrame>
        <p:nvGraphicFramePr>
          <p:cNvPr id="21" name="Chart 20">
            <a:extLst>
              <a:ext uri="{FF2B5EF4-FFF2-40B4-BE49-F238E27FC236}">
                <a16:creationId xmlns:a16="http://schemas.microsoft.com/office/drawing/2014/main" id="{6B9C4905-3C84-C33B-00EE-AD4C5BC4CC63}"/>
              </a:ext>
            </a:extLst>
          </p:cNvPr>
          <p:cNvGraphicFramePr/>
          <p:nvPr>
            <p:extLst>
              <p:ext uri="{D42A27DB-BD31-4B8C-83A1-F6EECF244321}">
                <p14:modId xmlns:p14="http://schemas.microsoft.com/office/powerpoint/2010/main" val="2818304349"/>
              </p:ext>
            </p:extLst>
          </p:nvPr>
        </p:nvGraphicFramePr>
        <p:xfrm>
          <a:off x="8060927" y="2506261"/>
          <a:ext cx="3388478" cy="406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6810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99CE-5166-8361-AFAE-63C78C12260F}"/>
              </a:ext>
            </a:extLst>
          </p:cNvPr>
          <p:cNvSpPr>
            <a:spLocks noGrp="1"/>
          </p:cNvSpPr>
          <p:nvPr>
            <p:ph type="title"/>
          </p:nvPr>
        </p:nvSpPr>
        <p:spPr/>
        <p:txBody>
          <a:bodyPr/>
          <a:lstStyle/>
          <a:p>
            <a:r>
              <a:rPr lang="en-GB"/>
              <a:t>Pharmacological maintenance treatment </a:t>
            </a:r>
          </a:p>
        </p:txBody>
      </p:sp>
      <p:sp>
        <p:nvSpPr>
          <p:cNvPr id="3" name="Text Placeholder 2">
            <a:extLst>
              <a:ext uri="{FF2B5EF4-FFF2-40B4-BE49-F238E27FC236}">
                <a16:creationId xmlns:a16="http://schemas.microsoft.com/office/drawing/2014/main" id="{465ADDB7-66AF-4A20-28EF-D46D61DB8D4B}"/>
              </a:ext>
            </a:extLst>
          </p:cNvPr>
          <p:cNvSpPr>
            <a:spLocks noGrp="1"/>
          </p:cNvSpPr>
          <p:nvPr>
            <p:ph type="body" idx="1"/>
          </p:nvPr>
        </p:nvSpPr>
        <p:spPr/>
        <p:txBody>
          <a:bodyPr/>
          <a:lstStyle/>
          <a:p>
            <a:endParaRPr lang="da-DK"/>
          </a:p>
        </p:txBody>
      </p:sp>
    </p:spTree>
    <p:extLst>
      <p:ext uri="{BB962C8B-B14F-4D97-AF65-F5344CB8AC3E}">
        <p14:creationId xmlns:p14="http://schemas.microsoft.com/office/powerpoint/2010/main" val="4267612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BFFE63-B0C1-9C8B-316B-B16742E98747}"/>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47100D18-A9F2-FAF4-79A8-2EDB679E8ED6}"/>
              </a:ext>
            </a:extLst>
          </p:cNvPr>
          <p:cNvSpPr>
            <a:spLocks noGrp="1"/>
          </p:cNvSpPr>
          <p:nvPr>
            <p:ph type="title"/>
          </p:nvPr>
        </p:nvSpPr>
        <p:spPr/>
        <p:txBody>
          <a:bodyPr/>
          <a:lstStyle/>
          <a:p>
            <a:r>
              <a:rPr lang="en-GB"/>
              <a:t>Overview of psychopharmacological maintenance treatment</a:t>
            </a:r>
          </a:p>
        </p:txBody>
      </p:sp>
      <p:sp>
        <p:nvSpPr>
          <p:cNvPr id="4" name="Content Placeholder 3">
            <a:extLst>
              <a:ext uri="{FF2B5EF4-FFF2-40B4-BE49-F238E27FC236}">
                <a16:creationId xmlns:a16="http://schemas.microsoft.com/office/drawing/2014/main" id="{413D1623-EBC0-29AC-47FC-B3934E6C52DC}"/>
              </a:ext>
            </a:extLst>
          </p:cNvPr>
          <p:cNvSpPr>
            <a:spLocks noGrp="1"/>
          </p:cNvSpPr>
          <p:nvPr>
            <p:ph idx="19"/>
          </p:nvPr>
        </p:nvSpPr>
        <p:spPr/>
        <p:txBody>
          <a:bodyPr/>
          <a:lstStyle/>
          <a:p>
            <a:r>
              <a:rPr lang="en-GB" dirty="0"/>
              <a:t>Many pharmacological treatments for the management of acute manic or depressive episodes </a:t>
            </a:r>
            <a:br>
              <a:rPr lang="en-GB" dirty="0"/>
            </a:br>
            <a:r>
              <a:rPr lang="en-GB" dirty="0"/>
              <a:t>are also efficacious as maintenance treatment</a:t>
            </a:r>
          </a:p>
          <a:p>
            <a:r>
              <a:rPr lang="en-GB" dirty="0"/>
              <a:t>Generally, when considering maintenance treatment options, medications that have been effective during the acute phase should be continued</a:t>
            </a:r>
          </a:p>
          <a:p>
            <a:r>
              <a:rPr lang="en-US" dirty="0"/>
              <a:t>However, long-term treatment with antidepressants is generally not recommended due to a risk </a:t>
            </a:r>
            <a:br>
              <a:rPr lang="en-US" dirty="0"/>
            </a:br>
            <a:r>
              <a:rPr lang="en-US" dirty="0"/>
              <a:t>of manic/hypomanic switching, and instability of mood</a:t>
            </a:r>
            <a:endParaRPr lang="en-US" dirty="0">
              <a:solidFill>
                <a:schemeClr val="tx1"/>
              </a:solidFill>
            </a:endParaRPr>
          </a:p>
          <a:p>
            <a:r>
              <a:rPr lang="en-GB" dirty="0">
                <a:solidFill>
                  <a:schemeClr val="tx1"/>
                </a:solidFill>
              </a:rPr>
              <a:t>Once maintenance treatment has been initiated, clinical monitoring is important to optimize therapy and to check for non-adherence</a:t>
            </a:r>
          </a:p>
        </p:txBody>
      </p:sp>
      <p:sp>
        <p:nvSpPr>
          <p:cNvPr id="5" name="Text Placeholder 4">
            <a:extLst>
              <a:ext uri="{FF2B5EF4-FFF2-40B4-BE49-F238E27FC236}">
                <a16:creationId xmlns:a16="http://schemas.microsoft.com/office/drawing/2014/main" id="{D402A2EB-F08D-C104-3E3B-C4F68F3B3232}"/>
              </a:ext>
            </a:extLst>
          </p:cNvPr>
          <p:cNvSpPr>
            <a:spLocks noGrp="1"/>
          </p:cNvSpPr>
          <p:nvPr>
            <p:ph type="body" sz="quarter" idx="18"/>
          </p:nvPr>
        </p:nvSpPr>
        <p:spPr/>
        <p:txBody>
          <a:bodyPr/>
          <a:lstStyle/>
          <a:p>
            <a:r>
              <a:rPr lang="en-GB"/>
              <a:t>Yatham et al. </a:t>
            </a:r>
            <a:r>
              <a:rPr lang="it-IT"/>
              <a:t>Bipolar Disord 2018;20(2):97–170</a:t>
            </a:r>
            <a:endParaRPr lang="en-GB"/>
          </a:p>
        </p:txBody>
      </p:sp>
      <p:sp>
        <p:nvSpPr>
          <p:cNvPr id="6" name="Slide Number Placeholder 5">
            <a:extLst>
              <a:ext uri="{FF2B5EF4-FFF2-40B4-BE49-F238E27FC236}">
                <a16:creationId xmlns:a16="http://schemas.microsoft.com/office/drawing/2014/main" id="{B2E84009-118B-84B0-5086-02E516295240}"/>
              </a:ext>
            </a:extLst>
          </p:cNvPr>
          <p:cNvSpPr>
            <a:spLocks noGrp="1"/>
          </p:cNvSpPr>
          <p:nvPr>
            <p:ph type="sldNum" sz="quarter" idx="4"/>
          </p:nvPr>
        </p:nvSpPr>
        <p:spPr/>
        <p:txBody>
          <a:bodyPr/>
          <a:lstStyle/>
          <a:p>
            <a:fld id="{C5E73D8C-6D1C-4360-8101-83ED279A0FF1}" type="slidenum">
              <a:rPr lang="en-GB" smtClean="0"/>
              <a:pPr/>
              <a:t>7</a:t>
            </a:fld>
            <a:endParaRPr lang="en-GB"/>
          </a:p>
        </p:txBody>
      </p:sp>
      <p:sp>
        <p:nvSpPr>
          <p:cNvPr id="7" name="Rectangle: Diagonal Corners Rounded 6">
            <a:extLst>
              <a:ext uri="{FF2B5EF4-FFF2-40B4-BE49-F238E27FC236}">
                <a16:creationId xmlns:a16="http://schemas.microsoft.com/office/drawing/2014/main" id="{8C0BBAF9-0175-4FEF-E8C3-5B2370CD2CD5}"/>
              </a:ext>
            </a:extLst>
          </p:cNvPr>
          <p:cNvSpPr/>
          <p:nvPr/>
        </p:nvSpPr>
        <p:spPr>
          <a:xfrm flipH="1">
            <a:off x="695325" y="4577775"/>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1FB8B17C-6C92-9C14-A72A-AA93BC01B37A}"/>
              </a:ext>
            </a:extLst>
          </p:cNvPr>
          <p:cNvSpPr txBox="1"/>
          <p:nvPr/>
        </p:nvSpPr>
        <p:spPr>
          <a:xfrm>
            <a:off x="695325" y="4189969"/>
            <a:ext cx="10453503" cy="323165"/>
          </a:xfrm>
          <a:prstGeom prst="rect">
            <a:avLst/>
          </a:prstGeom>
          <a:noFill/>
        </p:spPr>
        <p:txBody>
          <a:bodyPr wrap="none" rtlCol="0">
            <a:spAutoFit/>
          </a:bodyPr>
          <a:lstStyle/>
          <a:p>
            <a:r>
              <a:rPr lang="en-GB" sz="1500" b="1"/>
              <a:t>For patients currently not receiving or responding to pharmacological treatments, clinicians should consider:</a:t>
            </a:r>
          </a:p>
        </p:txBody>
      </p:sp>
      <p:pic>
        <p:nvPicPr>
          <p:cNvPr id="15" name="Graphic 14" descr="Route (Two Pins With A Path) outline">
            <a:extLst>
              <a:ext uri="{FF2B5EF4-FFF2-40B4-BE49-F238E27FC236}">
                <a16:creationId xmlns:a16="http://schemas.microsoft.com/office/drawing/2014/main" id="{56A1A4A0-14DC-52A2-11E9-81C4750EC7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3462" y="4685569"/>
            <a:ext cx="914400" cy="914400"/>
          </a:xfrm>
          <a:prstGeom prst="rect">
            <a:avLst/>
          </a:prstGeom>
        </p:spPr>
      </p:pic>
      <p:sp>
        <p:nvSpPr>
          <p:cNvPr id="16" name="TextBox 15">
            <a:extLst>
              <a:ext uri="{FF2B5EF4-FFF2-40B4-BE49-F238E27FC236}">
                <a16:creationId xmlns:a16="http://schemas.microsoft.com/office/drawing/2014/main" id="{63E03653-B2A0-0117-B764-97C6C9C4D79A}"/>
              </a:ext>
            </a:extLst>
          </p:cNvPr>
          <p:cNvSpPr txBox="1"/>
          <p:nvPr/>
        </p:nvSpPr>
        <p:spPr>
          <a:xfrm>
            <a:off x="815637" y="5617918"/>
            <a:ext cx="1350050" cy="523220"/>
          </a:xfrm>
          <a:prstGeom prst="rect">
            <a:avLst/>
          </a:prstGeom>
          <a:noFill/>
        </p:spPr>
        <p:txBody>
          <a:bodyPr wrap="none" rtlCol="0">
            <a:spAutoFit/>
          </a:bodyPr>
          <a:lstStyle/>
          <a:p>
            <a:pPr algn="ctr"/>
            <a:r>
              <a:rPr lang="en-GB" sz="1400"/>
              <a:t>Clinical course</a:t>
            </a:r>
            <a:br>
              <a:rPr lang="en-GB" sz="1400"/>
            </a:br>
            <a:r>
              <a:rPr lang="en-GB" sz="1400"/>
              <a:t>of illness</a:t>
            </a:r>
          </a:p>
        </p:txBody>
      </p:sp>
      <p:sp>
        <p:nvSpPr>
          <p:cNvPr id="17" name="Rectangle: Diagonal Corners Rounded 16">
            <a:extLst>
              <a:ext uri="{FF2B5EF4-FFF2-40B4-BE49-F238E27FC236}">
                <a16:creationId xmlns:a16="http://schemas.microsoft.com/office/drawing/2014/main" id="{9715FB02-71CD-7EF0-6DBA-5ED412628644}"/>
              </a:ext>
            </a:extLst>
          </p:cNvPr>
          <p:cNvSpPr/>
          <p:nvPr/>
        </p:nvSpPr>
        <p:spPr>
          <a:xfrm flipH="1">
            <a:off x="2406312" y="4577775"/>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Graphic 17" descr="Thumbs up sign outline">
            <a:extLst>
              <a:ext uri="{FF2B5EF4-FFF2-40B4-BE49-F238E27FC236}">
                <a16:creationId xmlns:a16="http://schemas.microsoft.com/office/drawing/2014/main" id="{87777447-1A10-3256-B13E-FCB2E47079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569801" y="4631094"/>
            <a:ext cx="652790" cy="652790"/>
          </a:xfrm>
          <a:prstGeom prst="rect">
            <a:avLst/>
          </a:prstGeom>
        </p:spPr>
      </p:pic>
      <p:sp>
        <p:nvSpPr>
          <p:cNvPr id="19" name="TextBox 18">
            <a:extLst>
              <a:ext uri="{FF2B5EF4-FFF2-40B4-BE49-F238E27FC236}">
                <a16:creationId xmlns:a16="http://schemas.microsoft.com/office/drawing/2014/main" id="{0D3FECBD-618C-E242-A305-FC084F7EFBDB}"/>
              </a:ext>
            </a:extLst>
          </p:cNvPr>
          <p:cNvSpPr txBox="1"/>
          <p:nvPr/>
        </p:nvSpPr>
        <p:spPr>
          <a:xfrm>
            <a:off x="2472930" y="5608359"/>
            <a:ext cx="1457450" cy="523220"/>
          </a:xfrm>
          <a:prstGeom prst="rect">
            <a:avLst/>
          </a:prstGeom>
          <a:noFill/>
        </p:spPr>
        <p:txBody>
          <a:bodyPr wrap="none" rtlCol="0">
            <a:spAutoFit/>
          </a:bodyPr>
          <a:lstStyle/>
          <a:p>
            <a:pPr algn="ctr"/>
            <a:r>
              <a:rPr lang="en-GB" sz="1400"/>
              <a:t>Response to </a:t>
            </a:r>
            <a:br>
              <a:rPr lang="en-GB" sz="1400"/>
            </a:br>
            <a:r>
              <a:rPr lang="en-GB" sz="1400"/>
              <a:t>prior medication</a:t>
            </a:r>
          </a:p>
        </p:txBody>
      </p:sp>
      <p:pic>
        <p:nvPicPr>
          <p:cNvPr id="21" name="Graphic 20" descr="Thumbs Down outline">
            <a:extLst>
              <a:ext uri="{FF2B5EF4-FFF2-40B4-BE49-F238E27FC236}">
                <a16:creationId xmlns:a16="http://schemas.microsoft.com/office/drawing/2014/main" id="{CA323EDA-6CB4-CE9D-09C1-2520F2B224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3201649" y="4966318"/>
            <a:ext cx="651600" cy="651600"/>
          </a:xfrm>
          <a:prstGeom prst="rect">
            <a:avLst/>
          </a:prstGeom>
        </p:spPr>
      </p:pic>
      <p:sp>
        <p:nvSpPr>
          <p:cNvPr id="22" name="Rectangle: Diagonal Corners Rounded 21">
            <a:extLst>
              <a:ext uri="{FF2B5EF4-FFF2-40B4-BE49-F238E27FC236}">
                <a16:creationId xmlns:a16="http://schemas.microsoft.com/office/drawing/2014/main" id="{785CF865-B889-370E-E5F6-229B9AAEDF7C}"/>
              </a:ext>
            </a:extLst>
          </p:cNvPr>
          <p:cNvSpPr/>
          <p:nvPr/>
        </p:nvSpPr>
        <p:spPr>
          <a:xfrm flipH="1">
            <a:off x="4120905" y="4631094"/>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5CDA209F-CDFF-13F5-27B1-FBB3280E899F}"/>
              </a:ext>
            </a:extLst>
          </p:cNvPr>
          <p:cNvSpPr txBox="1"/>
          <p:nvPr/>
        </p:nvSpPr>
        <p:spPr>
          <a:xfrm>
            <a:off x="4271682" y="5661678"/>
            <a:ext cx="1289135" cy="307777"/>
          </a:xfrm>
          <a:prstGeom prst="rect">
            <a:avLst/>
          </a:prstGeom>
          <a:noFill/>
        </p:spPr>
        <p:txBody>
          <a:bodyPr wrap="none" rtlCol="0">
            <a:spAutoFit/>
          </a:bodyPr>
          <a:lstStyle/>
          <a:p>
            <a:pPr algn="ctr"/>
            <a:r>
              <a:rPr lang="en-GB" sz="1400"/>
              <a:t>Family history</a:t>
            </a:r>
          </a:p>
        </p:txBody>
      </p:sp>
      <p:pic>
        <p:nvPicPr>
          <p:cNvPr id="25" name="Graphic 24" descr="Family with boy outline">
            <a:extLst>
              <a:ext uri="{FF2B5EF4-FFF2-40B4-BE49-F238E27FC236}">
                <a16:creationId xmlns:a16="http://schemas.microsoft.com/office/drawing/2014/main" id="{5D72CCFA-49DF-6E28-106B-F582D6A271C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65210" y="4703518"/>
            <a:ext cx="914400" cy="914400"/>
          </a:xfrm>
          <a:prstGeom prst="rect">
            <a:avLst/>
          </a:prstGeom>
        </p:spPr>
      </p:pic>
      <p:sp>
        <p:nvSpPr>
          <p:cNvPr id="26" name="Rectangle: Diagonal Corners Rounded 25">
            <a:extLst>
              <a:ext uri="{FF2B5EF4-FFF2-40B4-BE49-F238E27FC236}">
                <a16:creationId xmlns:a16="http://schemas.microsoft.com/office/drawing/2014/main" id="{AB5E9841-BC24-764D-CF4F-63AB1315E55D}"/>
              </a:ext>
            </a:extLst>
          </p:cNvPr>
          <p:cNvSpPr/>
          <p:nvPr/>
        </p:nvSpPr>
        <p:spPr>
          <a:xfrm flipH="1">
            <a:off x="5865750" y="4631094"/>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7C91E19C-EC56-12CC-F138-4CFD48B5F533}"/>
              </a:ext>
            </a:extLst>
          </p:cNvPr>
          <p:cNvSpPr txBox="1"/>
          <p:nvPr/>
        </p:nvSpPr>
        <p:spPr>
          <a:xfrm>
            <a:off x="6110304" y="5661678"/>
            <a:ext cx="1101584" cy="523220"/>
          </a:xfrm>
          <a:prstGeom prst="rect">
            <a:avLst/>
          </a:prstGeom>
          <a:noFill/>
        </p:spPr>
        <p:txBody>
          <a:bodyPr wrap="none" rtlCol="0">
            <a:spAutoFit/>
          </a:bodyPr>
          <a:lstStyle/>
          <a:p>
            <a:pPr algn="ctr"/>
            <a:r>
              <a:rPr lang="en-GB" sz="1400"/>
              <a:t>Psychiatric </a:t>
            </a:r>
            <a:br>
              <a:rPr lang="en-GB" sz="1400"/>
            </a:br>
            <a:r>
              <a:rPr lang="en-GB" sz="1400"/>
              <a:t>comorbidity</a:t>
            </a:r>
          </a:p>
        </p:txBody>
      </p:sp>
      <p:pic>
        <p:nvPicPr>
          <p:cNvPr id="28" name="Graphic 27" descr="Brain in head outline">
            <a:extLst>
              <a:ext uri="{FF2B5EF4-FFF2-40B4-BE49-F238E27FC236}">
                <a16:creationId xmlns:a16="http://schemas.microsoft.com/office/drawing/2014/main" id="{1E6E373B-1CD1-CD7C-14E3-37925429545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210055" y="4703518"/>
            <a:ext cx="914400" cy="914400"/>
          </a:xfrm>
          <a:prstGeom prst="rect">
            <a:avLst/>
          </a:prstGeom>
        </p:spPr>
      </p:pic>
      <p:sp>
        <p:nvSpPr>
          <p:cNvPr id="29" name="Rectangle: Diagonal Corners Rounded 28">
            <a:extLst>
              <a:ext uri="{FF2B5EF4-FFF2-40B4-BE49-F238E27FC236}">
                <a16:creationId xmlns:a16="http://schemas.microsoft.com/office/drawing/2014/main" id="{524658C1-66F6-3862-5A24-34F9853F5817}"/>
              </a:ext>
            </a:extLst>
          </p:cNvPr>
          <p:cNvSpPr/>
          <p:nvPr/>
        </p:nvSpPr>
        <p:spPr>
          <a:xfrm flipH="1">
            <a:off x="7638225" y="4631644"/>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8C6EFF55-A9F1-F545-5AEF-49083D7AAEE9}"/>
              </a:ext>
            </a:extLst>
          </p:cNvPr>
          <p:cNvSpPr txBox="1"/>
          <p:nvPr/>
        </p:nvSpPr>
        <p:spPr>
          <a:xfrm>
            <a:off x="7778588" y="5662228"/>
            <a:ext cx="1309975" cy="523220"/>
          </a:xfrm>
          <a:prstGeom prst="rect">
            <a:avLst/>
          </a:prstGeom>
          <a:noFill/>
        </p:spPr>
        <p:txBody>
          <a:bodyPr wrap="none" rtlCol="0">
            <a:spAutoFit/>
          </a:bodyPr>
          <a:lstStyle/>
          <a:p>
            <a:pPr algn="ctr"/>
            <a:r>
              <a:rPr lang="en-GB" sz="1400"/>
              <a:t>Predominant </a:t>
            </a:r>
            <a:br>
              <a:rPr lang="en-GB" sz="1400"/>
            </a:br>
            <a:r>
              <a:rPr lang="en-GB" sz="1400"/>
              <a:t>illness polarity</a:t>
            </a:r>
          </a:p>
        </p:txBody>
      </p:sp>
      <p:sp>
        <p:nvSpPr>
          <p:cNvPr id="32" name="Rectangle: Diagonal Corners Rounded 31">
            <a:extLst>
              <a:ext uri="{FF2B5EF4-FFF2-40B4-BE49-F238E27FC236}">
                <a16:creationId xmlns:a16="http://schemas.microsoft.com/office/drawing/2014/main" id="{68313435-F2B3-FDE7-4C05-1D4552900140}"/>
              </a:ext>
            </a:extLst>
          </p:cNvPr>
          <p:cNvSpPr/>
          <p:nvPr/>
        </p:nvSpPr>
        <p:spPr>
          <a:xfrm flipH="1">
            <a:off x="9410700" y="4627685"/>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08CC4232-464D-E26C-4442-01C1D608966E}"/>
              </a:ext>
            </a:extLst>
          </p:cNvPr>
          <p:cNvSpPr txBox="1"/>
          <p:nvPr/>
        </p:nvSpPr>
        <p:spPr>
          <a:xfrm>
            <a:off x="9596755" y="5658269"/>
            <a:ext cx="1218603" cy="523220"/>
          </a:xfrm>
          <a:prstGeom prst="rect">
            <a:avLst/>
          </a:prstGeom>
          <a:noFill/>
        </p:spPr>
        <p:txBody>
          <a:bodyPr wrap="none" rtlCol="0">
            <a:spAutoFit/>
          </a:bodyPr>
          <a:lstStyle/>
          <a:p>
            <a:pPr algn="ctr"/>
            <a:r>
              <a:rPr lang="en-GB" sz="1400"/>
              <a:t>Polarity of </a:t>
            </a:r>
            <a:br>
              <a:rPr lang="en-GB" sz="1400"/>
            </a:br>
            <a:r>
              <a:rPr lang="en-GB" sz="1400"/>
              <a:t>prior episode</a:t>
            </a:r>
          </a:p>
        </p:txBody>
      </p:sp>
      <p:pic>
        <p:nvPicPr>
          <p:cNvPr id="34" name="Graphic 33" descr="Line arrow: Horizontal U-turn outline">
            <a:extLst>
              <a:ext uri="{FF2B5EF4-FFF2-40B4-BE49-F238E27FC236}">
                <a16:creationId xmlns:a16="http://schemas.microsoft.com/office/drawing/2014/main" id="{5EDD630B-DAB3-0F3F-E7B6-A7BC5408710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9755005" y="4700109"/>
            <a:ext cx="914400" cy="914400"/>
          </a:xfrm>
          <a:prstGeom prst="rect">
            <a:avLst/>
          </a:prstGeom>
        </p:spPr>
      </p:pic>
      <p:grpSp>
        <p:nvGrpSpPr>
          <p:cNvPr id="9" name="Group 8">
            <a:extLst>
              <a:ext uri="{FF2B5EF4-FFF2-40B4-BE49-F238E27FC236}">
                <a16:creationId xmlns:a16="http://schemas.microsoft.com/office/drawing/2014/main" id="{8C7F2D80-7A47-11D7-BC40-88696BEF0984}"/>
              </a:ext>
            </a:extLst>
          </p:cNvPr>
          <p:cNvGrpSpPr/>
          <p:nvPr/>
        </p:nvGrpSpPr>
        <p:grpSpPr>
          <a:xfrm>
            <a:off x="7899403" y="4704068"/>
            <a:ext cx="997527" cy="914400"/>
            <a:chOff x="7899403" y="4618343"/>
            <a:chExt cx="997527" cy="914400"/>
          </a:xfrm>
        </p:grpSpPr>
        <p:pic>
          <p:nvPicPr>
            <p:cNvPr id="31" name="Graphic 30" descr="Arrow Right outline">
              <a:extLst>
                <a:ext uri="{FF2B5EF4-FFF2-40B4-BE49-F238E27FC236}">
                  <a16:creationId xmlns:a16="http://schemas.microsoft.com/office/drawing/2014/main" id="{969C7176-E78C-0BCD-683B-755401FF875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7982530" y="4618343"/>
              <a:ext cx="914400" cy="914400"/>
            </a:xfrm>
            <a:prstGeom prst="rect">
              <a:avLst/>
            </a:prstGeom>
          </p:spPr>
        </p:pic>
        <p:pic>
          <p:nvPicPr>
            <p:cNvPr id="8" name="Graphic 7" descr="Arrow Right outline">
              <a:extLst>
                <a:ext uri="{FF2B5EF4-FFF2-40B4-BE49-F238E27FC236}">
                  <a16:creationId xmlns:a16="http://schemas.microsoft.com/office/drawing/2014/main" id="{D9FA843B-F1CC-63ED-81C8-2EE34C4E1D3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flipH="1">
              <a:off x="7899403" y="4618343"/>
              <a:ext cx="914400" cy="914400"/>
            </a:xfrm>
            <a:prstGeom prst="rect">
              <a:avLst/>
            </a:prstGeom>
          </p:spPr>
        </p:pic>
      </p:grpSp>
    </p:spTree>
    <p:extLst>
      <p:ext uri="{BB962C8B-B14F-4D97-AF65-F5344CB8AC3E}">
        <p14:creationId xmlns:p14="http://schemas.microsoft.com/office/powerpoint/2010/main" val="1087476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D582B9-01AE-FE03-A661-9116FD3EA697}"/>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EF2DC30D-8DC8-5D63-6E7C-6119C42535B7}"/>
              </a:ext>
            </a:extLst>
          </p:cNvPr>
          <p:cNvSpPr>
            <a:spLocks noGrp="1"/>
          </p:cNvSpPr>
          <p:nvPr>
            <p:ph type="title"/>
          </p:nvPr>
        </p:nvSpPr>
        <p:spPr/>
        <p:txBody>
          <a:bodyPr/>
          <a:lstStyle/>
          <a:p>
            <a:r>
              <a:rPr lang="en-US" dirty="0"/>
              <a:t>Pharmacotherapy for bipolar disorder</a:t>
            </a:r>
            <a:endParaRPr lang="en-GB" dirty="0"/>
          </a:p>
        </p:txBody>
      </p:sp>
      <p:sp>
        <p:nvSpPr>
          <p:cNvPr id="18" name="Content Placeholder 17">
            <a:extLst>
              <a:ext uri="{FF2B5EF4-FFF2-40B4-BE49-F238E27FC236}">
                <a16:creationId xmlns:a16="http://schemas.microsoft.com/office/drawing/2014/main" id="{71CBA2B8-C5B0-441C-72B5-C3E26EECE700}"/>
              </a:ext>
            </a:extLst>
          </p:cNvPr>
          <p:cNvSpPr>
            <a:spLocks noGrp="1"/>
          </p:cNvSpPr>
          <p:nvPr>
            <p:ph sz="half" idx="21"/>
          </p:nvPr>
        </p:nvSpPr>
        <p:spPr/>
        <p:txBody>
          <a:bodyPr/>
          <a:lstStyle/>
          <a:p>
            <a:r>
              <a:rPr lang="en-GB" dirty="0"/>
              <a:t>Pharmacotherapy is key in the treatment of BD, and should be individualized to the patient</a:t>
            </a:r>
          </a:p>
          <a:p>
            <a:r>
              <a:rPr lang="en-GB" dirty="0"/>
              <a:t>Long-acting injectable forms of aripiprazole and risperidone are available and can be appropriate in patients with poor adherence or poor response to oral medication</a:t>
            </a:r>
          </a:p>
        </p:txBody>
      </p:sp>
      <p:sp>
        <p:nvSpPr>
          <p:cNvPr id="5" name="Text Placeholder 4">
            <a:extLst>
              <a:ext uri="{FF2B5EF4-FFF2-40B4-BE49-F238E27FC236}">
                <a16:creationId xmlns:a16="http://schemas.microsoft.com/office/drawing/2014/main" id="{E04C054B-0CE2-2EA2-83DA-86E5CDC7B818}"/>
              </a:ext>
            </a:extLst>
          </p:cNvPr>
          <p:cNvSpPr>
            <a:spLocks noGrp="1"/>
          </p:cNvSpPr>
          <p:nvPr>
            <p:ph type="body" sz="quarter" idx="18"/>
          </p:nvPr>
        </p:nvSpPr>
        <p:spPr/>
        <p:txBody>
          <a:bodyPr/>
          <a:lstStyle/>
          <a:p>
            <a:r>
              <a:rPr lang="en-GB" dirty="0"/>
              <a:t>BD=bipolar disorder</a:t>
            </a:r>
          </a:p>
          <a:p>
            <a:endParaRPr lang="en-GB" dirty="0"/>
          </a:p>
          <a:p>
            <a:r>
              <a:rPr lang="en-GB" dirty="0"/>
              <a:t>Adapted from: Nierenberg et al. JAMA 2023;330(14):1370–1380; Vieta et al. Nat Rev Dis Primers 2018;4:18008</a:t>
            </a:r>
          </a:p>
        </p:txBody>
      </p:sp>
      <p:sp>
        <p:nvSpPr>
          <p:cNvPr id="6" name="Slide Number Placeholder 5">
            <a:extLst>
              <a:ext uri="{FF2B5EF4-FFF2-40B4-BE49-F238E27FC236}">
                <a16:creationId xmlns:a16="http://schemas.microsoft.com/office/drawing/2014/main" id="{1C6B4559-0482-22ED-0F41-0D420108605C}"/>
              </a:ext>
            </a:extLst>
          </p:cNvPr>
          <p:cNvSpPr>
            <a:spLocks noGrp="1"/>
          </p:cNvSpPr>
          <p:nvPr>
            <p:ph type="sldNum" sz="quarter" idx="4"/>
          </p:nvPr>
        </p:nvSpPr>
        <p:spPr/>
        <p:txBody>
          <a:bodyPr/>
          <a:lstStyle/>
          <a:p>
            <a:fld id="{C5E73D8C-6D1C-4360-8101-83ED279A0FF1}" type="slidenum">
              <a:rPr lang="en-GB" smtClean="0"/>
              <a:pPr/>
              <a:t>8</a:t>
            </a:fld>
            <a:endParaRPr lang="en-GB"/>
          </a:p>
        </p:txBody>
      </p:sp>
      <p:sp>
        <p:nvSpPr>
          <p:cNvPr id="19" name="Oval 18">
            <a:extLst>
              <a:ext uri="{FF2B5EF4-FFF2-40B4-BE49-F238E27FC236}">
                <a16:creationId xmlns:a16="http://schemas.microsoft.com/office/drawing/2014/main" id="{27DA5E60-A5B7-7093-CD7D-FF709D1840E4}"/>
              </a:ext>
            </a:extLst>
          </p:cNvPr>
          <p:cNvSpPr/>
          <p:nvPr/>
        </p:nvSpPr>
        <p:spPr>
          <a:xfrm>
            <a:off x="5253971" y="1076427"/>
            <a:ext cx="3657600" cy="3279136"/>
          </a:xfrm>
          <a:prstGeom prst="ellipse">
            <a:avLst/>
          </a:prstGeom>
          <a:solidFill>
            <a:schemeClr val="accent3">
              <a:alpha val="27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58A3490-5AD7-D32F-47C3-46AB5E68B8E1}"/>
              </a:ext>
            </a:extLst>
          </p:cNvPr>
          <p:cNvSpPr/>
          <p:nvPr/>
        </p:nvSpPr>
        <p:spPr>
          <a:xfrm>
            <a:off x="4259321" y="2545616"/>
            <a:ext cx="3855560" cy="3725009"/>
          </a:xfrm>
          <a:prstGeom prst="ellipse">
            <a:avLst/>
          </a:prstGeom>
          <a:solidFill>
            <a:schemeClr val="accent5">
              <a:alpha val="27000"/>
            </a:schemeClr>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70BEE38E-B559-6457-6EAB-674476612E51}"/>
              </a:ext>
            </a:extLst>
          </p:cNvPr>
          <p:cNvSpPr/>
          <p:nvPr/>
        </p:nvSpPr>
        <p:spPr>
          <a:xfrm>
            <a:off x="5994115" y="2545615"/>
            <a:ext cx="3855560" cy="3725009"/>
          </a:xfrm>
          <a:prstGeom prst="ellipse">
            <a:avLst/>
          </a:prstGeom>
          <a:solidFill>
            <a:schemeClr val="accent2">
              <a:alpha val="27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F8365C8D-E2B1-01BC-59CE-7B4562B18FFE}"/>
              </a:ext>
            </a:extLst>
          </p:cNvPr>
          <p:cNvSpPr txBox="1"/>
          <p:nvPr/>
        </p:nvSpPr>
        <p:spPr>
          <a:xfrm>
            <a:off x="3632255" y="2706344"/>
            <a:ext cx="1367223" cy="523147"/>
          </a:xfrm>
          <a:prstGeom prst="rect">
            <a:avLst/>
          </a:prstGeom>
          <a:noFill/>
        </p:spPr>
        <p:txBody>
          <a:bodyPr wrap="square" rtlCol="0">
            <a:spAutoFit/>
          </a:bodyPr>
          <a:lstStyle/>
          <a:p>
            <a:pPr algn="ctr"/>
            <a:r>
              <a:rPr lang="en-GB" sz="1400" b="1" dirty="0">
                <a:solidFill>
                  <a:schemeClr val="accent5">
                    <a:lumMod val="75000"/>
                  </a:schemeClr>
                </a:solidFill>
              </a:rPr>
              <a:t>Acute bipolar mania</a:t>
            </a:r>
          </a:p>
        </p:txBody>
      </p:sp>
      <p:sp>
        <p:nvSpPr>
          <p:cNvPr id="23" name="TextBox 22">
            <a:extLst>
              <a:ext uri="{FF2B5EF4-FFF2-40B4-BE49-F238E27FC236}">
                <a16:creationId xmlns:a16="http://schemas.microsoft.com/office/drawing/2014/main" id="{2C9610B4-8D0B-9DDC-6CE3-296516ED5993}"/>
              </a:ext>
            </a:extLst>
          </p:cNvPr>
          <p:cNvSpPr txBox="1"/>
          <p:nvPr/>
        </p:nvSpPr>
        <p:spPr>
          <a:xfrm>
            <a:off x="9876931" y="4281509"/>
            <a:ext cx="1505540" cy="307777"/>
          </a:xfrm>
          <a:prstGeom prst="rect">
            <a:avLst/>
          </a:prstGeom>
          <a:noFill/>
        </p:spPr>
        <p:txBody>
          <a:bodyPr wrap="square" rtlCol="0">
            <a:spAutoFit/>
          </a:bodyPr>
          <a:lstStyle/>
          <a:p>
            <a:r>
              <a:rPr lang="en-GB" sz="1400" b="1" dirty="0">
                <a:solidFill>
                  <a:schemeClr val="accent2">
                    <a:lumMod val="75000"/>
                  </a:schemeClr>
                </a:solidFill>
              </a:rPr>
              <a:t>Maintenance</a:t>
            </a:r>
          </a:p>
        </p:txBody>
      </p:sp>
      <p:sp>
        <p:nvSpPr>
          <p:cNvPr id="24" name="TextBox 23">
            <a:extLst>
              <a:ext uri="{FF2B5EF4-FFF2-40B4-BE49-F238E27FC236}">
                <a16:creationId xmlns:a16="http://schemas.microsoft.com/office/drawing/2014/main" id="{53E06377-A654-4FA6-A054-1857AD42EF44}"/>
              </a:ext>
            </a:extLst>
          </p:cNvPr>
          <p:cNvSpPr txBox="1"/>
          <p:nvPr/>
        </p:nvSpPr>
        <p:spPr>
          <a:xfrm>
            <a:off x="8627853" y="1618795"/>
            <a:ext cx="1505541" cy="523220"/>
          </a:xfrm>
          <a:prstGeom prst="rect">
            <a:avLst/>
          </a:prstGeom>
          <a:noFill/>
        </p:spPr>
        <p:txBody>
          <a:bodyPr wrap="square" rtlCol="0">
            <a:spAutoFit/>
          </a:bodyPr>
          <a:lstStyle/>
          <a:p>
            <a:pPr algn="ctr"/>
            <a:r>
              <a:rPr lang="en-GB" sz="1400" b="1" dirty="0">
                <a:solidFill>
                  <a:schemeClr val="accent3">
                    <a:lumMod val="75000"/>
                  </a:schemeClr>
                </a:solidFill>
              </a:rPr>
              <a:t>Acute bipolar depression</a:t>
            </a:r>
          </a:p>
        </p:txBody>
      </p:sp>
      <p:sp>
        <p:nvSpPr>
          <p:cNvPr id="25" name="TextBox 24">
            <a:extLst>
              <a:ext uri="{FF2B5EF4-FFF2-40B4-BE49-F238E27FC236}">
                <a16:creationId xmlns:a16="http://schemas.microsoft.com/office/drawing/2014/main" id="{F65D74AD-DC6D-75A4-1B16-84710D2558DD}"/>
              </a:ext>
            </a:extLst>
          </p:cNvPr>
          <p:cNvSpPr txBox="1"/>
          <p:nvPr/>
        </p:nvSpPr>
        <p:spPr>
          <a:xfrm>
            <a:off x="6701898" y="5462818"/>
            <a:ext cx="761747" cy="307777"/>
          </a:xfrm>
          <a:prstGeom prst="rect">
            <a:avLst/>
          </a:prstGeom>
          <a:noFill/>
        </p:spPr>
        <p:txBody>
          <a:bodyPr wrap="square">
            <a:spAutoFit/>
          </a:bodyPr>
          <a:lstStyle/>
          <a:p>
            <a:r>
              <a:rPr lang="en-GB" sz="1400" dirty="0"/>
              <a:t>Lithium</a:t>
            </a:r>
          </a:p>
        </p:txBody>
      </p:sp>
      <p:sp>
        <p:nvSpPr>
          <p:cNvPr id="26" name="TextBox 25">
            <a:extLst>
              <a:ext uri="{FF2B5EF4-FFF2-40B4-BE49-F238E27FC236}">
                <a16:creationId xmlns:a16="http://schemas.microsoft.com/office/drawing/2014/main" id="{00A4246E-249C-9FFC-DC42-8C20E382DBB5}"/>
              </a:ext>
            </a:extLst>
          </p:cNvPr>
          <p:cNvSpPr txBox="1"/>
          <p:nvPr/>
        </p:nvSpPr>
        <p:spPr>
          <a:xfrm>
            <a:off x="6537590" y="5117331"/>
            <a:ext cx="1090363" cy="307777"/>
          </a:xfrm>
          <a:prstGeom prst="rect">
            <a:avLst/>
          </a:prstGeom>
          <a:noFill/>
        </p:spPr>
        <p:txBody>
          <a:bodyPr wrap="square">
            <a:spAutoFit/>
          </a:bodyPr>
          <a:lstStyle/>
          <a:p>
            <a:r>
              <a:rPr lang="en-GB" sz="1400" dirty="0"/>
              <a:t>Olanzapine</a:t>
            </a:r>
          </a:p>
        </p:txBody>
      </p:sp>
      <p:sp>
        <p:nvSpPr>
          <p:cNvPr id="27" name="TextBox 26">
            <a:extLst>
              <a:ext uri="{FF2B5EF4-FFF2-40B4-BE49-F238E27FC236}">
                <a16:creationId xmlns:a16="http://schemas.microsoft.com/office/drawing/2014/main" id="{56CB8E18-486C-C4A2-E56C-FA376B61C216}"/>
              </a:ext>
            </a:extLst>
          </p:cNvPr>
          <p:cNvSpPr txBox="1"/>
          <p:nvPr/>
        </p:nvSpPr>
        <p:spPr>
          <a:xfrm>
            <a:off x="6523163" y="4426357"/>
            <a:ext cx="1119217" cy="307777"/>
          </a:xfrm>
          <a:prstGeom prst="rect">
            <a:avLst/>
          </a:prstGeom>
          <a:noFill/>
        </p:spPr>
        <p:txBody>
          <a:bodyPr wrap="square">
            <a:spAutoFit/>
          </a:bodyPr>
          <a:lstStyle/>
          <a:p>
            <a:r>
              <a:rPr lang="en-GB" sz="1400" dirty="0"/>
              <a:t>Ziprasidone</a:t>
            </a:r>
          </a:p>
        </p:txBody>
      </p:sp>
      <p:sp>
        <p:nvSpPr>
          <p:cNvPr id="28" name="TextBox 27">
            <a:extLst>
              <a:ext uri="{FF2B5EF4-FFF2-40B4-BE49-F238E27FC236}">
                <a16:creationId xmlns:a16="http://schemas.microsoft.com/office/drawing/2014/main" id="{79D543BD-F037-4A44-DD1C-530BF884B82B}"/>
              </a:ext>
            </a:extLst>
          </p:cNvPr>
          <p:cNvSpPr txBox="1"/>
          <p:nvPr/>
        </p:nvSpPr>
        <p:spPr>
          <a:xfrm>
            <a:off x="4322854" y="4219007"/>
            <a:ext cx="1447832" cy="307777"/>
          </a:xfrm>
          <a:prstGeom prst="rect">
            <a:avLst/>
          </a:prstGeom>
          <a:noFill/>
        </p:spPr>
        <p:txBody>
          <a:bodyPr wrap="square">
            <a:spAutoFit/>
          </a:bodyPr>
          <a:lstStyle/>
          <a:p>
            <a:r>
              <a:rPr lang="en-GB" sz="1400" dirty="0"/>
              <a:t>Carbamazepine</a:t>
            </a:r>
          </a:p>
        </p:txBody>
      </p:sp>
      <p:sp>
        <p:nvSpPr>
          <p:cNvPr id="29" name="TextBox 28">
            <a:extLst>
              <a:ext uri="{FF2B5EF4-FFF2-40B4-BE49-F238E27FC236}">
                <a16:creationId xmlns:a16="http://schemas.microsoft.com/office/drawing/2014/main" id="{B3C32504-CAF4-10FB-7803-242E6911C0C1}"/>
              </a:ext>
            </a:extLst>
          </p:cNvPr>
          <p:cNvSpPr txBox="1"/>
          <p:nvPr/>
        </p:nvSpPr>
        <p:spPr>
          <a:xfrm>
            <a:off x="4578230" y="4849093"/>
            <a:ext cx="1028422" cy="307777"/>
          </a:xfrm>
          <a:prstGeom prst="rect">
            <a:avLst/>
          </a:prstGeom>
          <a:noFill/>
        </p:spPr>
        <p:txBody>
          <a:bodyPr wrap="square">
            <a:spAutoFit/>
          </a:bodyPr>
          <a:lstStyle/>
          <a:p>
            <a:r>
              <a:rPr lang="en-GB" sz="1400" dirty="0"/>
              <a:t>Valproate</a:t>
            </a:r>
          </a:p>
        </p:txBody>
      </p:sp>
      <p:sp>
        <p:nvSpPr>
          <p:cNvPr id="30" name="TextBox 29">
            <a:extLst>
              <a:ext uri="{FF2B5EF4-FFF2-40B4-BE49-F238E27FC236}">
                <a16:creationId xmlns:a16="http://schemas.microsoft.com/office/drawing/2014/main" id="{4B42D7DF-0C5E-7B43-A666-329C0089ED54}"/>
              </a:ext>
            </a:extLst>
          </p:cNvPr>
          <p:cNvSpPr txBox="1"/>
          <p:nvPr/>
        </p:nvSpPr>
        <p:spPr>
          <a:xfrm>
            <a:off x="4425687" y="3903964"/>
            <a:ext cx="1031051" cy="307777"/>
          </a:xfrm>
          <a:prstGeom prst="rect">
            <a:avLst/>
          </a:prstGeom>
          <a:noFill/>
        </p:spPr>
        <p:txBody>
          <a:bodyPr wrap="square">
            <a:spAutoFit/>
          </a:bodyPr>
          <a:lstStyle/>
          <a:p>
            <a:r>
              <a:rPr lang="en-GB" sz="1400" dirty="0"/>
              <a:t>Asenapine</a:t>
            </a:r>
          </a:p>
        </p:txBody>
      </p:sp>
      <p:sp>
        <p:nvSpPr>
          <p:cNvPr id="31" name="TextBox 30">
            <a:extLst>
              <a:ext uri="{FF2B5EF4-FFF2-40B4-BE49-F238E27FC236}">
                <a16:creationId xmlns:a16="http://schemas.microsoft.com/office/drawing/2014/main" id="{B83EF1DC-AAA8-1A7D-B3CE-D0D88F6888AE}"/>
              </a:ext>
            </a:extLst>
          </p:cNvPr>
          <p:cNvSpPr txBox="1"/>
          <p:nvPr/>
        </p:nvSpPr>
        <p:spPr>
          <a:xfrm>
            <a:off x="5416868" y="2914792"/>
            <a:ext cx="1099981" cy="307777"/>
          </a:xfrm>
          <a:prstGeom prst="rect">
            <a:avLst/>
          </a:prstGeom>
          <a:noFill/>
        </p:spPr>
        <p:txBody>
          <a:bodyPr wrap="square">
            <a:spAutoFit/>
          </a:bodyPr>
          <a:lstStyle/>
          <a:p>
            <a:r>
              <a:rPr lang="en-GB" sz="1400" dirty="0"/>
              <a:t>Cariprazine</a:t>
            </a:r>
          </a:p>
        </p:txBody>
      </p:sp>
      <p:sp>
        <p:nvSpPr>
          <p:cNvPr id="32" name="TextBox 31">
            <a:extLst>
              <a:ext uri="{FF2B5EF4-FFF2-40B4-BE49-F238E27FC236}">
                <a16:creationId xmlns:a16="http://schemas.microsoft.com/office/drawing/2014/main" id="{175032F9-0192-D46A-8B2D-BCB1CC97DC9B}"/>
              </a:ext>
            </a:extLst>
          </p:cNvPr>
          <p:cNvSpPr txBox="1"/>
          <p:nvPr/>
        </p:nvSpPr>
        <p:spPr>
          <a:xfrm>
            <a:off x="4412838" y="4534050"/>
            <a:ext cx="1486868" cy="307777"/>
          </a:xfrm>
          <a:prstGeom prst="rect">
            <a:avLst/>
          </a:prstGeom>
          <a:noFill/>
        </p:spPr>
        <p:txBody>
          <a:bodyPr wrap="square">
            <a:spAutoFit/>
          </a:bodyPr>
          <a:lstStyle/>
          <a:p>
            <a:r>
              <a:rPr lang="en-GB" sz="1400" dirty="0"/>
              <a:t>Chlorpromazine</a:t>
            </a:r>
          </a:p>
        </p:txBody>
      </p:sp>
      <p:sp>
        <p:nvSpPr>
          <p:cNvPr id="33" name="TextBox 32">
            <a:extLst>
              <a:ext uri="{FF2B5EF4-FFF2-40B4-BE49-F238E27FC236}">
                <a16:creationId xmlns:a16="http://schemas.microsoft.com/office/drawing/2014/main" id="{E776C3AD-B31C-0607-E9AA-B6AC19E5DE48}"/>
              </a:ext>
            </a:extLst>
          </p:cNvPr>
          <p:cNvSpPr txBox="1"/>
          <p:nvPr/>
        </p:nvSpPr>
        <p:spPr>
          <a:xfrm>
            <a:off x="4815609" y="5164136"/>
            <a:ext cx="1140056" cy="307777"/>
          </a:xfrm>
          <a:prstGeom prst="rect">
            <a:avLst/>
          </a:prstGeom>
          <a:noFill/>
        </p:spPr>
        <p:txBody>
          <a:bodyPr wrap="square">
            <a:spAutoFit/>
          </a:bodyPr>
          <a:lstStyle/>
          <a:p>
            <a:r>
              <a:rPr lang="en-GB" sz="1400" dirty="0"/>
              <a:t>Risperidone</a:t>
            </a:r>
          </a:p>
        </p:txBody>
      </p:sp>
      <p:sp>
        <p:nvSpPr>
          <p:cNvPr id="34" name="TextBox 33">
            <a:extLst>
              <a:ext uri="{FF2B5EF4-FFF2-40B4-BE49-F238E27FC236}">
                <a16:creationId xmlns:a16="http://schemas.microsoft.com/office/drawing/2014/main" id="{5E638CFC-CBF1-F4DF-57DF-DAF9D349B2CB}"/>
              </a:ext>
            </a:extLst>
          </p:cNvPr>
          <p:cNvSpPr txBox="1"/>
          <p:nvPr/>
        </p:nvSpPr>
        <p:spPr>
          <a:xfrm>
            <a:off x="6517552" y="4771844"/>
            <a:ext cx="1130438" cy="307777"/>
          </a:xfrm>
          <a:prstGeom prst="rect">
            <a:avLst/>
          </a:prstGeom>
          <a:noFill/>
        </p:spPr>
        <p:txBody>
          <a:bodyPr wrap="square">
            <a:spAutoFit/>
          </a:bodyPr>
          <a:lstStyle/>
          <a:p>
            <a:r>
              <a:rPr lang="en-GB" sz="1400" dirty="0"/>
              <a:t>Aripiprazole</a:t>
            </a:r>
          </a:p>
        </p:txBody>
      </p:sp>
      <p:sp>
        <p:nvSpPr>
          <p:cNvPr id="35" name="TextBox 34">
            <a:extLst>
              <a:ext uri="{FF2B5EF4-FFF2-40B4-BE49-F238E27FC236}">
                <a16:creationId xmlns:a16="http://schemas.microsoft.com/office/drawing/2014/main" id="{9ED9F707-543F-A8F5-985B-4EE18E7C9DB5}"/>
              </a:ext>
            </a:extLst>
          </p:cNvPr>
          <p:cNvSpPr txBox="1"/>
          <p:nvPr/>
        </p:nvSpPr>
        <p:spPr>
          <a:xfrm>
            <a:off x="6096000" y="1366391"/>
            <a:ext cx="1955985" cy="523220"/>
          </a:xfrm>
          <a:prstGeom prst="rect">
            <a:avLst/>
          </a:prstGeom>
          <a:noFill/>
        </p:spPr>
        <p:txBody>
          <a:bodyPr wrap="square">
            <a:spAutoFit/>
          </a:bodyPr>
          <a:lstStyle/>
          <a:p>
            <a:pPr algn="ctr"/>
            <a:r>
              <a:rPr lang="en-GB" sz="1400" dirty="0"/>
              <a:t>Olanzapine–fluoxetine</a:t>
            </a:r>
            <a:br>
              <a:rPr lang="en-GB" sz="1400" dirty="0"/>
            </a:br>
            <a:r>
              <a:rPr lang="en-GB" sz="1400" dirty="0"/>
              <a:t>combination</a:t>
            </a:r>
          </a:p>
        </p:txBody>
      </p:sp>
      <p:sp>
        <p:nvSpPr>
          <p:cNvPr id="36" name="TextBox 35">
            <a:extLst>
              <a:ext uri="{FF2B5EF4-FFF2-40B4-BE49-F238E27FC236}">
                <a16:creationId xmlns:a16="http://schemas.microsoft.com/office/drawing/2014/main" id="{26A6EBF6-F722-73EA-42F8-2A2546EEE29D}"/>
              </a:ext>
            </a:extLst>
          </p:cNvPr>
          <p:cNvSpPr txBox="1"/>
          <p:nvPr/>
        </p:nvSpPr>
        <p:spPr>
          <a:xfrm>
            <a:off x="6557627" y="3526990"/>
            <a:ext cx="1050288" cy="307777"/>
          </a:xfrm>
          <a:prstGeom prst="rect">
            <a:avLst/>
          </a:prstGeom>
          <a:noFill/>
        </p:spPr>
        <p:txBody>
          <a:bodyPr wrap="square">
            <a:spAutoFit/>
          </a:bodyPr>
          <a:lstStyle/>
          <a:p>
            <a:r>
              <a:rPr lang="en-GB" sz="1400" dirty="0"/>
              <a:t>Quetiapine</a:t>
            </a:r>
          </a:p>
        </p:txBody>
      </p:sp>
      <p:sp>
        <p:nvSpPr>
          <p:cNvPr id="37" name="TextBox 36">
            <a:extLst>
              <a:ext uri="{FF2B5EF4-FFF2-40B4-BE49-F238E27FC236}">
                <a16:creationId xmlns:a16="http://schemas.microsoft.com/office/drawing/2014/main" id="{86D943AA-5800-6B40-DB2C-400C233EC366}"/>
              </a:ext>
            </a:extLst>
          </p:cNvPr>
          <p:cNvSpPr txBox="1"/>
          <p:nvPr/>
        </p:nvSpPr>
        <p:spPr>
          <a:xfrm>
            <a:off x="8477877" y="4286803"/>
            <a:ext cx="1119217" cy="307777"/>
          </a:xfrm>
          <a:prstGeom prst="rect">
            <a:avLst/>
          </a:prstGeom>
          <a:noFill/>
        </p:spPr>
        <p:txBody>
          <a:bodyPr wrap="square">
            <a:spAutoFit/>
          </a:bodyPr>
          <a:lstStyle/>
          <a:p>
            <a:r>
              <a:rPr lang="en-GB" sz="1400" dirty="0"/>
              <a:t>Lamotrigine</a:t>
            </a:r>
          </a:p>
        </p:txBody>
      </p:sp>
      <p:sp>
        <p:nvSpPr>
          <p:cNvPr id="38" name="TextBox 37">
            <a:extLst>
              <a:ext uri="{FF2B5EF4-FFF2-40B4-BE49-F238E27FC236}">
                <a16:creationId xmlns:a16="http://schemas.microsoft.com/office/drawing/2014/main" id="{840D100D-2AEF-8D9D-70CE-FAB20283A580}"/>
              </a:ext>
            </a:extLst>
          </p:cNvPr>
          <p:cNvSpPr txBox="1"/>
          <p:nvPr/>
        </p:nvSpPr>
        <p:spPr>
          <a:xfrm>
            <a:off x="6524002" y="2178975"/>
            <a:ext cx="1099981" cy="307777"/>
          </a:xfrm>
          <a:prstGeom prst="rect">
            <a:avLst/>
          </a:prstGeom>
          <a:noFill/>
        </p:spPr>
        <p:txBody>
          <a:bodyPr wrap="square">
            <a:spAutoFit/>
          </a:bodyPr>
          <a:lstStyle/>
          <a:p>
            <a:r>
              <a:rPr lang="en-GB" sz="1400" dirty="0"/>
              <a:t>Lurasidone</a:t>
            </a:r>
          </a:p>
        </p:txBody>
      </p:sp>
      <p:sp>
        <p:nvSpPr>
          <p:cNvPr id="39" name="TextBox 38">
            <a:extLst>
              <a:ext uri="{FF2B5EF4-FFF2-40B4-BE49-F238E27FC236}">
                <a16:creationId xmlns:a16="http://schemas.microsoft.com/office/drawing/2014/main" id="{3A6303BC-7715-00E1-F09D-82E7A43BC6B4}"/>
              </a:ext>
            </a:extLst>
          </p:cNvPr>
          <p:cNvSpPr txBox="1"/>
          <p:nvPr/>
        </p:nvSpPr>
        <p:spPr>
          <a:xfrm>
            <a:off x="6392534" y="1880405"/>
            <a:ext cx="1362916" cy="307777"/>
          </a:xfrm>
          <a:prstGeom prst="rect">
            <a:avLst/>
          </a:prstGeom>
          <a:noFill/>
        </p:spPr>
        <p:txBody>
          <a:bodyPr wrap="square">
            <a:spAutoFit/>
          </a:bodyPr>
          <a:lstStyle/>
          <a:p>
            <a:pPr algn="ctr"/>
            <a:r>
              <a:rPr lang="en-GB" sz="1400" dirty="0"/>
              <a:t>Lumateperone</a:t>
            </a:r>
          </a:p>
        </p:txBody>
      </p:sp>
    </p:spTree>
    <p:extLst>
      <p:ext uri="{BB962C8B-B14F-4D97-AF65-F5344CB8AC3E}">
        <p14:creationId xmlns:p14="http://schemas.microsoft.com/office/powerpoint/2010/main" val="3129355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D38EF0-23ED-6A02-93A8-01A5DD53AE25}"/>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CC26E15D-58C8-8C2D-6DCF-33C556808B36}"/>
              </a:ext>
            </a:extLst>
          </p:cNvPr>
          <p:cNvSpPr>
            <a:spLocks noGrp="1"/>
          </p:cNvSpPr>
          <p:nvPr>
            <p:ph type="title"/>
          </p:nvPr>
        </p:nvSpPr>
        <p:spPr/>
        <p:txBody>
          <a:bodyPr/>
          <a:lstStyle/>
          <a:p>
            <a:r>
              <a:rPr lang="en-GB"/>
              <a:t>Efficacy of pharmacological maintenance</a:t>
            </a:r>
          </a:p>
        </p:txBody>
      </p:sp>
      <p:sp>
        <p:nvSpPr>
          <p:cNvPr id="5" name="Text Placeholder 4">
            <a:extLst>
              <a:ext uri="{FF2B5EF4-FFF2-40B4-BE49-F238E27FC236}">
                <a16:creationId xmlns:a16="http://schemas.microsoft.com/office/drawing/2014/main" id="{17DBF284-5285-0CCF-2374-E04C53CF83C5}"/>
              </a:ext>
            </a:extLst>
          </p:cNvPr>
          <p:cNvSpPr>
            <a:spLocks noGrp="1"/>
          </p:cNvSpPr>
          <p:nvPr>
            <p:ph type="body" sz="quarter" idx="18"/>
          </p:nvPr>
        </p:nvSpPr>
        <p:spPr/>
        <p:txBody>
          <a:bodyPr/>
          <a:lstStyle/>
          <a:p>
            <a:r>
              <a:rPr lang="en-GB" dirty="0"/>
              <a:t>CI=confidence interval; NNT=number needed to treat; OR=odds ratio</a:t>
            </a:r>
          </a:p>
          <a:p>
            <a:r>
              <a:rPr lang="en-GB" dirty="0"/>
              <a:t>Nestsiarovich et al. </a:t>
            </a:r>
            <a:r>
              <a:rPr lang="en-GB" dirty="0" err="1"/>
              <a:t>Eur</a:t>
            </a:r>
            <a:r>
              <a:rPr lang="en-GB" dirty="0"/>
              <a:t> </a:t>
            </a:r>
            <a:r>
              <a:rPr lang="en-GB" dirty="0" err="1"/>
              <a:t>Neuropsychopharmacol</a:t>
            </a:r>
            <a:r>
              <a:rPr lang="en-GB" dirty="0"/>
              <a:t> 2022;54:75–89</a:t>
            </a:r>
          </a:p>
        </p:txBody>
      </p:sp>
      <p:sp>
        <p:nvSpPr>
          <p:cNvPr id="6" name="Slide Number Placeholder 5">
            <a:extLst>
              <a:ext uri="{FF2B5EF4-FFF2-40B4-BE49-F238E27FC236}">
                <a16:creationId xmlns:a16="http://schemas.microsoft.com/office/drawing/2014/main" id="{F1BCB273-0755-08B8-C41A-161C41810BD6}"/>
              </a:ext>
            </a:extLst>
          </p:cNvPr>
          <p:cNvSpPr>
            <a:spLocks noGrp="1"/>
          </p:cNvSpPr>
          <p:nvPr>
            <p:ph type="sldNum" sz="quarter" idx="4"/>
          </p:nvPr>
        </p:nvSpPr>
        <p:spPr/>
        <p:txBody>
          <a:bodyPr/>
          <a:lstStyle/>
          <a:p>
            <a:fld id="{C5E73D8C-6D1C-4360-8101-83ED279A0FF1}" type="slidenum">
              <a:rPr lang="en-GB" smtClean="0"/>
              <a:pPr/>
              <a:t>9</a:t>
            </a:fld>
            <a:endParaRPr lang="en-GB"/>
          </a:p>
        </p:txBody>
      </p:sp>
      <p:graphicFrame>
        <p:nvGraphicFramePr>
          <p:cNvPr id="13" name="Table 12">
            <a:extLst>
              <a:ext uri="{FF2B5EF4-FFF2-40B4-BE49-F238E27FC236}">
                <a16:creationId xmlns:a16="http://schemas.microsoft.com/office/drawing/2014/main" id="{A46F976F-90B2-27EF-3A96-241DCD0D2FF9}"/>
              </a:ext>
            </a:extLst>
          </p:cNvPr>
          <p:cNvGraphicFramePr>
            <a:graphicFrameLocks noGrp="1"/>
          </p:cNvGraphicFramePr>
          <p:nvPr>
            <p:extLst>
              <p:ext uri="{D42A27DB-BD31-4B8C-83A1-F6EECF244321}">
                <p14:modId xmlns:p14="http://schemas.microsoft.com/office/powerpoint/2010/main" val="4268772845"/>
              </p:ext>
            </p:extLst>
          </p:nvPr>
        </p:nvGraphicFramePr>
        <p:xfrm>
          <a:off x="539749" y="1311875"/>
          <a:ext cx="10786940" cy="4915080"/>
        </p:xfrm>
        <a:graphic>
          <a:graphicData uri="http://schemas.openxmlformats.org/drawingml/2006/table">
            <a:tbl>
              <a:tblPr/>
              <a:tblGrid>
                <a:gridCol w="3595648">
                  <a:extLst>
                    <a:ext uri="{9D8B030D-6E8A-4147-A177-3AD203B41FA5}">
                      <a16:colId xmlns:a16="http://schemas.microsoft.com/office/drawing/2014/main" val="3117544828"/>
                    </a:ext>
                  </a:extLst>
                </a:gridCol>
                <a:gridCol w="1797823">
                  <a:extLst>
                    <a:ext uri="{9D8B030D-6E8A-4147-A177-3AD203B41FA5}">
                      <a16:colId xmlns:a16="http://schemas.microsoft.com/office/drawing/2014/main" val="2375338701"/>
                    </a:ext>
                  </a:extLst>
                </a:gridCol>
                <a:gridCol w="1797823">
                  <a:extLst>
                    <a:ext uri="{9D8B030D-6E8A-4147-A177-3AD203B41FA5}">
                      <a16:colId xmlns:a16="http://schemas.microsoft.com/office/drawing/2014/main" val="460415546"/>
                    </a:ext>
                  </a:extLst>
                </a:gridCol>
                <a:gridCol w="1797823">
                  <a:extLst>
                    <a:ext uri="{9D8B030D-6E8A-4147-A177-3AD203B41FA5}">
                      <a16:colId xmlns:a16="http://schemas.microsoft.com/office/drawing/2014/main" val="1163048428"/>
                    </a:ext>
                  </a:extLst>
                </a:gridCol>
                <a:gridCol w="1797823">
                  <a:extLst>
                    <a:ext uri="{9D8B030D-6E8A-4147-A177-3AD203B41FA5}">
                      <a16:colId xmlns:a16="http://schemas.microsoft.com/office/drawing/2014/main" val="3820944739"/>
                    </a:ext>
                  </a:extLst>
                </a:gridCol>
              </a:tblGrid>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solidFill>
                            <a:schemeClr val="bg1"/>
                          </a:solidFill>
                          <a:effectLst/>
                          <a:latin typeface="+mn-lt"/>
                        </a:rPr>
                        <a:t>Treatment</a:t>
                      </a: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b="1" kern="100" dirty="0">
                          <a:solidFill>
                            <a:schemeClr val="bg1"/>
                          </a:solidFill>
                          <a:effectLst/>
                          <a:latin typeface="+mn-lt"/>
                        </a:rPr>
                        <a:t>n</a:t>
                      </a:r>
                      <a:r>
                        <a:rPr lang="en-GB" sz="1100" b="1" kern="100" spc="-65" dirty="0">
                          <a:solidFill>
                            <a:schemeClr val="bg1"/>
                          </a:solidFill>
                          <a:effectLst/>
                          <a:latin typeface="+mn-lt"/>
                        </a:rPr>
                        <a:t> </a:t>
                      </a:r>
                      <a:r>
                        <a:rPr lang="en-GB" sz="1100" b="1" kern="100" dirty="0">
                          <a:solidFill>
                            <a:schemeClr val="bg1"/>
                          </a:solidFill>
                          <a:effectLst/>
                          <a:latin typeface="+mn-lt"/>
                        </a:rPr>
                        <a:t>studies</a:t>
                      </a:r>
                      <a:endParaRPr lang="en-GB" sz="1100" b="1" kern="100" dirty="0">
                        <a:solidFill>
                          <a:schemeClr val="bg1"/>
                        </a:solidFill>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b="1" kern="100" dirty="0">
                          <a:solidFill>
                            <a:schemeClr val="bg1"/>
                          </a:solidFill>
                          <a:effectLst/>
                          <a:latin typeface="+mn-lt"/>
                        </a:rPr>
                        <a:t>OR</a:t>
                      </a:r>
                      <a:r>
                        <a:rPr lang="en-GB" sz="1100" b="1" kern="100" spc="-35" dirty="0">
                          <a:solidFill>
                            <a:schemeClr val="bg1"/>
                          </a:solidFill>
                          <a:effectLst/>
                          <a:latin typeface="+mn-lt"/>
                        </a:rPr>
                        <a:t> </a:t>
                      </a:r>
                      <a:r>
                        <a:rPr lang="en-GB" sz="1100" b="1" kern="100" spc="-10" dirty="0">
                          <a:solidFill>
                            <a:schemeClr val="bg1"/>
                          </a:solidFill>
                          <a:effectLst/>
                          <a:latin typeface="+mn-lt"/>
                        </a:rPr>
                        <a:t>(95% CI)</a:t>
                      </a:r>
                      <a:endParaRPr lang="en-GB" sz="1100" b="1" kern="100" dirty="0">
                        <a:solidFill>
                          <a:schemeClr val="bg1"/>
                        </a:solidFill>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b="1" kern="100" spc="-10" dirty="0">
                          <a:solidFill>
                            <a:schemeClr val="bg1"/>
                          </a:solidFill>
                          <a:effectLst/>
                          <a:latin typeface="+mn-lt"/>
                        </a:rPr>
                        <a:t>p-value</a:t>
                      </a:r>
                      <a:r>
                        <a:rPr lang="en-GB" sz="1100" b="1" kern="100" dirty="0">
                          <a:solidFill>
                            <a:schemeClr val="bg1"/>
                          </a:solidFill>
                          <a:effectLst/>
                          <a:latin typeface="+mn-lt"/>
                        </a:rPr>
                        <a:t> </a:t>
                      </a:r>
                      <a:r>
                        <a:rPr lang="en-GB" sz="1100" b="1" kern="100" spc="-10" dirty="0">
                          <a:solidFill>
                            <a:schemeClr val="bg1"/>
                          </a:solidFill>
                          <a:effectLst/>
                          <a:latin typeface="+mn-lt"/>
                        </a:rPr>
                        <a:t>(z-score)</a:t>
                      </a:r>
                      <a:endParaRPr lang="en-GB" sz="1100" b="1" kern="100" dirty="0">
                        <a:solidFill>
                          <a:schemeClr val="bg1"/>
                        </a:solidFill>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b="1" kern="100" dirty="0">
                          <a:solidFill>
                            <a:schemeClr val="bg1"/>
                          </a:solidFill>
                          <a:effectLst/>
                          <a:latin typeface="+mn-lt"/>
                        </a:rPr>
                        <a:t>NNT</a:t>
                      </a:r>
                      <a:r>
                        <a:rPr lang="en-GB" sz="1100" b="1" kern="100" spc="-45" dirty="0">
                          <a:solidFill>
                            <a:schemeClr val="bg1"/>
                          </a:solidFill>
                          <a:effectLst/>
                          <a:latin typeface="+mn-lt"/>
                        </a:rPr>
                        <a:t> </a:t>
                      </a:r>
                      <a:r>
                        <a:rPr lang="en-GB" sz="1100" b="1" kern="100" spc="-10" dirty="0">
                          <a:solidFill>
                            <a:schemeClr val="bg1"/>
                          </a:solidFill>
                          <a:effectLst/>
                          <a:latin typeface="+mn-lt"/>
                        </a:rPr>
                        <a:t>(95% CI)</a:t>
                      </a:r>
                      <a:endParaRPr lang="en-GB" sz="1100" b="1" kern="100" dirty="0">
                        <a:solidFill>
                          <a:schemeClr val="bg1"/>
                        </a:solidFill>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extLst>
                  <a:ext uri="{0D108BD9-81ED-4DB2-BD59-A6C34878D82A}">
                    <a16:rowId xmlns:a16="http://schemas.microsoft.com/office/drawing/2014/main" val="3759366750"/>
                  </a:ext>
                </a:extLst>
              </a:tr>
              <a:tr h="146296">
                <a:tc gridSpan="5">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l" eaLnBrk="0" hangingPunct="0">
                        <a:lnSpc>
                          <a:spcPct val="100000"/>
                        </a:lnSpc>
                        <a:spcBef>
                          <a:spcPts val="0"/>
                        </a:spcBef>
                        <a:spcAft>
                          <a:spcPts val="0"/>
                        </a:spcAft>
                      </a:pPr>
                      <a:r>
                        <a:rPr lang="en-GB" sz="1100" b="1" kern="100" spc="-10" dirty="0">
                          <a:effectLst/>
                          <a:latin typeface="+mn-lt"/>
                        </a:rPr>
                        <a:t>Major</a:t>
                      </a:r>
                      <a:r>
                        <a:rPr lang="en-GB" sz="1100" b="1" kern="100" dirty="0">
                          <a:effectLst/>
                          <a:latin typeface="+mn-lt"/>
                        </a:rPr>
                        <a:t> </a:t>
                      </a:r>
                      <a:r>
                        <a:rPr lang="en-GB" sz="1100" b="1" kern="100" spc="-10" dirty="0">
                          <a:effectLst/>
                          <a:latin typeface="+mn-lt"/>
                        </a:rPr>
                        <a:t>treatment</a:t>
                      </a:r>
                      <a:r>
                        <a:rPr lang="en-GB" sz="1100" b="1" kern="100" spc="5" dirty="0">
                          <a:effectLst/>
                          <a:latin typeface="+mn-lt"/>
                        </a:rPr>
                        <a:t> </a:t>
                      </a:r>
                      <a:r>
                        <a:rPr lang="en-GB" sz="1100" b="1" kern="100" spc="-10" dirty="0">
                          <a:effectLst/>
                          <a:latin typeface="+mn-lt"/>
                        </a:rPr>
                        <a:t>types</a:t>
                      </a:r>
                      <a:endParaRPr lang="en-GB" sz="1100" b="1" kern="100" dirty="0">
                        <a:effectLst/>
                        <a:latin typeface="+mn-lt"/>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1"/>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a:p>
                  </a:txBody>
                  <a:tcPr marL="0" marR="0" marT="7200" marB="720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0F0F0"/>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a:p>
                  </a:txBody>
                  <a:tcPr marL="0" marR="0" marT="7200" marB="7200">
                    <a:lnL w="12700" cmpd="sng">
                      <a:noFill/>
                    </a:lnL>
                    <a:lnR w="12700" cmpd="sng">
                      <a:solidFill>
                        <a:srgbClr val="FFFFFF"/>
                      </a:solidFill>
                    </a:lnR>
                    <a:lnT w="12700" cmpd="sng">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a:p>
                  </a:txBody>
                  <a:tcPr marL="0" marR="0" marT="7200" marB="7200">
                    <a:lnL w="12700" cmpd="sng">
                      <a:noFill/>
                    </a:lnL>
                    <a:lnR w="12700" cmpd="sng">
                      <a:solidFill>
                        <a:srgbClr val="FFFFFF"/>
                      </a:solidFill>
                    </a:lnR>
                    <a:lnT w="12700" cmpd="sng">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dirty="0"/>
                    </a:p>
                  </a:txBody>
                  <a:tcPr marL="0" marR="0" marT="7200" marB="720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246385706"/>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All</a:t>
                      </a:r>
                      <a:r>
                        <a:rPr lang="en-GB" sz="1100" b="1" kern="100" spc="-65" dirty="0">
                          <a:effectLst/>
                          <a:latin typeface="+mn-lt"/>
                        </a:rPr>
                        <a:t> </a:t>
                      </a:r>
                      <a:r>
                        <a:rPr lang="en-GB" sz="1100" b="1" kern="100" dirty="0">
                          <a:effectLst/>
                          <a:latin typeface="+mn-lt"/>
                        </a:rPr>
                        <a:t>adjunctive</a:t>
                      </a:r>
                      <a:r>
                        <a:rPr lang="en-GB" sz="1100" b="1" kern="100" spc="-60" dirty="0">
                          <a:effectLst/>
                          <a:latin typeface="+mn-lt"/>
                        </a:rPr>
                        <a:t> </a:t>
                      </a:r>
                      <a:r>
                        <a:rPr lang="en-GB" sz="1100" b="1" kern="100" spc="-10" dirty="0">
                          <a:effectLst/>
                          <a:latin typeface="+mn-lt"/>
                        </a:rPr>
                        <a:t>treatments</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0.37</a:t>
                      </a:r>
                      <a:r>
                        <a:rPr lang="en-GB" sz="1100" kern="100" spc="-50" dirty="0">
                          <a:effectLst/>
                          <a:latin typeface="+mn-lt"/>
                        </a:rPr>
                        <a:t> </a:t>
                      </a:r>
                      <a:r>
                        <a:rPr lang="en-GB" sz="1100" kern="100" spc="-10" dirty="0">
                          <a:effectLst/>
                          <a:latin typeface="+mn-lt"/>
                        </a:rPr>
                        <a:t>(0.25, 0.55)</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(4.88)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4.9</a:t>
                      </a:r>
                      <a:r>
                        <a:rPr lang="en-GB" sz="1100" kern="100" spc="-40" dirty="0">
                          <a:effectLst/>
                          <a:latin typeface="+mn-lt"/>
                        </a:rPr>
                        <a:t> </a:t>
                      </a:r>
                      <a:r>
                        <a:rPr lang="en-GB" sz="1100" kern="100" spc="-10" dirty="0">
                          <a:effectLst/>
                          <a:latin typeface="+mn-lt"/>
                        </a:rPr>
                        <a:t>(3.3, 8.3)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73453220"/>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All</a:t>
                      </a:r>
                      <a:r>
                        <a:rPr lang="en-GB" sz="1100" b="1" kern="100" spc="-45" dirty="0">
                          <a:effectLst/>
                          <a:latin typeface="+mn-lt"/>
                        </a:rPr>
                        <a:t> </a:t>
                      </a:r>
                      <a:r>
                        <a:rPr lang="en-GB" sz="1100" b="1" kern="100" dirty="0">
                          <a:effectLst/>
                          <a:latin typeface="+mn-lt"/>
                        </a:rPr>
                        <a:t>agents</a:t>
                      </a:r>
                      <a:r>
                        <a:rPr lang="en-GB" sz="1100" b="1" kern="100" spc="-45" dirty="0">
                          <a:effectLst/>
                          <a:latin typeface="+mn-lt"/>
                        </a:rPr>
                        <a:t> </a:t>
                      </a:r>
                      <a:r>
                        <a:rPr lang="en-GB" sz="1100" b="1" kern="100" dirty="0">
                          <a:effectLst/>
                          <a:latin typeface="+mn-lt"/>
                        </a:rPr>
                        <a:t>(</a:t>
                      </a:r>
                      <a:r>
                        <a:rPr lang="en-GB" sz="1100" b="1" kern="100" dirty="0">
                          <a:solidFill>
                            <a:schemeClr val="dk1"/>
                          </a:solidFill>
                          <a:effectLst/>
                          <a:latin typeface="Arial"/>
                          <a:ea typeface="+mn-ea"/>
                          <a:cs typeface="+mn-cs"/>
                        </a:rPr>
                        <a:t>inc. </a:t>
                      </a:r>
                      <a:r>
                        <a:rPr lang="en-GB" sz="1100" b="1" kern="100" spc="-10" dirty="0">
                          <a:solidFill>
                            <a:schemeClr val="dk1"/>
                          </a:solidFill>
                          <a:effectLst/>
                          <a:latin typeface="Arial"/>
                          <a:ea typeface="+mn-ea"/>
                          <a:cs typeface="+mn-cs"/>
                        </a:rPr>
                        <a:t>adjunctive</a:t>
                      </a:r>
                      <a:r>
                        <a:rPr lang="en-GB" sz="1100" b="1" kern="100" spc="-10" dirty="0">
                          <a:effectLst/>
                          <a:latin typeface="+mn-lt"/>
                        </a:rPr>
                        <a:t>)</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25">
                          <a:effectLst/>
                          <a:latin typeface="+mn-lt"/>
                        </a:rPr>
                        <a:t>28</a:t>
                      </a:r>
                      <a:endParaRPr lang="en-GB" sz="1100" kern="10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0.40</a:t>
                      </a:r>
                      <a:r>
                        <a:rPr lang="en-GB" sz="1100" kern="100" spc="-50" dirty="0">
                          <a:effectLst/>
                          <a:latin typeface="+mn-lt"/>
                        </a:rPr>
                        <a:t> </a:t>
                      </a:r>
                      <a:r>
                        <a:rPr lang="en-GB" sz="1100" kern="100" spc="-10" dirty="0">
                          <a:effectLst/>
                          <a:latin typeface="+mn-lt"/>
                        </a:rPr>
                        <a:t>(0.34, 0.48)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(10.16)</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5.0</a:t>
                      </a:r>
                      <a:r>
                        <a:rPr lang="en-GB" sz="1100" kern="100" spc="-40" dirty="0">
                          <a:effectLst/>
                          <a:latin typeface="+mn-lt"/>
                        </a:rPr>
                        <a:t> </a:t>
                      </a:r>
                      <a:r>
                        <a:rPr lang="en-GB" sz="1100" kern="100" spc="-10" dirty="0">
                          <a:effectLst/>
                          <a:latin typeface="+mn-lt"/>
                        </a:rPr>
                        <a:t>(4.2, 6.3)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266312479"/>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All</a:t>
                      </a:r>
                      <a:r>
                        <a:rPr lang="en-GB" sz="1100" b="1" kern="100" spc="-35" dirty="0">
                          <a:effectLst/>
                          <a:latin typeface="+mn-lt"/>
                        </a:rPr>
                        <a:t> </a:t>
                      </a:r>
                      <a:r>
                        <a:rPr lang="en-GB" sz="1100" b="1" kern="100" spc="-10" dirty="0">
                          <a:effectLst/>
                          <a:latin typeface="+mn-lt"/>
                        </a:rPr>
                        <a:t>monotherapies</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25" dirty="0">
                          <a:effectLst/>
                          <a:latin typeface="+mn-lt"/>
                        </a:rPr>
                        <a:t>19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0.43</a:t>
                      </a:r>
                      <a:r>
                        <a:rPr lang="en-GB" sz="1100" kern="100" spc="-50" dirty="0">
                          <a:effectLst/>
                          <a:latin typeface="+mn-lt"/>
                        </a:rPr>
                        <a:t> </a:t>
                      </a:r>
                      <a:r>
                        <a:rPr lang="en-GB" sz="1100" kern="100" spc="-10" dirty="0">
                          <a:effectLst/>
                          <a:latin typeface="+mn-lt"/>
                        </a:rPr>
                        <a:t>(0.35, 0.51)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(8.87)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5.0</a:t>
                      </a:r>
                      <a:r>
                        <a:rPr lang="en-GB" sz="1100" kern="100" spc="-40" dirty="0">
                          <a:effectLst/>
                          <a:latin typeface="+mn-lt"/>
                        </a:rPr>
                        <a:t> </a:t>
                      </a:r>
                      <a:r>
                        <a:rPr lang="en-GB" sz="1100" kern="100" spc="-10" dirty="0">
                          <a:effectLst/>
                          <a:latin typeface="+mn-lt"/>
                        </a:rPr>
                        <a:t>(4.2, 6.3)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0985950"/>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Olanzapine</a:t>
                      </a:r>
                      <a:r>
                        <a:rPr lang="en-GB" sz="1100" b="1" kern="100" spc="-65" dirty="0">
                          <a:effectLst/>
                          <a:latin typeface="+mn-lt"/>
                        </a:rPr>
                        <a:t> </a:t>
                      </a:r>
                      <a:r>
                        <a:rPr lang="en-GB" sz="1100" b="1" kern="100" dirty="0">
                          <a:effectLst/>
                          <a:latin typeface="+mn-lt"/>
                        </a:rPr>
                        <a:t>vs.</a:t>
                      </a:r>
                      <a:r>
                        <a:rPr lang="en-GB" sz="1100" b="1" kern="100" spc="-65" dirty="0">
                          <a:effectLst/>
                          <a:latin typeface="+mn-lt"/>
                        </a:rPr>
                        <a:t> </a:t>
                      </a:r>
                      <a:r>
                        <a:rPr lang="en-GB" sz="1100" b="1" kern="100" spc="-10" dirty="0">
                          <a:effectLst/>
                          <a:latin typeface="+mn-lt"/>
                        </a:rPr>
                        <a:t>lithium</a:t>
                      </a: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0.62</a:t>
                      </a:r>
                      <a:r>
                        <a:rPr lang="en-GB" sz="1100" kern="100" spc="-50" dirty="0">
                          <a:effectLst/>
                          <a:latin typeface="+mn-lt"/>
                        </a:rPr>
                        <a:t> </a:t>
                      </a:r>
                      <a:r>
                        <a:rPr lang="en-GB" sz="1100" kern="100" spc="-10" dirty="0">
                          <a:effectLst/>
                          <a:latin typeface="+mn-lt"/>
                        </a:rPr>
                        <a:t>(0.42, 0.92)</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0.02</a:t>
                      </a:r>
                      <a:r>
                        <a:rPr lang="en-GB" sz="1100" kern="100" spc="-50" dirty="0">
                          <a:effectLst/>
                          <a:latin typeface="+mn-lt"/>
                        </a:rPr>
                        <a:t> </a:t>
                      </a:r>
                      <a:r>
                        <a:rPr lang="en-GB" sz="1100" kern="100" spc="-10" dirty="0">
                          <a:effectLst/>
                          <a:latin typeface="+mn-lt"/>
                        </a:rPr>
                        <a:t>(2.40)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9.1</a:t>
                      </a:r>
                      <a:r>
                        <a:rPr lang="en-GB" sz="1100" kern="100" spc="-40" dirty="0">
                          <a:effectLst/>
                          <a:latin typeface="+mn-lt"/>
                        </a:rPr>
                        <a:t> </a:t>
                      </a:r>
                      <a:r>
                        <a:rPr lang="en-GB" sz="1100" kern="100" spc="-10" dirty="0">
                          <a:effectLst/>
                          <a:latin typeface="+mn-lt"/>
                        </a:rPr>
                        <a:t>(5.0, 50.0)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768042897"/>
                  </a:ext>
                </a:extLst>
              </a:tr>
              <a:tr h="146296">
                <a:tc gridSpan="5">
                  <a:txBody>
                    <a:bodyPr/>
                    <a:lstStyle/>
                    <a:p>
                      <a:pPr marL="0" indent="0" algn="l" eaLnBrk="0" hangingPunct="0">
                        <a:lnSpc>
                          <a:spcPct val="100000"/>
                        </a:lnSpc>
                        <a:spcBef>
                          <a:spcPts val="0"/>
                        </a:spcBef>
                        <a:spcAft>
                          <a:spcPts val="0"/>
                        </a:spcAft>
                      </a:pPr>
                      <a:r>
                        <a:rPr lang="en-GB" sz="1100" b="1" kern="100" dirty="0">
                          <a:effectLst/>
                          <a:latin typeface="+mn-lt"/>
                          <a:ea typeface="Times New Roman" panose="02020603050405020304" pitchFamily="18" charset="0"/>
                          <a:cs typeface="Trebuchet MS" panose="020B0603020202020204" pitchFamily="34" charset="0"/>
                        </a:rPr>
                        <a:t>Drug classes</a:t>
                      </a: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1"/>
                    </a:solidFill>
                  </a:tcPr>
                </a:tc>
                <a:tc hMerge="1">
                  <a:txBody>
                    <a:bodyPr/>
                    <a:lstStyle/>
                    <a:p>
                      <a:pPr marL="0" indent="0" eaLnBrk="0" hangingPunct="0">
                        <a:lnSpc>
                          <a:spcPct val="100000"/>
                        </a:lnSpc>
                        <a:spcBef>
                          <a:spcPts val="0"/>
                        </a:spcBef>
                        <a:spcAft>
                          <a:spcPts val="0"/>
                        </a:spcAft>
                      </a:pPr>
                      <a:endParaRPr lang="en-GB" sz="1100" kern="100" dirty="0">
                        <a:effectLst/>
                        <a:latin typeface="Trebuchet MS" panose="020B0603020202020204" pitchFamily="34" charset="0"/>
                        <a:ea typeface="Times New Roman" panose="02020603050405020304" pitchFamily="18" charset="0"/>
                        <a:cs typeface="Trebuchet MS" panose="020B0603020202020204" pitchFamily="34" charset="0"/>
                      </a:endParaRPr>
                    </a:p>
                  </a:txBody>
                  <a:tcPr marL="0" marR="0" marT="7200" marB="7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0F0F0"/>
                    </a:solidFill>
                  </a:tcPr>
                </a:tc>
                <a:tc hMerge="1">
                  <a:txBody>
                    <a:bodyPr/>
                    <a:lstStyle/>
                    <a:p>
                      <a:pPr marL="0" indent="0" eaLnBrk="0" hangingPunct="0">
                        <a:lnSpc>
                          <a:spcPct val="100000"/>
                        </a:lnSpc>
                        <a:spcBef>
                          <a:spcPts val="0"/>
                        </a:spcBef>
                        <a:spcAft>
                          <a:spcPts val="0"/>
                        </a:spcAft>
                      </a:pPr>
                      <a:endParaRPr lang="en-GB" sz="1100" kern="100" dirty="0">
                        <a:effectLst/>
                        <a:latin typeface="Trebuchet MS" panose="020B0603020202020204" pitchFamily="34" charset="0"/>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pPr marL="0" indent="0" eaLnBrk="0" hangingPunct="0">
                        <a:lnSpc>
                          <a:spcPct val="100000"/>
                        </a:lnSpc>
                        <a:spcBef>
                          <a:spcPts val="0"/>
                        </a:spcBef>
                        <a:spcAft>
                          <a:spcPts val="0"/>
                        </a:spcAft>
                      </a:pPr>
                      <a:endParaRPr lang="en-GB" sz="1100" kern="100" dirty="0">
                        <a:effectLst/>
                        <a:latin typeface="Trebuchet MS" panose="020B0603020202020204" pitchFamily="34" charset="0"/>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pPr marL="0" indent="0" eaLnBrk="0" hangingPunct="0">
                        <a:lnSpc>
                          <a:spcPct val="100000"/>
                        </a:lnSpc>
                        <a:spcBef>
                          <a:spcPts val="0"/>
                        </a:spcBef>
                        <a:spcAft>
                          <a:spcPts val="0"/>
                        </a:spcAft>
                      </a:pPr>
                      <a:endParaRPr lang="en-GB" sz="1100" kern="100" dirty="0">
                        <a:effectLst/>
                        <a:latin typeface="Trebuchet MS" panose="020B0603020202020204" pitchFamily="34" charset="0"/>
                        <a:ea typeface="Times New Roman" panose="02020603050405020304" pitchFamily="18" charset="0"/>
                        <a:cs typeface="Trebuchet MS" panose="020B0603020202020204" pitchFamily="34" charset="0"/>
                      </a:endParaRPr>
                    </a:p>
                  </a:txBody>
                  <a:tcPr marL="0" marR="0" marT="7200" marB="7200">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584481848"/>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Atypical antipsychotics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25" dirty="0">
                          <a:effectLst/>
                          <a:latin typeface="+mn-lt"/>
                        </a:rPr>
                        <a:t>11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0.36</a:t>
                      </a:r>
                      <a:r>
                        <a:rPr lang="en-GB" sz="1100" kern="100" spc="-50" dirty="0">
                          <a:effectLst/>
                          <a:latin typeface="+mn-lt"/>
                        </a:rPr>
                        <a:t> </a:t>
                      </a:r>
                      <a:r>
                        <a:rPr lang="en-GB" sz="1100" kern="100" spc="-10" dirty="0">
                          <a:effectLst/>
                          <a:latin typeface="+mn-lt"/>
                        </a:rPr>
                        <a:t>(0.28, 0.45)</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(8.87)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4.4</a:t>
                      </a:r>
                      <a:r>
                        <a:rPr lang="en-GB" sz="1100" kern="100" spc="-40" dirty="0">
                          <a:effectLst/>
                          <a:latin typeface="+mn-lt"/>
                        </a:rPr>
                        <a:t> </a:t>
                      </a:r>
                      <a:r>
                        <a:rPr lang="en-GB" sz="1100" kern="100" spc="-10" dirty="0">
                          <a:effectLst/>
                          <a:latin typeface="+mn-lt"/>
                        </a:rPr>
                        <a:t>(3.6, 5.3)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10397993"/>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Atypical antipsychotics (inc. </a:t>
                      </a:r>
                      <a:r>
                        <a:rPr lang="en-GB" sz="1100" b="1" kern="100" spc="-10" dirty="0">
                          <a:effectLst/>
                          <a:latin typeface="+mn-lt"/>
                        </a:rPr>
                        <a:t>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25" dirty="0">
                          <a:effectLst/>
                          <a:latin typeface="+mn-lt"/>
                        </a:rPr>
                        <a:t>18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0.37</a:t>
                      </a:r>
                      <a:r>
                        <a:rPr lang="en-GB" sz="1100" kern="100" spc="-50" dirty="0">
                          <a:effectLst/>
                          <a:latin typeface="+mn-lt"/>
                        </a:rPr>
                        <a:t> </a:t>
                      </a:r>
                      <a:r>
                        <a:rPr lang="en-GB" sz="1100" kern="100" spc="-10" dirty="0">
                          <a:effectLst/>
                          <a:latin typeface="+mn-lt"/>
                        </a:rPr>
                        <a:t>(0.30, 0.45)</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(9.66)</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4.6</a:t>
                      </a:r>
                      <a:r>
                        <a:rPr lang="en-GB" sz="1100" kern="100" spc="-40" dirty="0">
                          <a:effectLst/>
                          <a:latin typeface="+mn-lt"/>
                        </a:rPr>
                        <a:t> </a:t>
                      </a:r>
                      <a:r>
                        <a:rPr lang="en-GB" sz="1100" kern="100" spc="-10" dirty="0">
                          <a:effectLst/>
                          <a:latin typeface="+mn-lt"/>
                        </a:rPr>
                        <a:t>(3.9, 5.9)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244537746"/>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Lithium</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0.46</a:t>
                      </a:r>
                      <a:r>
                        <a:rPr lang="en-GB" sz="1100" kern="100" spc="-50" dirty="0">
                          <a:effectLst/>
                          <a:latin typeface="+mn-lt"/>
                        </a:rPr>
                        <a:t> </a:t>
                      </a:r>
                      <a:r>
                        <a:rPr lang="en-GB" sz="1100" kern="100" spc="-10" dirty="0">
                          <a:effectLst/>
                          <a:latin typeface="+mn-lt"/>
                        </a:rPr>
                        <a:t>(0.28, 0.75)</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0.002</a:t>
                      </a:r>
                      <a:r>
                        <a:rPr lang="en-GB" sz="1100" kern="100" spc="-60" dirty="0">
                          <a:effectLst/>
                          <a:latin typeface="+mn-lt"/>
                        </a:rPr>
                        <a:t> </a:t>
                      </a:r>
                      <a:r>
                        <a:rPr lang="en-GB" sz="1100" kern="100" spc="-10" dirty="0">
                          <a:effectLst/>
                          <a:latin typeface="+mn-lt"/>
                        </a:rPr>
                        <a:t>(3.10)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5.6</a:t>
                      </a:r>
                      <a:r>
                        <a:rPr lang="en-GB" sz="1100" kern="100" spc="-40" dirty="0">
                          <a:effectLst/>
                          <a:latin typeface="+mn-lt"/>
                        </a:rPr>
                        <a:t> </a:t>
                      </a:r>
                      <a:r>
                        <a:rPr lang="en-GB" sz="1100" kern="100" spc="-10" dirty="0">
                          <a:effectLst/>
                          <a:latin typeface="+mn-lt"/>
                        </a:rPr>
                        <a:t>(3.5, 14.0)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719932"/>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Mood stabilizer</a:t>
                      </a:r>
                      <a:r>
                        <a:rPr lang="en-GB" sz="1100" b="1" kern="100" spc="-40" dirty="0">
                          <a:effectLst/>
                          <a:latin typeface="+mn-lt"/>
                        </a:rPr>
                        <a:t> </a:t>
                      </a:r>
                      <a:r>
                        <a:rPr lang="en-GB" sz="1100" b="1" kern="100" dirty="0">
                          <a:effectLst/>
                          <a:latin typeface="+mn-lt"/>
                        </a:rPr>
                        <a:t>(inc. </a:t>
                      </a:r>
                      <a:r>
                        <a:rPr lang="en-GB" sz="1100" b="1" kern="100" spc="-10" dirty="0">
                          <a:effectLst/>
                          <a:latin typeface="+mn-lt"/>
                        </a:rPr>
                        <a:t>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5</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0.53</a:t>
                      </a:r>
                      <a:r>
                        <a:rPr lang="en-GB" sz="1100" kern="100" spc="-50" dirty="0">
                          <a:effectLst/>
                          <a:latin typeface="+mn-lt"/>
                        </a:rPr>
                        <a:t> </a:t>
                      </a:r>
                      <a:r>
                        <a:rPr lang="en-GB" sz="1100" kern="100" spc="-10" dirty="0">
                          <a:effectLst/>
                          <a:latin typeface="+mn-lt"/>
                        </a:rPr>
                        <a:t>(0.36, 0.79)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0.002</a:t>
                      </a:r>
                      <a:r>
                        <a:rPr lang="en-GB" sz="1100" kern="100" spc="-60" dirty="0">
                          <a:effectLst/>
                          <a:latin typeface="+mn-lt"/>
                        </a:rPr>
                        <a:t> </a:t>
                      </a:r>
                      <a:r>
                        <a:rPr lang="en-GB" sz="1100" kern="100" spc="-10" dirty="0">
                          <a:effectLst/>
                          <a:latin typeface="+mn-lt"/>
                        </a:rPr>
                        <a:t>(3.13)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6.7</a:t>
                      </a:r>
                      <a:r>
                        <a:rPr lang="en-GB" sz="1100" kern="100" spc="-40" dirty="0">
                          <a:effectLst/>
                          <a:latin typeface="+mn-lt"/>
                        </a:rPr>
                        <a:t> </a:t>
                      </a:r>
                      <a:r>
                        <a:rPr lang="en-GB" sz="1100" kern="100" spc="-10" dirty="0">
                          <a:effectLst/>
                          <a:latin typeface="+mn-lt"/>
                        </a:rPr>
                        <a:t>(4.4, 17.0)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585603423"/>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Mood stabilizer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0.61</a:t>
                      </a:r>
                      <a:r>
                        <a:rPr lang="en-GB" sz="1100" kern="100" spc="-50" dirty="0">
                          <a:effectLst/>
                          <a:latin typeface="+mn-lt"/>
                        </a:rPr>
                        <a:t> </a:t>
                      </a:r>
                      <a:r>
                        <a:rPr lang="en-GB" sz="1100" kern="100" spc="-10" dirty="0">
                          <a:effectLst/>
                          <a:latin typeface="+mn-lt"/>
                        </a:rPr>
                        <a:t>(0.45, 0.84)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0.002</a:t>
                      </a:r>
                      <a:r>
                        <a:rPr lang="en-GB" sz="1100" kern="100" spc="-60" dirty="0">
                          <a:effectLst/>
                          <a:latin typeface="+mn-lt"/>
                        </a:rPr>
                        <a:t> </a:t>
                      </a:r>
                      <a:r>
                        <a:rPr lang="en-GB" sz="1100" kern="100" spc="-10" dirty="0">
                          <a:effectLst/>
                          <a:latin typeface="+mn-lt"/>
                        </a:rPr>
                        <a:t>(3.06)</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8.3</a:t>
                      </a:r>
                      <a:r>
                        <a:rPr lang="en-GB" sz="1100" kern="100" spc="-40" dirty="0">
                          <a:effectLst/>
                          <a:latin typeface="+mn-lt"/>
                        </a:rPr>
                        <a:t> </a:t>
                      </a:r>
                      <a:r>
                        <a:rPr lang="en-GB" sz="1100" kern="100" spc="-10" dirty="0">
                          <a:effectLst/>
                          <a:latin typeface="+mn-lt"/>
                        </a:rPr>
                        <a:t>(5.6, 20.0)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4391114"/>
                  </a:ext>
                </a:extLst>
              </a:tr>
              <a:tr h="146296">
                <a:tc gridSpan="5">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l" eaLnBrk="0" hangingPunct="0">
                        <a:lnSpc>
                          <a:spcPct val="100000"/>
                        </a:lnSpc>
                        <a:spcBef>
                          <a:spcPts val="0"/>
                        </a:spcBef>
                        <a:spcAft>
                          <a:spcPts val="0"/>
                        </a:spcAft>
                      </a:pPr>
                      <a:r>
                        <a:rPr lang="en-GB" sz="1100" b="1" kern="100" spc="-10" dirty="0">
                          <a:effectLst/>
                          <a:latin typeface="+mn-lt"/>
                        </a:rPr>
                        <a:t>Individual</a:t>
                      </a:r>
                      <a:r>
                        <a:rPr lang="en-GB" sz="1100" b="1" kern="100" dirty="0">
                          <a:effectLst/>
                          <a:latin typeface="+mn-lt"/>
                        </a:rPr>
                        <a:t> </a:t>
                      </a:r>
                      <a:r>
                        <a:rPr lang="en-GB" sz="1100" b="1" kern="100" spc="-10" dirty="0">
                          <a:effectLst/>
                          <a:latin typeface="+mn-lt"/>
                        </a:rPr>
                        <a:t>drugs</a:t>
                      </a:r>
                      <a:endParaRPr lang="en-GB" sz="1100" b="1" kern="100" dirty="0">
                        <a:effectLst/>
                        <a:latin typeface="+mn-lt"/>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1"/>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a:p>
                  </a:txBody>
                  <a:tcPr marL="0" marR="0" marT="7200" marB="720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0F0F0"/>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a:p>
                  </a:txBody>
                  <a:tcPr marL="0" marR="0" marT="7200" marB="7200">
                    <a:lnL w="12700" cmpd="sng">
                      <a:noFill/>
                    </a:lnL>
                    <a:lnR w="12700" cmpd="sng">
                      <a:solidFill>
                        <a:srgbClr val="FFFFFF"/>
                      </a:solidFill>
                    </a:lnR>
                    <a:lnT w="12700" cap="flat" cmpd="sng" algn="ctr">
                      <a:solidFill>
                        <a:schemeClr val="accent5">
                          <a:lumMod val="50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a:p>
                  </a:txBody>
                  <a:tcPr marL="0" marR="0" marT="7200" marB="7200">
                    <a:lnL w="12700" cmpd="sng">
                      <a:noFill/>
                    </a:lnL>
                    <a:lnR w="12700" cmpd="sng">
                      <a:solidFill>
                        <a:srgbClr val="FFFFFF"/>
                      </a:solidFill>
                    </a:lnR>
                    <a:lnT w="12700" cap="flat" cmpd="sng" algn="ctr">
                      <a:solidFill>
                        <a:schemeClr val="accent5">
                          <a:lumMod val="50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dirty="0"/>
                    </a:p>
                  </a:txBody>
                  <a:tcPr marL="0" marR="0" marT="7200" marB="720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614042495"/>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Asenapine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0.19</a:t>
                      </a:r>
                      <a:r>
                        <a:rPr lang="en-GB" sz="1100" kern="100" spc="-50" dirty="0">
                          <a:effectLst/>
                          <a:latin typeface="+mn-lt"/>
                        </a:rPr>
                        <a:t> </a:t>
                      </a:r>
                      <a:r>
                        <a:rPr lang="en-GB" sz="1100" kern="100" spc="-10" dirty="0">
                          <a:effectLst/>
                          <a:latin typeface="+mn-lt"/>
                        </a:rPr>
                        <a:t>(0.09, 0.39)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(4.50)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4.0</a:t>
                      </a:r>
                      <a:r>
                        <a:rPr lang="en-GB" sz="1100" kern="100" spc="-40" dirty="0">
                          <a:effectLst/>
                          <a:latin typeface="+mn-lt"/>
                        </a:rPr>
                        <a:t> </a:t>
                      </a:r>
                      <a:r>
                        <a:rPr lang="en-GB" sz="1100" kern="100" spc="-10" dirty="0">
                          <a:effectLst/>
                          <a:latin typeface="+mn-lt"/>
                        </a:rPr>
                        <a:t>(2.9, 6.7)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67010579"/>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Olanzapine</a:t>
                      </a:r>
                      <a:r>
                        <a:rPr lang="en-GB" sz="1100" b="1" kern="100" spc="-5" dirty="0">
                          <a:effectLst/>
                          <a:latin typeface="+mn-lt"/>
                        </a:rPr>
                        <a:t>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0.26</a:t>
                      </a:r>
                      <a:r>
                        <a:rPr lang="en-GB" sz="1100" kern="100" spc="-50" dirty="0">
                          <a:effectLst/>
                          <a:latin typeface="+mn-lt"/>
                        </a:rPr>
                        <a:t> </a:t>
                      </a:r>
                      <a:r>
                        <a:rPr lang="en-GB" sz="1100" kern="100" spc="-10" dirty="0">
                          <a:effectLst/>
                          <a:latin typeface="+mn-lt"/>
                        </a:rPr>
                        <a:t>(0.18, 0.37)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(7.41)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3.2</a:t>
                      </a:r>
                      <a:r>
                        <a:rPr lang="en-GB" sz="1100" kern="100" spc="-40" dirty="0">
                          <a:effectLst/>
                          <a:latin typeface="+mn-lt"/>
                        </a:rPr>
                        <a:t> </a:t>
                      </a:r>
                      <a:r>
                        <a:rPr lang="en-GB" sz="1100" kern="100" spc="-10" dirty="0">
                          <a:effectLst/>
                          <a:latin typeface="+mn-lt"/>
                        </a:rPr>
                        <a:t>(2.6, 4.4)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23367717"/>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Olanzapine</a:t>
                      </a:r>
                      <a:r>
                        <a:rPr lang="en-GB" sz="1100" b="1" kern="100" spc="-65" dirty="0">
                          <a:effectLst/>
                          <a:latin typeface="+mn-lt"/>
                        </a:rPr>
                        <a:t> </a:t>
                      </a:r>
                      <a:r>
                        <a:rPr lang="en-GB" sz="1100" b="1" kern="100" dirty="0">
                          <a:effectLst/>
                          <a:latin typeface="+mn-lt"/>
                        </a:rPr>
                        <a:t>(inc. </a:t>
                      </a:r>
                      <a:r>
                        <a:rPr lang="en-GB" sz="1100" b="1" kern="100" spc="-10" dirty="0">
                          <a:effectLst/>
                          <a:latin typeface="+mn-lt"/>
                        </a:rPr>
                        <a:t>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0.28</a:t>
                      </a:r>
                      <a:r>
                        <a:rPr lang="en-GB" sz="1100" kern="100" spc="-50" dirty="0">
                          <a:effectLst/>
                          <a:latin typeface="+mn-lt"/>
                        </a:rPr>
                        <a:t> </a:t>
                      </a:r>
                      <a:r>
                        <a:rPr lang="en-GB" sz="1100" kern="100" spc="-10" dirty="0">
                          <a:effectLst/>
                          <a:latin typeface="+mn-lt"/>
                        </a:rPr>
                        <a:t>(0.20, 0.39)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(7.48)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3.3</a:t>
                      </a:r>
                      <a:r>
                        <a:rPr lang="en-GB" sz="1100" kern="100" spc="-40" dirty="0">
                          <a:effectLst/>
                          <a:latin typeface="+mn-lt"/>
                        </a:rPr>
                        <a:t> </a:t>
                      </a:r>
                      <a:r>
                        <a:rPr lang="en-GB" sz="1100" kern="100" spc="-10" dirty="0">
                          <a:effectLst/>
                          <a:latin typeface="+mn-lt"/>
                        </a:rPr>
                        <a:t>(2.7, 4.4)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588944"/>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dirty="0">
                          <a:effectLst/>
                          <a:latin typeface="+mn-lt"/>
                        </a:rPr>
                        <a:t>Quetiapine</a:t>
                      </a:r>
                      <a:r>
                        <a:rPr lang="en-GB" sz="1100" b="1" kern="100" spc="-65" dirty="0">
                          <a:effectLst/>
                          <a:latin typeface="+mn-lt"/>
                        </a:rPr>
                        <a:t> </a:t>
                      </a:r>
                      <a:r>
                        <a:rPr lang="en-GB" sz="1100" b="1" kern="100" dirty="0">
                          <a:effectLst/>
                          <a:latin typeface="+mn-lt"/>
                        </a:rPr>
                        <a:t>(inc. </a:t>
                      </a:r>
                      <a:r>
                        <a:rPr lang="en-GB" sz="1100" b="1" kern="100" spc="-10" dirty="0">
                          <a:effectLst/>
                          <a:latin typeface="+mn-lt"/>
                        </a:rPr>
                        <a:t>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0.29</a:t>
                      </a:r>
                      <a:r>
                        <a:rPr lang="en-GB" sz="1100" kern="100" spc="-50" dirty="0">
                          <a:effectLst/>
                          <a:latin typeface="+mn-lt"/>
                        </a:rPr>
                        <a:t> </a:t>
                      </a:r>
                      <a:r>
                        <a:rPr lang="en-GB" sz="1100" kern="100" spc="-10" dirty="0">
                          <a:effectLst/>
                          <a:latin typeface="+mn-lt"/>
                        </a:rPr>
                        <a:t>(0.21, 0.40)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(7.79)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3.7</a:t>
                      </a:r>
                      <a:r>
                        <a:rPr lang="en-GB" sz="1100" kern="100" spc="-40" dirty="0">
                          <a:effectLst/>
                          <a:latin typeface="+mn-lt"/>
                        </a:rPr>
                        <a:t> </a:t>
                      </a:r>
                      <a:r>
                        <a:rPr lang="en-GB" sz="1100" kern="100" spc="-10" dirty="0">
                          <a:effectLst/>
                          <a:latin typeface="+mn-lt"/>
                        </a:rPr>
                        <a:t>(2.9, 5.0)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645797932"/>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Valproate</a:t>
                      </a:r>
                      <a:r>
                        <a:rPr lang="en-GB" sz="1100" b="1" kern="100" spc="-25" dirty="0">
                          <a:effectLst/>
                          <a:latin typeface="+mn-lt"/>
                        </a:rPr>
                        <a:t> </a:t>
                      </a:r>
                      <a:r>
                        <a:rPr lang="en-GB" sz="1100" b="1" kern="100" spc="-10" dirty="0">
                          <a:effectLst/>
                          <a:latin typeface="+mn-lt"/>
                        </a:rPr>
                        <a:t>(inc. 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2</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0.35</a:t>
                      </a:r>
                      <a:r>
                        <a:rPr lang="en-GB" sz="1100" kern="100" spc="-50" dirty="0">
                          <a:effectLst/>
                          <a:latin typeface="+mn-lt"/>
                        </a:rPr>
                        <a:t> </a:t>
                      </a:r>
                      <a:r>
                        <a:rPr lang="en-GB" sz="1100" kern="100" spc="-10" dirty="0">
                          <a:effectLst/>
                          <a:latin typeface="+mn-lt"/>
                        </a:rPr>
                        <a:t>(0.15, 0.84)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0.02</a:t>
                      </a:r>
                      <a:r>
                        <a:rPr lang="en-GB" sz="1100" kern="100" spc="-50" dirty="0">
                          <a:effectLst/>
                          <a:latin typeface="+mn-lt"/>
                        </a:rPr>
                        <a:t> </a:t>
                      </a:r>
                      <a:r>
                        <a:rPr lang="en-GB" sz="1100" kern="100" spc="-10" dirty="0">
                          <a:effectLst/>
                          <a:latin typeface="+mn-lt"/>
                        </a:rPr>
                        <a:t>(2.36)</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4.8</a:t>
                      </a:r>
                      <a:r>
                        <a:rPr lang="en-GB" sz="1100" kern="100" spc="-40" dirty="0">
                          <a:effectLst/>
                          <a:latin typeface="+mn-lt"/>
                        </a:rPr>
                        <a:t> </a:t>
                      </a:r>
                      <a:r>
                        <a:rPr lang="en-GB" sz="1100" kern="100" spc="-10" dirty="0">
                          <a:effectLst/>
                          <a:latin typeface="+mn-lt"/>
                        </a:rPr>
                        <a:t>(2.8, 17.0)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0881377"/>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Quetiapine</a:t>
                      </a:r>
                      <a:r>
                        <a:rPr lang="en-GB" sz="1100" b="1" kern="100" spc="-5" dirty="0">
                          <a:effectLst/>
                          <a:latin typeface="+mn-lt"/>
                        </a:rPr>
                        <a:t>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2</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0.36</a:t>
                      </a:r>
                      <a:r>
                        <a:rPr lang="en-GB" sz="1100" kern="100" spc="-50" dirty="0">
                          <a:effectLst/>
                          <a:latin typeface="+mn-lt"/>
                        </a:rPr>
                        <a:t> </a:t>
                      </a:r>
                      <a:r>
                        <a:rPr lang="en-GB" sz="1100" kern="100" spc="-10" dirty="0">
                          <a:effectLst/>
                          <a:latin typeface="+mn-lt"/>
                        </a:rPr>
                        <a:t>(0.21, 0.61)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10" dirty="0">
                          <a:effectLst/>
                          <a:latin typeface="+mn-lt"/>
                        </a:rPr>
                        <a:t>0.0001 (3.79)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4.6</a:t>
                      </a:r>
                      <a:r>
                        <a:rPr lang="en-GB" sz="1100" kern="100" spc="-40" dirty="0">
                          <a:effectLst/>
                          <a:latin typeface="+mn-lt"/>
                        </a:rPr>
                        <a:t> </a:t>
                      </a:r>
                      <a:r>
                        <a:rPr lang="en-GB" sz="1100" kern="100" spc="-10" dirty="0">
                          <a:effectLst/>
                          <a:latin typeface="+mn-lt"/>
                        </a:rPr>
                        <a:t>(2.9, 10.0)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640556015"/>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Aripiprazole</a:t>
                      </a:r>
                      <a:r>
                        <a:rPr lang="en-GB" sz="1100" b="1" kern="100" spc="5" dirty="0">
                          <a:effectLst/>
                          <a:latin typeface="+mn-lt"/>
                        </a:rPr>
                        <a:t>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2</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0.38</a:t>
                      </a:r>
                      <a:r>
                        <a:rPr lang="en-GB" sz="1100" kern="100" spc="-50" dirty="0">
                          <a:effectLst/>
                          <a:latin typeface="+mn-lt"/>
                        </a:rPr>
                        <a:t> </a:t>
                      </a:r>
                      <a:r>
                        <a:rPr lang="en-GB" sz="1100" kern="100" spc="-10" dirty="0">
                          <a:effectLst/>
                          <a:latin typeface="+mn-lt"/>
                        </a:rPr>
                        <a:t>(0.26, 0.57)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(4.70)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4.4</a:t>
                      </a:r>
                      <a:r>
                        <a:rPr lang="en-GB" sz="1100" kern="100" spc="-40" dirty="0">
                          <a:effectLst/>
                          <a:latin typeface="+mn-lt"/>
                        </a:rPr>
                        <a:t> </a:t>
                      </a:r>
                      <a:r>
                        <a:rPr lang="en-GB" sz="1100" kern="100" spc="-10" dirty="0">
                          <a:effectLst/>
                          <a:latin typeface="+mn-lt"/>
                        </a:rPr>
                        <a:t>(3.1, 7.1)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92654299"/>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Risperidone</a:t>
                      </a:r>
                      <a:r>
                        <a:rPr lang="en-GB" sz="1100" b="1" kern="100" spc="-5" dirty="0">
                          <a:effectLst/>
                          <a:latin typeface="+mn-lt"/>
                        </a:rPr>
                        <a:t> </a:t>
                      </a:r>
                      <a:r>
                        <a:rPr lang="en-GB" sz="1100" b="1" kern="100" spc="-10" dirty="0">
                          <a:effectLst/>
                          <a:latin typeface="+mn-lt"/>
                        </a:rPr>
                        <a:t>(inc. 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0.41</a:t>
                      </a:r>
                      <a:r>
                        <a:rPr lang="en-GB" sz="1100" kern="100" spc="-50" dirty="0">
                          <a:effectLst/>
                          <a:latin typeface="+mn-lt"/>
                        </a:rPr>
                        <a:t> </a:t>
                      </a:r>
                      <a:r>
                        <a:rPr lang="en-GB" sz="1100" kern="100" spc="-10" dirty="0">
                          <a:effectLst/>
                          <a:latin typeface="+mn-lt"/>
                        </a:rPr>
                        <a:t>(0.29, 0.56)</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(5.50)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4.5</a:t>
                      </a:r>
                      <a:r>
                        <a:rPr lang="en-GB" sz="1100" kern="100" spc="-40" dirty="0">
                          <a:effectLst/>
                          <a:latin typeface="+mn-lt"/>
                        </a:rPr>
                        <a:t> </a:t>
                      </a:r>
                      <a:r>
                        <a:rPr lang="en-GB" sz="1100" kern="100" spc="-10" dirty="0">
                          <a:effectLst/>
                          <a:latin typeface="+mn-lt"/>
                        </a:rPr>
                        <a:t>(3.5, 7.1)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104243812"/>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Risperidone LAI</a:t>
                      </a:r>
                      <a:r>
                        <a:rPr lang="en-GB" sz="1100" b="1" kern="100" spc="10" dirty="0">
                          <a:effectLst/>
                          <a:latin typeface="+mn-lt"/>
                        </a:rPr>
                        <a:t>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2</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0.41</a:t>
                      </a:r>
                      <a:r>
                        <a:rPr lang="en-GB" sz="1100" kern="100" spc="-50" dirty="0">
                          <a:effectLst/>
                          <a:latin typeface="+mn-lt"/>
                        </a:rPr>
                        <a:t> </a:t>
                      </a:r>
                      <a:r>
                        <a:rPr lang="en-GB" sz="1100" kern="100" spc="-10" dirty="0">
                          <a:effectLst/>
                          <a:latin typeface="+mn-lt"/>
                        </a:rPr>
                        <a:t>(0.28, 0.60)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(4.59)</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4.5</a:t>
                      </a:r>
                      <a:r>
                        <a:rPr lang="en-GB" sz="1100" kern="100" spc="-40" dirty="0">
                          <a:effectLst/>
                          <a:latin typeface="+mn-lt"/>
                        </a:rPr>
                        <a:t> </a:t>
                      </a:r>
                      <a:r>
                        <a:rPr lang="en-GB" sz="1100" kern="100" spc="-10" dirty="0">
                          <a:effectLst/>
                          <a:latin typeface="+mn-lt"/>
                        </a:rPr>
                        <a:t>(3.2, 7.7)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1098149"/>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Aripiprazole</a:t>
                      </a:r>
                      <a:r>
                        <a:rPr lang="en-GB" sz="1100" b="1" kern="100" dirty="0">
                          <a:effectLst/>
                          <a:latin typeface="+mn-lt"/>
                        </a:rPr>
                        <a:t> </a:t>
                      </a:r>
                      <a:r>
                        <a:rPr lang="en-GB" sz="1100" b="1" kern="100" spc="-10" dirty="0">
                          <a:effectLst/>
                          <a:latin typeface="+mn-lt"/>
                        </a:rPr>
                        <a:t>(inc. adjunctive)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a:effectLst/>
                          <a:latin typeface="+mn-lt"/>
                        </a:rPr>
                        <a:t>4</a:t>
                      </a:r>
                      <a:endParaRPr lang="en-GB" sz="1100" kern="10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0.45</a:t>
                      </a:r>
                      <a:r>
                        <a:rPr lang="en-GB" sz="1100" kern="100" spc="-50" dirty="0">
                          <a:effectLst/>
                          <a:latin typeface="+mn-lt"/>
                        </a:rPr>
                        <a:t> </a:t>
                      </a:r>
                      <a:r>
                        <a:rPr lang="en-GB" sz="1100" kern="100" spc="-10" dirty="0">
                          <a:effectLst/>
                          <a:latin typeface="+mn-lt"/>
                        </a:rPr>
                        <a:t>(0.34, 0.61)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spc="-10" dirty="0">
                          <a:effectLst/>
                          <a:latin typeface="+mn-lt"/>
                        </a:rPr>
                        <a:t>&lt;0.00001</a:t>
                      </a:r>
                      <a:r>
                        <a:rPr lang="en-GB" sz="1100" kern="100" spc="-40" dirty="0">
                          <a:effectLst/>
                          <a:latin typeface="+mn-lt"/>
                        </a:rPr>
                        <a:t> </a:t>
                      </a:r>
                      <a:r>
                        <a:rPr lang="en-GB" sz="1100" kern="100" spc="-10" dirty="0">
                          <a:effectLst/>
                          <a:latin typeface="+mn-lt"/>
                        </a:rPr>
                        <a:t>(5.24)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5.0</a:t>
                      </a:r>
                      <a:r>
                        <a:rPr lang="en-GB" sz="1100" kern="100" spc="-40" dirty="0">
                          <a:effectLst/>
                          <a:latin typeface="+mn-lt"/>
                        </a:rPr>
                        <a:t> </a:t>
                      </a:r>
                      <a:r>
                        <a:rPr lang="en-GB" sz="1100" kern="100" spc="-10" dirty="0">
                          <a:effectLst/>
                          <a:latin typeface="+mn-lt"/>
                        </a:rPr>
                        <a:t>(4.2, 10)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382034776"/>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Valproate</a:t>
                      </a:r>
                      <a:r>
                        <a:rPr lang="en-GB" sz="1100" b="1" kern="100" spc="-55" dirty="0">
                          <a:effectLst/>
                          <a:latin typeface="+mn-lt"/>
                        </a:rPr>
                        <a:t> </a:t>
                      </a:r>
                      <a:r>
                        <a:rPr lang="en-GB" sz="1100" b="1" kern="100" spc="-10" dirty="0">
                          <a:effectLst/>
                          <a:latin typeface="+mn-lt"/>
                        </a:rPr>
                        <a:t>(monotherapy)</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0.49</a:t>
                      </a:r>
                      <a:r>
                        <a:rPr lang="en-GB" sz="1100" kern="100" spc="-50" dirty="0">
                          <a:effectLst/>
                          <a:latin typeface="+mn-lt"/>
                        </a:rPr>
                        <a:t> </a:t>
                      </a:r>
                      <a:r>
                        <a:rPr lang="en-GB" sz="1100" kern="100" spc="-10" dirty="0">
                          <a:effectLst/>
                          <a:latin typeface="+mn-lt"/>
                        </a:rPr>
                        <a:t>(0.29, 0.84)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0.01</a:t>
                      </a:r>
                      <a:r>
                        <a:rPr lang="en-GB" sz="1100" kern="100" spc="-50" dirty="0">
                          <a:effectLst/>
                          <a:latin typeface="+mn-lt"/>
                        </a:rPr>
                        <a:t> </a:t>
                      </a:r>
                      <a:r>
                        <a:rPr lang="en-GB" sz="1100" kern="100" spc="-10" dirty="0">
                          <a:effectLst/>
                          <a:latin typeface="+mn-lt"/>
                        </a:rPr>
                        <a:t>(2.58)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6.7</a:t>
                      </a:r>
                      <a:r>
                        <a:rPr lang="en-GB" sz="1100" kern="100" spc="-40" dirty="0">
                          <a:effectLst/>
                          <a:latin typeface="+mn-lt"/>
                        </a:rPr>
                        <a:t> </a:t>
                      </a:r>
                      <a:r>
                        <a:rPr lang="en-GB" sz="1100" kern="100" spc="-10" dirty="0">
                          <a:effectLst/>
                          <a:latin typeface="+mn-lt"/>
                        </a:rPr>
                        <a:t>(3.7, 33.0)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4872455"/>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Lamotrigine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a:effectLst/>
                          <a:latin typeface="+mn-lt"/>
                        </a:rPr>
                        <a:t>3</a:t>
                      </a:r>
                      <a:endParaRPr lang="en-GB" sz="1100" kern="10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0.66</a:t>
                      </a:r>
                      <a:r>
                        <a:rPr lang="en-GB" sz="1100" kern="100" spc="-50" dirty="0">
                          <a:effectLst/>
                          <a:latin typeface="+mn-lt"/>
                        </a:rPr>
                        <a:t> </a:t>
                      </a:r>
                      <a:r>
                        <a:rPr lang="en-GB" sz="1100" kern="100" spc="-10" dirty="0">
                          <a:effectLst/>
                          <a:latin typeface="+mn-lt"/>
                        </a:rPr>
                        <a:t>(0.45, 0.97)</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pPr>
                      <a:r>
                        <a:rPr lang="en-GB" sz="1100" kern="100" dirty="0">
                          <a:effectLst/>
                          <a:latin typeface="+mn-lt"/>
                        </a:rPr>
                        <a:t>0.03</a:t>
                      </a:r>
                      <a:r>
                        <a:rPr lang="en-GB" sz="1100" kern="100" spc="-35" dirty="0">
                          <a:effectLst/>
                          <a:latin typeface="+mn-lt"/>
                        </a:rPr>
                        <a:t> (</a:t>
                      </a:r>
                      <a:r>
                        <a:rPr lang="en-GB" sz="1100" kern="100" spc="-20" dirty="0">
                          <a:effectLst/>
                          <a:latin typeface="+mn-lt"/>
                        </a:rPr>
                        <a:t>2.13)</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10.0</a:t>
                      </a:r>
                      <a:r>
                        <a:rPr lang="en-GB" sz="1100" kern="100" spc="-50" dirty="0">
                          <a:effectLst/>
                          <a:latin typeface="+mn-lt"/>
                        </a:rPr>
                        <a:t> </a:t>
                      </a:r>
                      <a:r>
                        <a:rPr lang="en-GB" sz="1100" kern="100" spc="-10" dirty="0">
                          <a:effectLst/>
                          <a:latin typeface="+mn-lt"/>
                        </a:rPr>
                        <a:t>(5.0, 100.0)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548839548"/>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Lurasidone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0.70</a:t>
                      </a:r>
                      <a:r>
                        <a:rPr lang="en-GB" sz="1100" kern="100" spc="-50" dirty="0">
                          <a:effectLst/>
                          <a:latin typeface="+mn-lt"/>
                        </a:rPr>
                        <a:t> </a:t>
                      </a:r>
                      <a:r>
                        <a:rPr lang="en-GB" sz="1100" kern="100" spc="-10" dirty="0">
                          <a:effectLst/>
                          <a:latin typeface="+mn-lt"/>
                        </a:rPr>
                        <a:t>(0.46, 1.08)</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0.11</a:t>
                      </a:r>
                      <a:r>
                        <a:rPr lang="en-GB" sz="1100" kern="100" spc="-50" dirty="0">
                          <a:effectLst/>
                          <a:latin typeface="+mn-lt"/>
                        </a:rPr>
                        <a:t> </a:t>
                      </a:r>
                      <a:r>
                        <a:rPr lang="en-GB" sz="1100" kern="100" spc="-10" dirty="0">
                          <a:effectLst/>
                          <a:latin typeface="+mn-lt"/>
                        </a:rPr>
                        <a:t>(1.62)</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16.7</a:t>
                      </a:r>
                      <a:r>
                        <a:rPr lang="en-GB" sz="1100" kern="100" spc="-50" dirty="0">
                          <a:effectLst/>
                          <a:latin typeface="+mn-lt"/>
                        </a:rPr>
                        <a:t> </a:t>
                      </a:r>
                      <a:r>
                        <a:rPr lang="en-GB" sz="1100" kern="100" spc="-10" dirty="0">
                          <a:effectLst/>
                          <a:latin typeface="+mn-lt"/>
                        </a:rPr>
                        <a:t>(7.7, 100.0)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6780493"/>
                  </a:ext>
                </a:extLst>
              </a:tr>
              <a:tr h="14629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eaLnBrk="0" hangingPunct="0">
                        <a:lnSpc>
                          <a:spcPct val="100000"/>
                        </a:lnSpc>
                        <a:spcBef>
                          <a:spcPts val="0"/>
                        </a:spcBef>
                        <a:spcAft>
                          <a:spcPts val="0"/>
                        </a:spcAft>
                      </a:pPr>
                      <a:r>
                        <a:rPr lang="en-GB" sz="1100" b="1" kern="100" spc="-10" dirty="0">
                          <a:effectLst/>
                          <a:latin typeface="+mn-lt"/>
                        </a:rPr>
                        <a:t>Paliperidone</a:t>
                      </a:r>
                      <a:endParaRPr lang="en-GB" sz="1100" b="1"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spc="-50" dirty="0">
                          <a:effectLst/>
                          <a:latin typeface="+mn-lt"/>
                        </a:rPr>
                        <a:t>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0.72</a:t>
                      </a:r>
                      <a:r>
                        <a:rPr lang="en-GB" sz="1100" kern="100" spc="-50" dirty="0">
                          <a:effectLst/>
                          <a:latin typeface="+mn-lt"/>
                        </a:rPr>
                        <a:t> </a:t>
                      </a:r>
                      <a:r>
                        <a:rPr lang="en-GB" sz="1100" kern="100" spc="-10" dirty="0">
                          <a:effectLst/>
                          <a:latin typeface="+mn-lt"/>
                        </a:rPr>
                        <a:t>(0.45, 1.14)</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0.16</a:t>
                      </a:r>
                      <a:r>
                        <a:rPr lang="en-GB" sz="1100" kern="100" spc="-50" dirty="0">
                          <a:effectLst/>
                          <a:latin typeface="+mn-lt"/>
                        </a:rPr>
                        <a:t> </a:t>
                      </a:r>
                      <a:r>
                        <a:rPr lang="en-GB" sz="1100" kern="100" spc="-10" dirty="0">
                          <a:effectLst/>
                          <a:latin typeface="+mn-lt"/>
                        </a:rPr>
                        <a:t>(1.41)</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eaLnBrk="0" hangingPunct="0">
                        <a:lnSpc>
                          <a:spcPct val="100000"/>
                        </a:lnSpc>
                        <a:spcBef>
                          <a:spcPts val="0"/>
                        </a:spcBef>
                        <a:spcAft>
                          <a:spcPts val="0"/>
                        </a:spcAft>
                      </a:pPr>
                      <a:r>
                        <a:rPr lang="en-GB" sz="1100" kern="100" dirty="0">
                          <a:effectLst/>
                          <a:latin typeface="+mn-lt"/>
                        </a:rPr>
                        <a:t>12.5</a:t>
                      </a:r>
                      <a:r>
                        <a:rPr lang="en-GB" sz="1100" kern="100" spc="-50" dirty="0">
                          <a:effectLst/>
                          <a:latin typeface="+mn-lt"/>
                        </a:rPr>
                        <a:t> </a:t>
                      </a:r>
                      <a:r>
                        <a:rPr lang="en-GB" sz="1100" kern="100" spc="-10" dirty="0">
                          <a:effectLst/>
                          <a:latin typeface="+mn-lt"/>
                        </a:rPr>
                        <a:t>(5.0, 33.0)</a:t>
                      </a:r>
                      <a:endParaRPr lang="en-GB" sz="1100" kern="100" dirty="0">
                        <a:effectLst/>
                        <a:latin typeface="+mn-lt"/>
                        <a:ea typeface="Times New Roman" panose="02020603050405020304" pitchFamily="18" charset="0"/>
                        <a:cs typeface="Trebuchet MS" panose="020B0603020202020204" pitchFamily="34" charset="0"/>
                      </a:endParaRPr>
                    </a:p>
                  </a:txBody>
                  <a:tcPr marL="0" marR="0" marT="7200" marB="7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993737013"/>
                  </a:ext>
                </a:extLst>
              </a:tr>
            </a:tbl>
          </a:graphicData>
        </a:graphic>
      </p:graphicFrame>
      <p:sp>
        <p:nvSpPr>
          <p:cNvPr id="7" name="TextBox 6">
            <a:extLst>
              <a:ext uri="{FF2B5EF4-FFF2-40B4-BE49-F238E27FC236}">
                <a16:creationId xmlns:a16="http://schemas.microsoft.com/office/drawing/2014/main" id="{EA42BC35-5B68-0381-44CD-21E04E498C55}"/>
              </a:ext>
            </a:extLst>
          </p:cNvPr>
          <p:cNvSpPr txBox="1"/>
          <p:nvPr/>
        </p:nvSpPr>
        <p:spPr>
          <a:xfrm>
            <a:off x="6217875" y="6318250"/>
            <a:ext cx="5108814" cy="507831"/>
          </a:xfrm>
          <a:prstGeom prst="rect">
            <a:avLst/>
          </a:prstGeom>
          <a:noFill/>
        </p:spPr>
        <p:txBody>
          <a:bodyPr wrap="square">
            <a:spAutoFit/>
          </a:bodyPr>
          <a:lstStyle/>
          <a:p>
            <a:r>
              <a:rPr lang="en-GB" sz="900" dirty="0"/>
              <a:t>This work is adapted from ‘Preventing new episodes of bipolar disorder in adults: a systematic review and meta-analysis of randomized controlled trials’ by Nestsiarovich, used under CC-BY. This work is licensed under Creative Commons license CC-BY-SA by The Lundbeck Foundation</a:t>
            </a:r>
          </a:p>
        </p:txBody>
      </p:sp>
    </p:spTree>
    <p:extLst>
      <p:ext uri="{BB962C8B-B14F-4D97-AF65-F5344CB8AC3E}">
        <p14:creationId xmlns:p14="http://schemas.microsoft.com/office/powerpoint/2010/main" val="3185299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C7552579-4CB5-DC9D-AB87-2B9CB4F751C8}"/>
              </a:ext>
            </a:extLst>
          </p:cNvPr>
          <p:cNvSpPr/>
          <p:nvPr/>
        </p:nvSpPr>
        <p:spPr>
          <a:xfrm>
            <a:off x="2154803" y="3554389"/>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F0AC7D16-EAFC-1773-D981-29914EA5F6AD}"/>
              </a:ext>
            </a:extLst>
          </p:cNvPr>
          <p:cNvSpPr/>
          <p:nvPr/>
        </p:nvSpPr>
        <p:spPr>
          <a:xfrm>
            <a:off x="2114550" y="3505200"/>
            <a:ext cx="9118600" cy="196850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EC8011F2-ADE9-F546-B800-056DC0F85B05}"/>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DC5F45C8-E292-49D1-0563-E0E9DB8B1917}"/>
              </a:ext>
            </a:extLst>
          </p:cNvPr>
          <p:cNvSpPr>
            <a:spLocks noGrp="1"/>
          </p:cNvSpPr>
          <p:nvPr>
            <p:ph type="title"/>
          </p:nvPr>
        </p:nvSpPr>
        <p:spPr/>
        <p:txBody>
          <a:bodyPr/>
          <a:lstStyle/>
          <a:p>
            <a:r>
              <a:rPr lang="en-GB"/>
              <a:t>Mood stabilizers</a:t>
            </a:r>
          </a:p>
        </p:txBody>
      </p:sp>
      <p:sp>
        <p:nvSpPr>
          <p:cNvPr id="4" name="Content Placeholder 3">
            <a:extLst>
              <a:ext uri="{FF2B5EF4-FFF2-40B4-BE49-F238E27FC236}">
                <a16:creationId xmlns:a16="http://schemas.microsoft.com/office/drawing/2014/main" id="{65C3919B-D813-1468-717F-1A4384345CF9}"/>
              </a:ext>
            </a:extLst>
          </p:cNvPr>
          <p:cNvSpPr>
            <a:spLocks noGrp="1"/>
          </p:cNvSpPr>
          <p:nvPr>
            <p:ph idx="19"/>
          </p:nvPr>
        </p:nvSpPr>
        <p:spPr>
          <a:xfrm>
            <a:off x="539749" y="1416785"/>
            <a:ext cx="10070313" cy="4415215"/>
          </a:xfrm>
        </p:spPr>
        <p:txBody>
          <a:bodyPr/>
          <a:lstStyle/>
          <a:p>
            <a:r>
              <a:rPr lang="en-GB" dirty="0"/>
              <a:t>Ideal mood stabilizers exhibit acute antidepressant and acute anti-manic effects, maintain mood </a:t>
            </a:r>
            <a:br>
              <a:rPr lang="en-GB" dirty="0"/>
            </a:br>
            <a:r>
              <a:rPr lang="en-GB" dirty="0"/>
              <a:t>in the long-term, and prevent future illness by preventing the recurrence of depressive and manic episodes</a:t>
            </a:r>
            <a:r>
              <a:rPr lang="en-GB" baseline="30000" dirty="0"/>
              <a:t>1</a:t>
            </a:r>
            <a:r>
              <a:rPr lang="en-GB" dirty="0"/>
              <a:t>  </a:t>
            </a:r>
          </a:p>
          <a:p>
            <a:r>
              <a:rPr lang="en-GB" dirty="0"/>
              <a:t>Mood stabilizers may protect against suicide and mortality, with lithium being associated with a lower </a:t>
            </a:r>
            <a:br>
              <a:rPr lang="en-GB" dirty="0"/>
            </a:br>
            <a:r>
              <a:rPr lang="en-GB" dirty="0"/>
              <a:t>risk of suicide and mortality compared with other mood stabilizers</a:t>
            </a:r>
            <a:r>
              <a:rPr lang="en-GB" baseline="30000" dirty="0"/>
              <a:t>2</a:t>
            </a:r>
            <a:endParaRPr lang="en-GB" dirty="0"/>
          </a:p>
        </p:txBody>
      </p:sp>
      <p:sp>
        <p:nvSpPr>
          <p:cNvPr id="16" name="Text Placeholder 15">
            <a:extLst>
              <a:ext uri="{FF2B5EF4-FFF2-40B4-BE49-F238E27FC236}">
                <a16:creationId xmlns:a16="http://schemas.microsoft.com/office/drawing/2014/main" id="{1689DFBD-B3DF-07DA-C71A-C3DBBD458A8C}"/>
              </a:ext>
            </a:extLst>
          </p:cNvPr>
          <p:cNvSpPr>
            <a:spLocks noGrp="1"/>
          </p:cNvSpPr>
          <p:nvPr>
            <p:ph type="body" sz="quarter" idx="18"/>
          </p:nvPr>
        </p:nvSpPr>
        <p:spPr/>
        <p:txBody>
          <a:bodyPr/>
          <a:lstStyle/>
          <a:p>
            <a:r>
              <a:rPr lang="en-GB" dirty="0"/>
              <a:t>1. Malhi et al. </a:t>
            </a:r>
            <a:r>
              <a:rPr lang="pl-PL" dirty="0"/>
              <a:t>Aust N Z J Psychiatry 2017;51(5):434–435</a:t>
            </a:r>
            <a:r>
              <a:rPr lang="en-GB" dirty="0"/>
              <a:t>; 2. Chen et al. </a:t>
            </a:r>
            <a:r>
              <a:rPr lang="pl-PL" dirty="0"/>
              <a:t>Acta Psychiatr Scand 2023;147(3):234–247</a:t>
            </a:r>
          </a:p>
        </p:txBody>
      </p:sp>
      <p:sp>
        <p:nvSpPr>
          <p:cNvPr id="6" name="Slide Number Placeholder 5">
            <a:extLst>
              <a:ext uri="{FF2B5EF4-FFF2-40B4-BE49-F238E27FC236}">
                <a16:creationId xmlns:a16="http://schemas.microsoft.com/office/drawing/2014/main" id="{336517B0-BCC2-F77A-042B-61381465A235}"/>
              </a:ext>
            </a:extLst>
          </p:cNvPr>
          <p:cNvSpPr>
            <a:spLocks noGrp="1"/>
          </p:cNvSpPr>
          <p:nvPr>
            <p:ph type="sldNum" sz="quarter" idx="4"/>
          </p:nvPr>
        </p:nvSpPr>
        <p:spPr/>
        <p:txBody>
          <a:bodyPr/>
          <a:lstStyle/>
          <a:p>
            <a:fld id="{C5E73D8C-6D1C-4360-8101-83ED279A0FF1}" type="slidenum">
              <a:rPr lang="en-GB" smtClean="0"/>
              <a:pPr/>
              <a:t>10</a:t>
            </a:fld>
            <a:endParaRPr lang="en-GB"/>
          </a:p>
        </p:txBody>
      </p:sp>
      <p:sp>
        <p:nvSpPr>
          <p:cNvPr id="12" name="TextBox 11">
            <a:extLst>
              <a:ext uri="{FF2B5EF4-FFF2-40B4-BE49-F238E27FC236}">
                <a16:creationId xmlns:a16="http://schemas.microsoft.com/office/drawing/2014/main" id="{87B076E0-6390-4B42-E560-70CE34C56F55}"/>
              </a:ext>
            </a:extLst>
          </p:cNvPr>
          <p:cNvSpPr txBox="1"/>
          <p:nvPr/>
        </p:nvSpPr>
        <p:spPr>
          <a:xfrm>
            <a:off x="2100382" y="2953821"/>
            <a:ext cx="9118279" cy="338554"/>
          </a:xfrm>
          <a:prstGeom prst="rect">
            <a:avLst/>
          </a:prstGeom>
          <a:noFill/>
        </p:spPr>
        <p:txBody>
          <a:bodyPr wrap="square" rtlCol="0">
            <a:spAutoFit/>
          </a:bodyPr>
          <a:lstStyle/>
          <a:p>
            <a:pPr algn="ctr"/>
            <a:r>
              <a:rPr lang="en-GB" sz="1600" b="1">
                <a:solidFill>
                  <a:schemeClr val="accent2">
                    <a:lumMod val="50000"/>
                  </a:schemeClr>
                </a:solidFill>
              </a:rPr>
              <a:t>Hypothetical action of mood stabilizers on mood, function and recovery</a:t>
            </a:r>
            <a:r>
              <a:rPr lang="en-GB" sz="1600" b="1" baseline="30000">
                <a:solidFill>
                  <a:schemeClr val="accent2">
                    <a:lumMod val="50000"/>
                  </a:schemeClr>
                </a:solidFill>
              </a:rPr>
              <a:t>1</a:t>
            </a:r>
            <a:endParaRPr lang="en-GB" sz="1600" b="1">
              <a:solidFill>
                <a:schemeClr val="accent2">
                  <a:lumMod val="50000"/>
                </a:schemeClr>
              </a:solidFill>
            </a:endParaRPr>
          </a:p>
        </p:txBody>
      </p:sp>
      <p:cxnSp>
        <p:nvCxnSpPr>
          <p:cNvPr id="8" name="Straight Connector 7">
            <a:extLst>
              <a:ext uri="{FF2B5EF4-FFF2-40B4-BE49-F238E27FC236}">
                <a16:creationId xmlns:a16="http://schemas.microsoft.com/office/drawing/2014/main" id="{A88DD156-14A1-670E-E137-BC1332140BB9}"/>
              </a:ext>
            </a:extLst>
          </p:cNvPr>
          <p:cNvCxnSpPr>
            <a:cxnSpLocks/>
          </p:cNvCxnSpPr>
          <p:nvPr/>
        </p:nvCxnSpPr>
        <p:spPr>
          <a:xfrm>
            <a:off x="2100383" y="4929683"/>
            <a:ext cx="9118279"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026FF91-C703-F435-F40F-2C59366A2F30}"/>
              </a:ext>
            </a:extLst>
          </p:cNvPr>
          <p:cNvCxnSpPr>
            <a:cxnSpLocks/>
          </p:cNvCxnSpPr>
          <p:nvPr/>
        </p:nvCxnSpPr>
        <p:spPr>
          <a:xfrm>
            <a:off x="2100383" y="4027311"/>
            <a:ext cx="9118279"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6F732C9-6DD0-61E3-1713-D8DA75B2079C}"/>
              </a:ext>
            </a:extLst>
          </p:cNvPr>
          <p:cNvCxnSpPr>
            <a:cxnSpLocks/>
          </p:cNvCxnSpPr>
          <p:nvPr/>
        </p:nvCxnSpPr>
        <p:spPr>
          <a:xfrm>
            <a:off x="2100383" y="3593010"/>
            <a:ext cx="9118279"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855435A-6898-A00B-9626-74C344689956}"/>
              </a:ext>
            </a:extLst>
          </p:cNvPr>
          <p:cNvCxnSpPr>
            <a:cxnSpLocks/>
          </p:cNvCxnSpPr>
          <p:nvPr/>
        </p:nvCxnSpPr>
        <p:spPr>
          <a:xfrm>
            <a:off x="2100383" y="5391021"/>
            <a:ext cx="9118279"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93D3EF8-41F8-1F64-5257-1B0E9E1A531E}"/>
              </a:ext>
            </a:extLst>
          </p:cNvPr>
          <p:cNvCxnSpPr>
            <a:cxnSpLocks/>
          </p:cNvCxnSpPr>
          <p:nvPr/>
        </p:nvCxnSpPr>
        <p:spPr>
          <a:xfrm>
            <a:off x="2100383" y="4468918"/>
            <a:ext cx="911827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0B61A3D-7599-36B9-0842-83341028614C}"/>
              </a:ext>
            </a:extLst>
          </p:cNvPr>
          <p:cNvSpPr txBox="1"/>
          <p:nvPr/>
        </p:nvSpPr>
        <p:spPr>
          <a:xfrm>
            <a:off x="1430754" y="3469323"/>
            <a:ext cx="693452" cy="276999"/>
          </a:xfrm>
          <a:prstGeom prst="rect">
            <a:avLst/>
          </a:prstGeom>
          <a:noFill/>
        </p:spPr>
        <p:txBody>
          <a:bodyPr wrap="square" rtlCol="0">
            <a:spAutoFit/>
          </a:bodyPr>
          <a:lstStyle/>
          <a:p>
            <a:pPr algn="r"/>
            <a:r>
              <a:rPr lang="en-GB" sz="1200" dirty="0">
                <a:solidFill>
                  <a:schemeClr val="accent2">
                    <a:lumMod val="50000"/>
                  </a:schemeClr>
                </a:solidFill>
              </a:rPr>
              <a:t>Mania</a:t>
            </a:r>
          </a:p>
        </p:txBody>
      </p:sp>
      <p:sp>
        <p:nvSpPr>
          <p:cNvPr id="21" name="TextBox 20">
            <a:extLst>
              <a:ext uri="{FF2B5EF4-FFF2-40B4-BE49-F238E27FC236}">
                <a16:creationId xmlns:a16="http://schemas.microsoft.com/office/drawing/2014/main" id="{9EA1821B-EA8F-94A9-7BE2-7E39F4D95D02}"/>
              </a:ext>
            </a:extLst>
          </p:cNvPr>
          <p:cNvSpPr txBox="1"/>
          <p:nvPr/>
        </p:nvSpPr>
        <p:spPr>
          <a:xfrm>
            <a:off x="539749" y="5263826"/>
            <a:ext cx="1605486" cy="276999"/>
          </a:xfrm>
          <a:prstGeom prst="rect">
            <a:avLst/>
          </a:prstGeom>
          <a:noFill/>
        </p:spPr>
        <p:txBody>
          <a:bodyPr wrap="square" rtlCol="0" anchor="ctr">
            <a:spAutoFit/>
          </a:bodyPr>
          <a:lstStyle/>
          <a:p>
            <a:pPr algn="r"/>
            <a:r>
              <a:rPr lang="en-GB" sz="1200" dirty="0">
                <a:solidFill>
                  <a:schemeClr val="accent2">
                    <a:lumMod val="50000"/>
                  </a:schemeClr>
                </a:solidFill>
              </a:rPr>
              <a:t>Major depression</a:t>
            </a:r>
          </a:p>
        </p:txBody>
      </p:sp>
      <p:sp>
        <p:nvSpPr>
          <p:cNvPr id="22" name="TextBox 21">
            <a:extLst>
              <a:ext uri="{FF2B5EF4-FFF2-40B4-BE49-F238E27FC236}">
                <a16:creationId xmlns:a16="http://schemas.microsoft.com/office/drawing/2014/main" id="{EE69BBB9-5D17-6475-728F-AE1F716539D5}"/>
              </a:ext>
            </a:extLst>
          </p:cNvPr>
          <p:cNvSpPr txBox="1"/>
          <p:nvPr/>
        </p:nvSpPr>
        <p:spPr>
          <a:xfrm>
            <a:off x="1179693" y="4341714"/>
            <a:ext cx="965542" cy="276999"/>
          </a:xfrm>
          <a:prstGeom prst="rect">
            <a:avLst/>
          </a:prstGeom>
          <a:noFill/>
        </p:spPr>
        <p:txBody>
          <a:bodyPr wrap="square" rtlCol="0">
            <a:spAutoFit/>
          </a:bodyPr>
          <a:lstStyle/>
          <a:p>
            <a:pPr algn="r"/>
            <a:r>
              <a:rPr lang="en-GB" sz="1200" dirty="0">
                <a:solidFill>
                  <a:schemeClr val="accent2">
                    <a:lumMod val="50000"/>
                  </a:schemeClr>
                </a:solidFill>
              </a:rPr>
              <a:t>Euthymia</a:t>
            </a:r>
          </a:p>
        </p:txBody>
      </p:sp>
      <p:sp>
        <p:nvSpPr>
          <p:cNvPr id="23" name="TextBox 22">
            <a:extLst>
              <a:ext uri="{FF2B5EF4-FFF2-40B4-BE49-F238E27FC236}">
                <a16:creationId xmlns:a16="http://schemas.microsoft.com/office/drawing/2014/main" id="{BC43E08E-A97D-4971-62C3-11C606193BFB}"/>
              </a:ext>
            </a:extLst>
          </p:cNvPr>
          <p:cNvSpPr txBox="1"/>
          <p:nvPr/>
        </p:nvSpPr>
        <p:spPr>
          <a:xfrm>
            <a:off x="977093" y="3901982"/>
            <a:ext cx="1168142" cy="276999"/>
          </a:xfrm>
          <a:prstGeom prst="rect">
            <a:avLst/>
          </a:prstGeom>
          <a:noFill/>
        </p:spPr>
        <p:txBody>
          <a:bodyPr wrap="square" rtlCol="0">
            <a:spAutoFit/>
          </a:bodyPr>
          <a:lstStyle/>
          <a:p>
            <a:pPr algn="r"/>
            <a:r>
              <a:rPr lang="en-GB" sz="1200" dirty="0">
                <a:solidFill>
                  <a:schemeClr val="accent2">
                    <a:lumMod val="50000"/>
                  </a:schemeClr>
                </a:solidFill>
              </a:rPr>
              <a:t>Hypomania</a:t>
            </a:r>
          </a:p>
        </p:txBody>
      </p:sp>
      <p:sp>
        <p:nvSpPr>
          <p:cNvPr id="24" name="TextBox 23">
            <a:extLst>
              <a:ext uri="{FF2B5EF4-FFF2-40B4-BE49-F238E27FC236}">
                <a16:creationId xmlns:a16="http://schemas.microsoft.com/office/drawing/2014/main" id="{1E647E16-80A3-56CC-0992-E990A7E6E33D}"/>
              </a:ext>
            </a:extLst>
          </p:cNvPr>
          <p:cNvSpPr txBox="1"/>
          <p:nvPr/>
        </p:nvSpPr>
        <p:spPr>
          <a:xfrm>
            <a:off x="807387" y="4734135"/>
            <a:ext cx="1337848" cy="461665"/>
          </a:xfrm>
          <a:prstGeom prst="rect">
            <a:avLst/>
          </a:prstGeom>
          <a:noFill/>
        </p:spPr>
        <p:txBody>
          <a:bodyPr wrap="square" rtlCol="0">
            <a:spAutoFit/>
          </a:bodyPr>
          <a:lstStyle/>
          <a:p>
            <a:pPr algn="r"/>
            <a:r>
              <a:rPr lang="en-GB" sz="1200" dirty="0">
                <a:solidFill>
                  <a:schemeClr val="accent2">
                    <a:lumMod val="50000"/>
                  </a:schemeClr>
                </a:solidFill>
              </a:rPr>
              <a:t>Subthreshold </a:t>
            </a:r>
            <a:br>
              <a:rPr lang="en-GB" sz="1200" dirty="0">
                <a:solidFill>
                  <a:schemeClr val="accent2">
                    <a:lumMod val="50000"/>
                  </a:schemeClr>
                </a:solidFill>
              </a:rPr>
            </a:br>
            <a:r>
              <a:rPr lang="en-GB" sz="1200" dirty="0">
                <a:solidFill>
                  <a:schemeClr val="accent2">
                    <a:lumMod val="50000"/>
                  </a:schemeClr>
                </a:solidFill>
              </a:rPr>
              <a:t>depression</a:t>
            </a:r>
          </a:p>
        </p:txBody>
      </p:sp>
      <p:sp>
        <p:nvSpPr>
          <p:cNvPr id="26" name="TextBox 25">
            <a:extLst>
              <a:ext uri="{FF2B5EF4-FFF2-40B4-BE49-F238E27FC236}">
                <a16:creationId xmlns:a16="http://schemas.microsoft.com/office/drawing/2014/main" id="{40873081-9753-869C-6022-F6F25117215D}"/>
              </a:ext>
            </a:extLst>
          </p:cNvPr>
          <p:cNvSpPr txBox="1"/>
          <p:nvPr/>
        </p:nvSpPr>
        <p:spPr>
          <a:xfrm>
            <a:off x="2100382" y="5555001"/>
            <a:ext cx="9118279" cy="276999"/>
          </a:xfrm>
          <a:prstGeom prst="rect">
            <a:avLst/>
          </a:prstGeom>
          <a:noFill/>
        </p:spPr>
        <p:txBody>
          <a:bodyPr wrap="square" rtlCol="0">
            <a:spAutoFit/>
          </a:bodyPr>
          <a:lstStyle/>
          <a:p>
            <a:pPr algn="ctr"/>
            <a:r>
              <a:rPr lang="en-GB" sz="1200" b="1" dirty="0">
                <a:solidFill>
                  <a:schemeClr val="tx2"/>
                </a:solidFill>
              </a:rPr>
              <a:t>Time</a:t>
            </a:r>
          </a:p>
        </p:txBody>
      </p:sp>
      <p:cxnSp>
        <p:nvCxnSpPr>
          <p:cNvPr id="14" name="Straight Arrow Connector 13">
            <a:extLst>
              <a:ext uri="{FF2B5EF4-FFF2-40B4-BE49-F238E27FC236}">
                <a16:creationId xmlns:a16="http://schemas.microsoft.com/office/drawing/2014/main" id="{BA3B9057-E180-6ACC-D7F3-BF64265350FB}"/>
              </a:ext>
            </a:extLst>
          </p:cNvPr>
          <p:cNvCxnSpPr>
            <a:cxnSpLocks/>
          </p:cNvCxnSpPr>
          <p:nvPr/>
        </p:nvCxnSpPr>
        <p:spPr>
          <a:xfrm>
            <a:off x="2100383" y="5492599"/>
            <a:ext cx="9118279"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221A884-53D9-BDDE-D186-B194F19CA7FD}"/>
              </a:ext>
            </a:extLst>
          </p:cNvPr>
          <p:cNvCxnSpPr>
            <a:cxnSpLocks/>
          </p:cNvCxnSpPr>
          <p:nvPr/>
        </p:nvCxnSpPr>
        <p:spPr>
          <a:xfrm>
            <a:off x="2103175" y="3507502"/>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3C367423-CE9D-B24C-0ADD-26FA59EF6286}"/>
              </a:ext>
            </a:extLst>
          </p:cNvPr>
          <p:cNvSpPr/>
          <p:nvPr/>
        </p:nvSpPr>
        <p:spPr>
          <a:xfrm>
            <a:off x="2128838" y="3876675"/>
            <a:ext cx="9048750" cy="1023938"/>
          </a:xfrm>
          <a:custGeom>
            <a:avLst/>
            <a:gdLst>
              <a:gd name="connsiteX0" fmla="*/ 0 w 9048750"/>
              <a:gd name="connsiteY0" fmla="*/ 1023938 h 1023938"/>
              <a:gd name="connsiteX1" fmla="*/ 485775 w 9048750"/>
              <a:gd name="connsiteY1" fmla="*/ 842963 h 1023938"/>
              <a:gd name="connsiteX2" fmla="*/ 1471612 w 9048750"/>
              <a:gd name="connsiteY2" fmla="*/ 966788 h 1023938"/>
              <a:gd name="connsiteX3" fmla="*/ 2438400 w 9048750"/>
              <a:gd name="connsiteY3" fmla="*/ 852488 h 1023938"/>
              <a:gd name="connsiteX4" fmla="*/ 3590925 w 9048750"/>
              <a:gd name="connsiteY4" fmla="*/ 995363 h 1023938"/>
              <a:gd name="connsiteX5" fmla="*/ 4643437 w 9048750"/>
              <a:gd name="connsiteY5" fmla="*/ 895350 h 1023938"/>
              <a:gd name="connsiteX6" fmla="*/ 5314950 w 9048750"/>
              <a:gd name="connsiteY6" fmla="*/ 628650 h 1023938"/>
              <a:gd name="connsiteX7" fmla="*/ 6053137 w 9048750"/>
              <a:gd name="connsiteY7" fmla="*/ 385763 h 1023938"/>
              <a:gd name="connsiteX8" fmla="*/ 6748462 w 9048750"/>
              <a:gd name="connsiteY8" fmla="*/ 423863 h 1023938"/>
              <a:gd name="connsiteX9" fmla="*/ 7310437 w 9048750"/>
              <a:gd name="connsiteY9" fmla="*/ 200025 h 1023938"/>
              <a:gd name="connsiteX10" fmla="*/ 8077200 w 9048750"/>
              <a:gd name="connsiteY10" fmla="*/ 214313 h 1023938"/>
              <a:gd name="connsiteX11" fmla="*/ 9048750 w 9048750"/>
              <a:gd name="connsiteY11" fmla="*/ 0 h 102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8750" h="1023938">
                <a:moveTo>
                  <a:pt x="0" y="1023938"/>
                </a:moveTo>
                <a:cubicBezTo>
                  <a:pt x="120253" y="938213"/>
                  <a:pt x="240506" y="852488"/>
                  <a:pt x="485775" y="842963"/>
                </a:cubicBezTo>
                <a:cubicBezTo>
                  <a:pt x="731044" y="833438"/>
                  <a:pt x="1146175" y="965201"/>
                  <a:pt x="1471612" y="966788"/>
                </a:cubicBezTo>
                <a:cubicBezTo>
                  <a:pt x="1797049" y="968375"/>
                  <a:pt x="2085181" y="847726"/>
                  <a:pt x="2438400" y="852488"/>
                </a:cubicBezTo>
                <a:cubicBezTo>
                  <a:pt x="2791619" y="857250"/>
                  <a:pt x="3223419" y="988219"/>
                  <a:pt x="3590925" y="995363"/>
                </a:cubicBezTo>
                <a:cubicBezTo>
                  <a:pt x="3958431" y="1002507"/>
                  <a:pt x="4356100" y="956469"/>
                  <a:pt x="4643437" y="895350"/>
                </a:cubicBezTo>
                <a:cubicBezTo>
                  <a:pt x="4930774" y="834231"/>
                  <a:pt x="5080000" y="713581"/>
                  <a:pt x="5314950" y="628650"/>
                </a:cubicBezTo>
                <a:cubicBezTo>
                  <a:pt x="5549900" y="543719"/>
                  <a:pt x="5814218" y="419894"/>
                  <a:pt x="6053137" y="385763"/>
                </a:cubicBezTo>
                <a:cubicBezTo>
                  <a:pt x="6292056" y="351632"/>
                  <a:pt x="6538912" y="454819"/>
                  <a:pt x="6748462" y="423863"/>
                </a:cubicBezTo>
                <a:cubicBezTo>
                  <a:pt x="6958012" y="392907"/>
                  <a:pt x="7088981" y="234950"/>
                  <a:pt x="7310437" y="200025"/>
                </a:cubicBezTo>
                <a:cubicBezTo>
                  <a:pt x="7531893" y="165100"/>
                  <a:pt x="7787481" y="247650"/>
                  <a:pt x="8077200" y="214313"/>
                </a:cubicBezTo>
                <a:cubicBezTo>
                  <a:pt x="8366919" y="180975"/>
                  <a:pt x="8707834" y="90487"/>
                  <a:pt x="9048750" y="0"/>
                </a:cubicBezTo>
              </a:path>
            </a:pathLst>
          </a:custGeom>
          <a:noFill/>
          <a:ln w="38100">
            <a:solidFill>
              <a:schemeClr val="accent5">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A4BD1F65-65E5-8B9D-AFFA-E9A55D49AF7F}"/>
              </a:ext>
            </a:extLst>
          </p:cNvPr>
          <p:cNvSpPr txBox="1"/>
          <p:nvPr/>
        </p:nvSpPr>
        <p:spPr>
          <a:xfrm>
            <a:off x="4053037" y="4907278"/>
            <a:ext cx="1692638" cy="276999"/>
          </a:xfrm>
          <a:prstGeom prst="rect">
            <a:avLst/>
          </a:prstGeom>
          <a:noFill/>
        </p:spPr>
        <p:txBody>
          <a:bodyPr wrap="square" rtlCol="0">
            <a:spAutoFit/>
          </a:bodyPr>
          <a:lstStyle/>
          <a:p>
            <a:pPr algn="ctr"/>
            <a:r>
              <a:rPr lang="en-GB" sz="1200" b="1" dirty="0">
                <a:solidFill>
                  <a:schemeClr val="accent5">
                    <a:lumMod val="50000"/>
                  </a:schemeClr>
                </a:solidFill>
              </a:rPr>
              <a:t>Patient functioning</a:t>
            </a:r>
          </a:p>
        </p:txBody>
      </p:sp>
      <p:cxnSp>
        <p:nvCxnSpPr>
          <p:cNvPr id="44" name="Straight Arrow Connector 43">
            <a:extLst>
              <a:ext uri="{FF2B5EF4-FFF2-40B4-BE49-F238E27FC236}">
                <a16:creationId xmlns:a16="http://schemas.microsoft.com/office/drawing/2014/main" id="{D624A678-F2E0-DEE8-F5C4-8A82F266E7CD}"/>
              </a:ext>
            </a:extLst>
          </p:cNvPr>
          <p:cNvCxnSpPr>
            <a:cxnSpLocks/>
          </p:cNvCxnSpPr>
          <p:nvPr/>
        </p:nvCxnSpPr>
        <p:spPr>
          <a:xfrm>
            <a:off x="4874165" y="4079631"/>
            <a:ext cx="0" cy="333786"/>
          </a:xfrm>
          <a:prstGeom prst="straightConnector1">
            <a:avLst/>
          </a:prstGeom>
          <a:ln w="190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7F01BD98-8D97-2BE9-68AE-5430135DB942}"/>
              </a:ext>
            </a:extLst>
          </p:cNvPr>
          <p:cNvSpPr txBox="1"/>
          <p:nvPr/>
        </p:nvSpPr>
        <p:spPr>
          <a:xfrm>
            <a:off x="4852049" y="3554389"/>
            <a:ext cx="1411871" cy="461665"/>
          </a:xfrm>
          <a:prstGeom prst="rect">
            <a:avLst/>
          </a:prstGeom>
          <a:noFill/>
        </p:spPr>
        <p:txBody>
          <a:bodyPr wrap="square" rtlCol="0">
            <a:spAutoFit/>
          </a:bodyPr>
          <a:lstStyle/>
          <a:p>
            <a:pPr algn="ctr"/>
            <a:r>
              <a:rPr lang="en-GB" sz="1200" dirty="0">
                <a:solidFill>
                  <a:schemeClr val="accent5">
                    <a:lumMod val="50000"/>
                  </a:schemeClr>
                </a:solidFill>
              </a:rPr>
              <a:t>Treatment with mood stabilizer</a:t>
            </a:r>
          </a:p>
        </p:txBody>
      </p:sp>
      <p:pic>
        <p:nvPicPr>
          <p:cNvPr id="48" name="Graphic 47" descr="Medicine with solid fill">
            <a:extLst>
              <a:ext uri="{FF2B5EF4-FFF2-40B4-BE49-F238E27FC236}">
                <a16:creationId xmlns:a16="http://schemas.microsoft.com/office/drawing/2014/main" id="{2E87D22A-641F-F048-BC8D-02868828ED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0099" y="3519269"/>
            <a:ext cx="593301" cy="593301"/>
          </a:xfrm>
          <a:prstGeom prst="rect">
            <a:avLst/>
          </a:prstGeom>
        </p:spPr>
      </p:pic>
      <p:sp>
        <p:nvSpPr>
          <p:cNvPr id="49" name="TextBox 48">
            <a:extLst>
              <a:ext uri="{FF2B5EF4-FFF2-40B4-BE49-F238E27FC236}">
                <a16:creationId xmlns:a16="http://schemas.microsoft.com/office/drawing/2014/main" id="{F5830888-B7C7-C035-3355-A894E309F5BD}"/>
              </a:ext>
            </a:extLst>
          </p:cNvPr>
          <p:cNvSpPr txBox="1"/>
          <p:nvPr/>
        </p:nvSpPr>
        <p:spPr>
          <a:xfrm>
            <a:off x="8148371" y="3578005"/>
            <a:ext cx="2461691" cy="461665"/>
          </a:xfrm>
          <a:prstGeom prst="rect">
            <a:avLst/>
          </a:prstGeom>
          <a:noFill/>
        </p:spPr>
        <p:txBody>
          <a:bodyPr wrap="square" rtlCol="0">
            <a:spAutoFit/>
          </a:bodyPr>
          <a:lstStyle/>
          <a:p>
            <a:pPr algn="ctr"/>
            <a:r>
              <a:rPr lang="en-GB" sz="1200" dirty="0">
                <a:solidFill>
                  <a:schemeClr val="accent5">
                    <a:lumMod val="50000"/>
                  </a:schemeClr>
                </a:solidFill>
              </a:rPr>
              <a:t>Patient functioning improves with reduced severity of symptoms</a:t>
            </a:r>
          </a:p>
        </p:txBody>
      </p:sp>
    </p:spTree>
    <p:extLst>
      <p:ext uri="{BB962C8B-B14F-4D97-AF65-F5344CB8AC3E}">
        <p14:creationId xmlns:p14="http://schemas.microsoft.com/office/powerpoint/2010/main" val="4062819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Diagonal Corners Rounded 22">
            <a:extLst>
              <a:ext uri="{FF2B5EF4-FFF2-40B4-BE49-F238E27FC236}">
                <a16:creationId xmlns:a16="http://schemas.microsoft.com/office/drawing/2014/main" id="{7153DE60-A432-B408-6A22-03EF328A3F9A}"/>
              </a:ext>
            </a:extLst>
          </p:cNvPr>
          <p:cNvSpPr/>
          <p:nvPr/>
        </p:nvSpPr>
        <p:spPr>
          <a:xfrm flipH="1">
            <a:off x="724746" y="2849835"/>
            <a:ext cx="8195731" cy="556533"/>
          </a:xfrm>
          <a:prstGeom prst="round2DiagRect">
            <a:avLst/>
          </a:prstGeom>
          <a:solidFill>
            <a:srgbClr val="EFE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Diagonal Corners Rounded 23">
            <a:extLst>
              <a:ext uri="{FF2B5EF4-FFF2-40B4-BE49-F238E27FC236}">
                <a16:creationId xmlns:a16="http://schemas.microsoft.com/office/drawing/2014/main" id="{5D8CE0AD-79F8-4B24-6C63-8E33648952A2}"/>
              </a:ext>
            </a:extLst>
          </p:cNvPr>
          <p:cNvSpPr/>
          <p:nvPr/>
        </p:nvSpPr>
        <p:spPr>
          <a:xfrm flipH="1">
            <a:off x="724746" y="3523410"/>
            <a:ext cx="8195731" cy="556533"/>
          </a:xfrm>
          <a:prstGeom prst="round2DiagRect">
            <a:avLst/>
          </a:prstGeom>
          <a:solidFill>
            <a:srgbClr val="EFE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Diagonal Corners Rounded 24">
            <a:extLst>
              <a:ext uri="{FF2B5EF4-FFF2-40B4-BE49-F238E27FC236}">
                <a16:creationId xmlns:a16="http://schemas.microsoft.com/office/drawing/2014/main" id="{BDC89E78-8FC7-F9EF-0E05-2DAFD5BB499A}"/>
              </a:ext>
            </a:extLst>
          </p:cNvPr>
          <p:cNvSpPr/>
          <p:nvPr/>
        </p:nvSpPr>
        <p:spPr>
          <a:xfrm flipH="1">
            <a:off x="724746" y="4196985"/>
            <a:ext cx="8195731" cy="556533"/>
          </a:xfrm>
          <a:prstGeom prst="round2DiagRect">
            <a:avLst/>
          </a:prstGeom>
          <a:solidFill>
            <a:srgbClr val="EFE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Diagonal Corners Rounded 25">
            <a:extLst>
              <a:ext uri="{FF2B5EF4-FFF2-40B4-BE49-F238E27FC236}">
                <a16:creationId xmlns:a16="http://schemas.microsoft.com/office/drawing/2014/main" id="{31CDEF7B-2902-0265-21D5-EBD02FB98A47}"/>
              </a:ext>
            </a:extLst>
          </p:cNvPr>
          <p:cNvSpPr/>
          <p:nvPr/>
        </p:nvSpPr>
        <p:spPr>
          <a:xfrm flipH="1">
            <a:off x="724746" y="4884788"/>
            <a:ext cx="8195733" cy="556533"/>
          </a:xfrm>
          <a:prstGeom prst="round2DiagRect">
            <a:avLst/>
          </a:prstGeom>
          <a:solidFill>
            <a:srgbClr val="EFE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5CE9DCD1-0E97-DD6E-7373-2A58FDB17F0E}"/>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E4821742-355C-198D-6617-36034B34E7F5}"/>
              </a:ext>
            </a:extLst>
          </p:cNvPr>
          <p:cNvSpPr>
            <a:spLocks noGrp="1"/>
          </p:cNvSpPr>
          <p:nvPr>
            <p:ph type="title"/>
          </p:nvPr>
        </p:nvSpPr>
        <p:spPr/>
        <p:txBody>
          <a:bodyPr/>
          <a:lstStyle/>
          <a:p>
            <a:r>
              <a:rPr lang="en-GB"/>
              <a:t>Lithium as maintenance treatment</a:t>
            </a:r>
          </a:p>
        </p:txBody>
      </p:sp>
      <p:sp>
        <p:nvSpPr>
          <p:cNvPr id="7" name="Content Placeholder 6">
            <a:extLst>
              <a:ext uri="{FF2B5EF4-FFF2-40B4-BE49-F238E27FC236}">
                <a16:creationId xmlns:a16="http://schemas.microsoft.com/office/drawing/2014/main" id="{1BF0F678-BD06-D618-B978-DBE9F9406B50}"/>
              </a:ext>
            </a:extLst>
          </p:cNvPr>
          <p:cNvSpPr>
            <a:spLocks noGrp="1"/>
          </p:cNvSpPr>
          <p:nvPr>
            <p:ph idx="19"/>
          </p:nvPr>
        </p:nvSpPr>
        <p:spPr>
          <a:xfrm>
            <a:off x="539750" y="1416785"/>
            <a:ext cx="9713383" cy="4415215"/>
          </a:xfrm>
        </p:spPr>
        <p:txBody>
          <a:bodyPr/>
          <a:lstStyle/>
          <a:p>
            <a:r>
              <a:rPr lang="en-GB" dirty="0"/>
              <a:t>Lithium is used in clinical practice for long-term treatment of BD</a:t>
            </a:r>
            <a:r>
              <a:rPr lang="en-GB" baseline="30000" dirty="0"/>
              <a:t>1,2</a:t>
            </a:r>
            <a:endParaRPr lang="en-GB" dirty="0"/>
          </a:p>
          <a:p>
            <a:r>
              <a:rPr lang="en-GB" dirty="0"/>
              <a:t>International guidelines recommend lithium as first-line maintenance treatment in BD</a:t>
            </a:r>
            <a:r>
              <a:rPr lang="en-GB" baseline="30000" dirty="0"/>
              <a:t>2</a:t>
            </a:r>
            <a:endParaRPr lang="en-GB" dirty="0"/>
          </a:p>
          <a:p>
            <a:r>
              <a:rPr lang="en-GB" dirty="0"/>
              <a:t>A nationwide survey in Spain found that:</a:t>
            </a:r>
            <a:r>
              <a:rPr lang="en-GB" baseline="30000" dirty="0"/>
              <a:t>3</a:t>
            </a:r>
            <a:endParaRPr lang="en-GB" dirty="0"/>
          </a:p>
        </p:txBody>
      </p:sp>
      <p:sp>
        <p:nvSpPr>
          <p:cNvPr id="5" name="Text Placeholder 4">
            <a:extLst>
              <a:ext uri="{FF2B5EF4-FFF2-40B4-BE49-F238E27FC236}">
                <a16:creationId xmlns:a16="http://schemas.microsoft.com/office/drawing/2014/main" id="{131345CE-D0BB-837D-CE8F-C4C73024D868}"/>
              </a:ext>
            </a:extLst>
          </p:cNvPr>
          <p:cNvSpPr>
            <a:spLocks noGrp="1"/>
          </p:cNvSpPr>
          <p:nvPr>
            <p:ph type="body" sz="quarter" idx="18"/>
          </p:nvPr>
        </p:nvSpPr>
        <p:spPr/>
        <p:txBody>
          <a:bodyPr/>
          <a:lstStyle/>
          <a:p>
            <a:r>
              <a:rPr lang="en-GB"/>
              <a:t>BD=bipolar disorder; HCP=healthcare professional</a:t>
            </a:r>
            <a:br>
              <a:rPr lang="en-GB"/>
            </a:br>
            <a:br>
              <a:rPr lang="en-GB"/>
            </a:br>
            <a:r>
              <a:rPr lang="en-GB"/>
              <a:t>1. Kessing et al. </a:t>
            </a:r>
            <a:r>
              <a:rPr lang="pl-PL"/>
              <a:t>Br J Psychiatry</a:t>
            </a:r>
            <a:r>
              <a:rPr lang="en-GB"/>
              <a:t> 2011;</a:t>
            </a:r>
            <a:r>
              <a:rPr lang="pl-PL"/>
              <a:t>199(1):57–63</a:t>
            </a:r>
            <a:r>
              <a:rPr lang="en-GB"/>
              <a:t>; 2. Malhi et al. J Affect </a:t>
            </a:r>
            <a:r>
              <a:rPr lang="en-GB" err="1"/>
              <a:t>Disord</a:t>
            </a:r>
            <a:r>
              <a:rPr lang="en-GB"/>
              <a:t> 2017;217:266–280; 3. Pérez de Mendiola et al. Int J Bipolar </a:t>
            </a:r>
            <a:r>
              <a:rPr lang="en-GB" err="1"/>
              <a:t>Disord</a:t>
            </a:r>
            <a:r>
              <a:rPr lang="en-GB"/>
              <a:t> 2021;9(1):10</a:t>
            </a:r>
          </a:p>
        </p:txBody>
      </p:sp>
      <p:sp>
        <p:nvSpPr>
          <p:cNvPr id="6" name="Slide Number Placeholder 5">
            <a:extLst>
              <a:ext uri="{FF2B5EF4-FFF2-40B4-BE49-F238E27FC236}">
                <a16:creationId xmlns:a16="http://schemas.microsoft.com/office/drawing/2014/main" id="{5B24BC44-96FB-2758-5691-221835C96F66}"/>
              </a:ext>
            </a:extLst>
          </p:cNvPr>
          <p:cNvSpPr>
            <a:spLocks noGrp="1"/>
          </p:cNvSpPr>
          <p:nvPr>
            <p:ph type="sldNum" sz="quarter" idx="4"/>
          </p:nvPr>
        </p:nvSpPr>
        <p:spPr/>
        <p:txBody>
          <a:bodyPr/>
          <a:lstStyle/>
          <a:p>
            <a:fld id="{C5E73D8C-6D1C-4360-8101-83ED279A0FF1}" type="slidenum">
              <a:rPr lang="en-GB" smtClean="0"/>
              <a:pPr/>
              <a:t>11</a:t>
            </a:fld>
            <a:endParaRPr lang="en-GB"/>
          </a:p>
        </p:txBody>
      </p:sp>
      <p:sp>
        <p:nvSpPr>
          <p:cNvPr id="15" name="TextBox 14">
            <a:extLst>
              <a:ext uri="{FF2B5EF4-FFF2-40B4-BE49-F238E27FC236}">
                <a16:creationId xmlns:a16="http://schemas.microsoft.com/office/drawing/2014/main" id="{24EA301B-9BE2-7B6A-ADBA-1C8E17F04FD8}"/>
              </a:ext>
            </a:extLst>
          </p:cNvPr>
          <p:cNvSpPr txBox="1"/>
          <p:nvPr/>
        </p:nvSpPr>
        <p:spPr>
          <a:xfrm>
            <a:off x="711205" y="2835714"/>
            <a:ext cx="1245854" cy="584775"/>
          </a:xfrm>
          <a:prstGeom prst="rect">
            <a:avLst/>
          </a:prstGeom>
          <a:noFill/>
        </p:spPr>
        <p:txBody>
          <a:bodyPr wrap="none" rtlCol="0">
            <a:spAutoFit/>
          </a:bodyPr>
          <a:lstStyle/>
          <a:p>
            <a:r>
              <a:rPr lang="en-GB" sz="3200" b="1" dirty="0">
                <a:solidFill>
                  <a:schemeClr val="accent5">
                    <a:lumMod val="75000"/>
                  </a:schemeClr>
                </a:solidFill>
              </a:rPr>
              <a:t>&gt;75%</a:t>
            </a:r>
          </a:p>
        </p:txBody>
      </p:sp>
      <p:sp>
        <p:nvSpPr>
          <p:cNvPr id="16" name="TextBox 15">
            <a:extLst>
              <a:ext uri="{FF2B5EF4-FFF2-40B4-BE49-F238E27FC236}">
                <a16:creationId xmlns:a16="http://schemas.microsoft.com/office/drawing/2014/main" id="{2DB6B061-3505-B0F4-7A0B-8AE42EE7ED2E}"/>
              </a:ext>
            </a:extLst>
          </p:cNvPr>
          <p:cNvSpPr txBox="1"/>
          <p:nvPr/>
        </p:nvSpPr>
        <p:spPr>
          <a:xfrm>
            <a:off x="1829861" y="2974213"/>
            <a:ext cx="6460066" cy="307777"/>
          </a:xfrm>
          <a:prstGeom prst="rect">
            <a:avLst/>
          </a:prstGeom>
          <a:noFill/>
        </p:spPr>
        <p:txBody>
          <a:bodyPr wrap="square" rtlCol="0">
            <a:spAutoFit/>
          </a:bodyPr>
          <a:lstStyle/>
          <a:p>
            <a:r>
              <a:rPr lang="en-GB" sz="1400"/>
              <a:t>of </a:t>
            </a:r>
            <a:r>
              <a:rPr lang="en-US" sz="1400"/>
              <a:t>HCPs choose lithium as the first option in maintenance treatment of BD</a:t>
            </a:r>
          </a:p>
        </p:txBody>
      </p:sp>
      <p:sp>
        <p:nvSpPr>
          <p:cNvPr id="17" name="TextBox 16">
            <a:extLst>
              <a:ext uri="{FF2B5EF4-FFF2-40B4-BE49-F238E27FC236}">
                <a16:creationId xmlns:a16="http://schemas.microsoft.com/office/drawing/2014/main" id="{FB911C90-D71B-7B64-5D2A-78409EF703DC}"/>
              </a:ext>
            </a:extLst>
          </p:cNvPr>
          <p:cNvSpPr txBox="1"/>
          <p:nvPr/>
        </p:nvSpPr>
        <p:spPr>
          <a:xfrm>
            <a:off x="951656" y="3509289"/>
            <a:ext cx="1005403" cy="584775"/>
          </a:xfrm>
          <a:prstGeom prst="rect">
            <a:avLst/>
          </a:prstGeom>
          <a:noFill/>
        </p:spPr>
        <p:txBody>
          <a:bodyPr wrap="none" rtlCol="0">
            <a:spAutoFit/>
          </a:bodyPr>
          <a:lstStyle/>
          <a:p>
            <a:r>
              <a:rPr lang="en-GB" sz="3200" b="1">
                <a:solidFill>
                  <a:schemeClr val="accent5">
                    <a:lumMod val="75000"/>
                  </a:schemeClr>
                </a:solidFill>
              </a:rPr>
              <a:t>70%</a:t>
            </a:r>
          </a:p>
        </p:txBody>
      </p:sp>
      <p:sp>
        <p:nvSpPr>
          <p:cNvPr id="18" name="TextBox 17">
            <a:extLst>
              <a:ext uri="{FF2B5EF4-FFF2-40B4-BE49-F238E27FC236}">
                <a16:creationId xmlns:a16="http://schemas.microsoft.com/office/drawing/2014/main" id="{CEC7E6D7-527F-BA2B-B7EE-93750C00E5DC}"/>
              </a:ext>
            </a:extLst>
          </p:cNvPr>
          <p:cNvSpPr txBox="1"/>
          <p:nvPr/>
        </p:nvSpPr>
        <p:spPr>
          <a:xfrm>
            <a:off x="1829861" y="3617010"/>
            <a:ext cx="6172200" cy="369332"/>
          </a:xfrm>
          <a:prstGeom prst="rect">
            <a:avLst/>
          </a:prstGeom>
          <a:noFill/>
        </p:spPr>
        <p:txBody>
          <a:bodyPr wrap="square" rtlCol="0">
            <a:spAutoFit/>
          </a:bodyPr>
          <a:lstStyle/>
          <a:p>
            <a:r>
              <a:rPr lang="en-GB" sz="1400"/>
              <a:t>of </a:t>
            </a:r>
            <a:r>
              <a:rPr lang="en-US" sz="1400"/>
              <a:t>HCPs prescribe lithium to &gt;50% of patients with BD</a:t>
            </a:r>
            <a:r>
              <a:rPr lang="en-GB"/>
              <a:t> </a:t>
            </a:r>
          </a:p>
        </p:txBody>
      </p:sp>
      <p:sp>
        <p:nvSpPr>
          <p:cNvPr id="19" name="TextBox 18">
            <a:extLst>
              <a:ext uri="{FF2B5EF4-FFF2-40B4-BE49-F238E27FC236}">
                <a16:creationId xmlns:a16="http://schemas.microsoft.com/office/drawing/2014/main" id="{FAFE0260-C75D-FC79-5978-62DACA0873DA}"/>
              </a:ext>
            </a:extLst>
          </p:cNvPr>
          <p:cNvSpPr txBox="1"/>
          <p:nvPr/>
        </p:nvSpPr>
        <p:spPr>
          <a:xfrm>
            <a:off x="951656" y="4182864"/>
            <a:ext cx="1005403" cy="584775"/>
          </a:xfrm>
          <a:prstGeom prst="rect">
            <a:avLst/>
          </a:prstGeom>
          <a:noFill/>
        </p:spPr>
        <p:txBody>
          <a:bodyPr wrap="none" rtlCol="0">
            <a:spAutoFit/>
          </a:bodyPr>
          <a:lstStyle/>
          <a:p>
            <a:r>
              <a:rPr lang="en-GB" sz="3200" b="1">
                <a:solidFill>
                  <a:schemeClr val="accent5">
                    <a:lumMod val="75000"/>
                  </a:schemeClr>
                </a:solidFill>
              </a:rPr>
              <a:t>20%</a:t>
            </a:r>
          </a:p>
        </p:txBody>
      </p:sp>
      <p:sp>
        <p:nvSpPr>
          <p:cNvPr id="20" name="TextBox 19">
            <a:extLst>
              <a:ext uri="{FF2B5EF4-FFF2-40B4-BE49-F238E27FC236}">
                <a16:creationId xmlns:a16="http://schemas.microsoft.com/office/drawing/2014/main" id="{D3E2CDFA-7D72-34E8-77B6-7D0CF6524B5F}"/>
              </a:ext>
            </a:extLst>
          </p:cNvPr>
          <p:cNvSpPr txBox="1"/>
          <p:nvPr/>
        </p:nvSpPr>
        <p:spPr>
          <a:xfrm>
            <a:off x="1829861" y="4290585"/>
            <a:ext cx="6172200" cy="369332"/>
          </a:xfrm>
          <a:prstGeom prst="rect">
            <a:avLst/>
          </a:prstGeom>
          <a:noFill/>
        </p:spPr>
        <p:txBody>
          <a:bodyPr wrap="square" rtlCol="0">
            <a:spAutoFit/>
          </a:bodyPr>
          <a:lstStyle/>
          <a:p>
            <a:r>
              <a:rPr lang="en-GB" sz="1400"/>
              <a:t>of </a:t>
            </a:r>
            <a:r>
              <a:rPr lang="en-US" sz="1400"/>
              <a:t>HCPs prescribe lithium to &gt;75% of patients with BD</a:t>
            </a:r>
            <a:r>
              <a:rPr lang="en-GB"/>
              <a:t> </a:t>
            </a:r>
          </a:p>
        </p:txBody>
      </p:sp>
      <p:sp>
        <p:nvSpPr>
          <p:cNvPr id="21" name="TextBox 20">
            <a:extLst>
              <a:ext uri="{FF2B5EF4-FFF2-40B4-BE49-F238E27FC236}">
                <a16:creationId xmlns:a16="http://schemas.microsoft.com/office/drawing/2014/main" id="{6412506F-DBDB-211F-B588-5ECB337C2859}"/>
              </a:ext>
            </a:extLst>
          </p:cNvPr>
          <p:cNvSpPr txBox="1"/>
          <p:nvPr/>
        </p:nvSpPr>
        <p:spPr>
          <a:xfrm>
            <a:off x="951656" y="4870667"/>
            <a:ext cx="1005403" cy="584775"/>
          </a:xfrm>
          <a:prstGeom prst="rect">
            <a:avLst/>
          </a:prstGeom>
          <a:noFill/>
        </p:spPr>
        <p:txBody>
          <a:bodyPr wrap="none" rtlCol="0">
            <a:spAutoFit/>
          </a:bodyPr>
          <a:lstStyle/>
          <a:p>
            <a:r>
              <a:rPr lang="en-GB" sz="3200" b="1" dirty="0">
                <a:solidFill>
                  <a:schemeClr val="accent5">
                    <a:lumMod val="75000"/>
                  </a:schemeClr>
                </a:solidFill>
              </a:rPr>
              <a:t>62%</a:t>
            </a:r>
          </a:p>
        </p:txBody>
      </p:sp>
      <p:sp>
        <p:nvSpPr>
          <p:cNvPr id="22" name="TextBox 21">
            <a:extLst>
              <a:ext uri="{FF2B5EF4-FFF2-40B4-BE49-F238E27FC236}">
                <a16:creationId xmlns:a16="http://schemas.microsoft.com/office/drawing/2014/main" id="{38C1F99B-8D4D-0D1B-E9FC-0C6DF7AF8C70}"/>
              </a:ext>
            </a:extLst>
          </p:cNvPr>
          <p:cNvSpPr txBox="1"/>
          <p:nvPr/>
        </p:nvSpPr>
        <p:spPr>
          <a:xfrm>
            <a:off x="1829861" y="5009166"/>
            <a:ext cx="6460066" cy="307777"/>
          </a:xfrm>
          <a:prstGeom prst="rect">
            <a:avLst/>
          </a:prstGeom>
          <a:noFill/>
        </p:spPr>
        <p:txBody>
          <a:bodyPr wrap="square" rtlCol="0">
            <a:spAutoFit/>
          </a:bodyPr>
          <a:lstStyle/>
          <a:p>
            <a:r>
              <a:rPr lang="en-GB" sz="1400" dirty="0"/>
              <a:t>of </a:t>
            </a:r>
            <a:r>
              <a:rPr lang="en-US" sz="1400" dirty="0"/>
              <a:t>HCPs stated that side effects were the main reason for not prescribing lithium</a:t>
            </a:r>
          </a:p>
        </p:txBody>
      </p:sp>
      <p:pic>
        <p:nvPicPr>
          <p:cNvPr id="8" name="Graphic 7" descr="Checklist outline">
            <a:extLst>
              <a:ext uri="{FF2B5EF4-FFF2-40B4-BE49-F238E27FC236}">
                <a16:creationId xmlns:a16="http://schemas.microsoft.com/office/drawing/2014/main" id="{72DDE20E-4A02-FECB-6CA2-8F8DD93C65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55703" y="2623578"/>
            <a:ext cx="3036222" cy="3036222"/>
          </a:xfrm>
          <a:prstGeom prst="rect">
            <a:avLst/>
          </a:prstGeom>
        </p:spPr>
      </p:pic>
    </p:spTree>
    <p:extLst>
      <p:ext uri="{BB962C8B-B14F-4D97-AF65-F5344CB8AC3E}">
        <p14:creationId xmlns:p14="http://schemas.microsoft.com/office/powerpoint/2010/main" val="1903173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BE91315-EE88-C11F-E626-EA39D62D53F5}"/>
              </a:ext>
            </a:extLst>
          </p:cNvPr>
          <p:cNvSpPr>
            <a:spLocks noGrp="1"/>
          </p:cNvSpPr>
          <p:nvPr>
            <p:ph sz="half" idx="1"/>
          </p:nvPr>
        </p:nvSpPr>
        <p:spPr/>
        <p:txBody>
          <a:bodyPr/>
          <a:lstStyle/>
          <a:p>
            <a:pPr marL="0" indent="0">
              <a:buNone/>
            </a:pPr>
            <a:r>
              <a:rPr lang="en-GB" dirty="0"/>
              <a:t>Compared with alternative treatment or non-adherent patients, lithium maintenance treatment in BD is associated with:</a:t>
            </a:r>
          </a:p>
          <a:p>
            <a:r>
              <a:rPr lang="en-GB" b="1" dirty="0"/>
              <a:t>A 5-fold reduction in annualized risk of suicidal acts</a:t>
            </a:r>
            <a:r>
              <a:rPr lang="en-GB" b="1" baseline="30000" dirty="0"/>
              <a:t>3</a:t>
            </a:r>
            <a:endParaRPr lang="en-GB" b="1" dirty="0"/>
          </a:p>
          <a:p>
            <a:r>
              <a:rPr lang="en-GB" b="1" dirty="0"/>
              <a:t>Reduced risk of dementia in BD</a:t>
            </a:r>
            <a:r>
              <a:rPr lang="en-GB" b="1" baseline="30000" dirty="0"/>
              <a:t>4</a:t>
            </a:r>
            <a:endParaRPr lang="en-GB" b="1" dirty="0"/>
          </a:p>
          <a:p>
            <a:r>
              <a:rPr lang="en-GB" b="1" dirty="0"/>
              <a:t>Preservation of brain volume in BD</a:t>
            </a:r>
            <a:r>
              <a:rPr lang="en-GB" b="1" baseline="30000" dirty="0"/>
              <a:t>5</a:t>
            </a:r>
            <a:endParaRPr lang="en-GB" b="1" dirty="0"/>
          </a:p>
          <a:p>
            <a:pPr marL="0" indent="0">
              <a:buNone/>
            </a:pPr>
            <a:endParaRPr lang="en-GB" dirty="0"/>
          </a:p>
          <a:p>
            <a:endParaRPr lang="en-GB" dirty="0"/>
          </a:p>
        </p:txBody>
      </p:sp>
      <p:sp>
        <p:nvSpPr>
          <p:cNvPr id="2" name="Text Placeholder 1">
            <a:extLst>
              <a:ext uri="{FF2B5EF4-FFF2-40B4-BE49-F238E27FC236}">
                <a16:creationId xmlns:a16="http://schemas.microsoft.com/office/drawing/2014/main" id="{5CE9DCD1-0E97-DD6E-7373-2A58FDB17F0E}"/>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E4821742-355C-198D-6617-36034B34E7F5}"/>
              </a:ext>
            </a:extLst>
          </p:cNvPr>
          <p:cNvSpPr>
            <a:spLocks noGrp="1"/>
          </p:cNvSpPr>
          <p:nvPr>
            <p:ph type="title"/>
          </p:nvPr>
        </p:nvSpPr>
        <p:spPr/>
        <p:txBody>
          <a:bodyPr/>
          <a:lstStyle/>
          <a:p>
            <a:r>
              <a:rPr lang="en-GB"/>
              <a:t>Efficacy of lithium in bipolar disorder</a:t>
            </a:r>
          </a:p>
        </p:txBody>
      </p:sp>
      <p:sp>
        <p:nvSpPr>
          <p:cNvPr id="14" name="Content Placeholder 13">
            <a:extLst>
              <a:ext uri="{FF2B5EF4-FFF2-40B4-BE49-F238E27FC236}">
                <a16:creationId xmlns:a16="http://schemas.microsoft.com/office/drawing/2014/main" id="{583FA8D2-C971-4A47-0988-507BBC2C8EFF}"/>
              </a:ext>
            </a:extLst>
          </p:cNvPr>
          <p:cNvSpPr>
            <a:spLocks noGrp="1"/>
          </p:cNvSpPr>
          <p:nvPr>
            <p:ph idx="19"/>
          </p:nvPr>
        </p:nvSpPr>
        <p:spPr/>
        <p:txBody>
          <a:bodyPr/>
          <a:lstStyle/>
          <a:p>
            <a:r>
              <a:rPr lang="en-GB" dirty="0"/>
              <a:t>There is evidence that lithium can prevent suicide over the long-term course of BD</a:t>
            </a:r>
            <a:r>
              <a:rPr lang="en-GB" baseline="30000" dirty="0"/>
              <a:t>1</a:t>
            </a:r>
          </a:p>
          <a:p>
            <a:r>
              <a:rPr lang="en-GB" dirty="0"/>
              <a:t>Lithium tends to be more efficacious in patients with a typical course of BD, including </a:t>
            </a:r>
            <a:br>
              <a:rPr lang="en-GB" dirty="0"/>
            </a:br>
            <a:r>
              <a:rPr lang="en-GB" dirty="0"/>
              <a:t>full remission between episodes, only mood congruent psychotic symptoms, </a:t>
            </a:r>
            <a:br>
              <a:rPr lang="en-GB" dirty="0"/>
            </a:br>
            <a:r>
              <a:rPr lang="en-GB" dirty="0"/>
              <a:t>and no psychiatric comorbidities, compared with patients with opposing characteristics</a:t>
            </a:r>
            <a:r>
              <a:rPr lang="en-GB" baseline="30000" dirty="0"/>
              <a:t>1</a:t>
            </a:r>
            <a:endParaRPr lang="en-GB" dirty="0"/>
          </a:p>
          <a:p>
            <a:endParaRPr lang="en-GB" dirty="0"/>
          </a:p>
          <a:p>
            <a:endParaRPr lang="en-GB" dirty="0"/>
          </a:p>
        </p:txBody>
      </p:sp>
      <p:sp>
        <p:nvSpPr>
          <p:cNvPr id="5" name="Text Placeholder 4">
            <a:extLst>
              <a:ext uri="{FF2B5EF4-FFF2-40B4-BE49-F238E27FC236}">
                <a16:creationId xmlns:a16="http://schemas.microsoft.com/office/drawing/2014/main" id="{131345CE-D0BB-837D-CE8F-C4C73024D868}"/>
              </a:ext>
            </a:extLst>
          </p:cNvPr>
          <p:cNvSpPr>
            <a:spLocks noGrp="1"/>
          </p:cNvSpPr>
          <p:nvPr>
            <p:ph type="body" sz="quarter" idx="18"/>
          </p:nvPr>
        </p:nvSpPr>
        <p:spPr/>
        <p:txBody>
          <a:bodyPr/>
          <a:lstStyle/>
          <a:p>
            <a:r>
              <a:rPr lang="en-GB"/>
              <a:t>BD=bipolar disorder</a:t>
            </a:r>
            <a:br>
              <a:rPr lang="en-GB"/>
            </a:br>
            <a:br>
              <a:rPr lang="en-GB"/>
            </a:br>
            <a:r>
              <a:rPr lang="en-GB"/>
              <a:t>1. </a:t>
            </a:r>
            <a:r>
              <a:rPr lang="en-GB" err="1"/>
              <a:t>Lewitzka</a:t>
            </a:r>
            <a:r>
              <a:rPr lang="en-GB"/>
              <a:t> et al. </a:t>
            </a:r>
            <a:r>
              <a:rPr lang="it-IT"/>
              <a:t>Int J Bipolar Disord 2015;3(1):32; 2. Geddes et al. </a:t>
            </a:r>
            <a:r>
              <a:rPr lang="pl-PL"/>
              <a:t>Am J Psychiatry 2004;161(2):217–222</a:t>
            </a:r>
            <a:r>
              <a:rPr lang="en-GB"/>
              <a:t>; 3. Gonzalez-Pinto et al. </a:t>
            </a:r>
            <a:r>
              <a:rPr lang="it-IT"/>
              <a:t>Bipolar Disord 2006;8(5 Pt 2):618–624;</a:t>
            </a:r>
          </a:p>
          <a:p>
            <a:r>
              <a:rPr lang="en-GB"/>
              <a:t>4. Gerhard et al. </a:t>
            </a:r>
            <a:r>
              <a:rPr lang="pl-PL"/>
              <a:t>Br J Psychiatry 2015;207(1):46–51</a:t>
            </a:r>
            <a:r>
              <a:rPr lang="en-US"/>
              <a:t>; 5. </a:t>
            </a:r>
            <a:r>
              <a:rPr lang="en-US" err="1"/>
              <a:t>Bergamelli</a:t>
            </a:r>
            <a:r>
              <a:rPr lang="en-US"/>
              <a:t> et al. CNS Drugs 2021;35(12):1275–1287</a:t>
            </a:r>
          </a:p>
        </p:txBody>
      </p:sp>
      <p:sp>
        <p:nvSpPr>
          <p:cNvPr id="6" name="Slide Number Placeholder 5">
            <a:extLst>
              <a:ext uri="{FF2B5EF4-FFF2-40B4-BE49-F238E27FC236}">
                <a16:creationId xmlns:a16="http://schemas.microsoft.com/office/drawing/2014/main" id="{5B24BC44-96FB-2758-5691-221835C96F66}"/>
              </a:ext>
            </a:extLst>
          </p:cNvPr>
          <p:cNvSpPr>
            <a:spLocks noGrp="1"/>
          </p:cNvSpPr>
          <p:nvPr>
            <p:ph type="sldNum" sz="quarter" idx="4"/>
          </p:nvPr>
        </p:nvSpPr>
        <p:spPr/>
        <p:txBody>
          <a:bodyPr/>
          <a:lstStyle/>
          <a:p>
            <a:fld id="{C5E73D8C-6D1C-4360-8101-83ED279A0FF1}" type="slidenum">
              <a:rPr lang="en-GB" smtClean="0"/>
              <a:pPr/>
              <a:t>12</a:t>
            </a:fld>
            <a:endParaRPr lang="en-GB"/>
          </a:p>
        </p:txBody>
      </p:sp>
      <p:graphicFrame>
        <p:nvGraphicFramePr>
          <p:cNvPr id="11" name="Chart 10">
            <a:extLst>
              <a:ext uri="{FF2B5EF4-FFF2-40B4-BE49-F238E27FC236}">
                <a16:creationId xmlns:a16="http://schemas.microsoft.com/office/drawing/2014/main" id="{9E4C7FE4-9FC5-836A-38DC-597A1DFF20BC}"/>
              </a:ext>
            </a:extLst>
          </p:cNvPr>
          <p:cNvGraphicFramePr/>
          <p:nvPr>
            <p:extLst>
              <p:ext uri="{D42A27DB-BD31-4B8C-83A1-F6EECF244321}">
                <p14:modId xmlns:p14="http://schemas.microsoft.com/office/powerpoint/2010/main" val="3815743969"/>
              </p:ext>
            </p:extLst>
          </p:nvPr>
        </p:nvGraphicFramePr>
        <p:xfrm>
          <a:off x="677068" y="2878667"/>
          <a:ext cx="7991476" cy="32850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5497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857484-6E25-ECB6-E968-8B4BD9B380E0}"/>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D74B921B-360A-4038-795F-FA8BA5B3BD2C}"/>
              </a:ext>
            </a:extLst>
          </p:cNvPr>
          <p:cNvSpPr>
            <a:spLocks noGrp="1"/>
          </p:cNvSpPr>
          <p:nvPr>
            <p:ph type="title"/>
          </p:nvPr>
        </p:nvSpPr>
        <p:spPr/>
        <p:txBody>
          <a:bodyPr/>
          <a:lstStyle/>
          <a:p>
            <a:r>
              <a:rPr lang="en-GB"/>
              <a:t>Valproate </a:t>
            </a:r>
          </a:p>
        </p:txBody>
      </p:sp>
      <p:sp>
        <p:nvSpPr>
          <p:cNvPr id="9" name="Content Placeholder 8">
            <a:extLst>
              <a:ext uri="{FF2B5EF4-FFF2-40B4-BE49-F238E27FC236}">
                <a16:creationId xmlns:a16="http://schemas.microsoft.com/office/drawing/2014/main" id="{3FC2F9DE-4090-4A47-B5AF-C7206CCDDFA4}"/>
              </a:ext>
            </a:extLst>
          </p:cNvPr>
          <p:cNvSpPr>
            <a:spLocks noGrp="1"/>
          </p:cNvSpPr>
          <p:nvPr>
            <p:ph sz="half" idx="21"/>
          </p:nvPr>
        </p:nvSpPr>
        <p:spPr>
          <a:xfrm>
            <a:off x="539749" y="1416785"/>
            <a:ext cx="5137151" cy="4415215"/>
          </a:xfrm>
        </p:spPr>
        <p:txBody>
          <a:bodyPr/>
          <a:lstStyle/>
          <a:p>
            <a:r>
              <a:rPr lang="en-GB" sz="1400" dirty="0"/>
              <a:t>Valproate is commonly used as monotherapy or in combination with atypical antipsychotics in the maintenance treatment of BD</a:t>
            </a:r>
            <a:r>
              <a:rPr lang="en-GB" sz="1400" baseline="30000" dirty="0"/>
              <a:t>1</a:t>
            </a:r>
            <a:endParaRPr lang="en-GB" sz="1400" dirty="0"/>
          </a:p>
          <a:p>
            <a:r>
              <a:rPr lang="en-GB" sz="1400" dirty="0"/>
              <a:t>Valproate has been found to have a broadly similar long-term efficacy profile to lithium in the treatment of BD</a:t>
            </a:r>
            <a:r>
              <a:rPr lang="en-GB" sz="1400" baseline="30000" dirty="0"/>
              <a:t>1-4</a:t>
            </a:r>
          </a:p>
          <a:p>
            <a:r>
              <a:rPr lang="en-US" sz="1400" dirty="0"/>
              <a:t>Valproate may be beneficial for patients with a high number of previous mood episodes/hospitalizations, and other psychiatric comorbidities</a:t>
            </a:r>
            <a:r>
              <a:rPr lang="en-US" sz="1400" baseline="30000" dirty="0"/>
              <a:t>5</a:t>
            </a:r>
            <a:endParaRPr lang="en-US" sz="1400" dirty="0"/>
          </a:p>
          <a:p>
            <a:r>
              <a:rPr lang="en-US" sz="1400" dirty="0"/>
              <a:t>However, valproate can have multiple teratogenic effects on </a:t>
            </a:r>
            <a:r>
              <a:rPr lang="en-US" sz="1400" dirty="0" err="1"/>
              <a:t>foetal</a:t>
            </a:r>
            <a:r>
              <a:rPr lang="en-US" sz="1400" dirty="0"/>
              <a:t> development if given during pregnancy, including cardiac and other malformations, and has been linked to polycystic ovarian syndrome</a:t>
            </a:r>
            <a:r>
              <a:rPr lang="en-US" sz="1400" baseline="30000" dirty="0"/>
              <a:t>4</a:t>
            </a:r>
            <a:endParaRPr lang="en-GB" sz="1400" dirty="0"/>
          </a:p>
        </p:txBody>
      </p:sp>
      <p:sp>
        <p:nvSpPr>
          <p:cNvPr id="5" name="Text Placeholder 4">
            <a:extLst>
              <a:ext uri="{FF2B5EF4-FFF2-40B4-BE49-F238E27FC236}">
                <a16:creationId xmlns:a16="http://schemas.microsoft.com/office/drawing/2014/main" id="{F1B57B54-E423-B49A-F78F-1AEF02D5E94C}"/>
              </a:ext>
            </a:extLst>
          </p:cNvPr>
          <p:cNvSpPr>
            <a:spLocks noGrp="1"/>
          </p:cNvSpPr>
          <p:nvPr>
            <p:ph type="body" sz="quarter" idx="18"/>
          </p:nvPr>
        </p:nvSpPr>
        <p:spPr/>
        <p:txBody>
          <a:bodyPr/>
          <a:lstStyle/>
          <a:p>
            <a:r>
              <a:rPr lang="en-GB" dirty="0"/>
              <a:t>BD=bipolar disorder</a:t>
            </a:r>
            <a:br>
              <a:rPr lang="en-GB" dirty="0"/>
            </a:br>
            <a:br>
              <a:rPr lang="en-GB" dirty="0"/>
            </a:br>
            <a:r>
              <a:rPr lang="en-GB" dirty="0"/>
              <a:t>1. Kang et al. </a:t>
            </a:r>
            <a:r>
              <a:rPr lang="pl-PL" dirty="0"/>
              <a:t>Aust N Z J Psychiatry 2020;54(3):298–307</a:t>
            </a:r>
            <a:r>
              <a:rPr lang="en-GB" dirty="0"/>
              <a:t>; 2. Cipriani et al. Cochrane Database </a:t>
            </a:r>
            <a:r>
              <a:rPr lang="en-GB" dirty="0" err="1"/>
              <a:t>Syst</a:t>
            </a:r>
            <a:r>
              <a:rPr lang="en-GB" dirty="0"/>
              <a:t> Rev 2013;2013(10):CD003196;</a:t>
            </a:r>
          </a:p>
          <a:p>
            <a:r>
              <a:rPr lang="en-GB" dirty="0"/>
              <a:t>3. Kishi et al. Mol Psychiatry 2021;26(8):4146–4157; 4. Yee et al. Harv Rev Psychiatry 2021;29(3):188–195; 5. </a:t>
            </a:r>
            <a:r>
              <a:rPr lang="en-GB" dirty="0" err="1"/>
              <a:t>Crapanzano</a:t>
            </a:r>
            <a:r>
              <a:rPr lang="en-GB" dirty="0"/>
              <a:t> et al. Clin </a:t>
            </a:r>
            <a:r>
              <a:rPr lang="en-GB" dirty="0" err="1"/>
              <a:t>Psychopharmacol</a:t>
            </a:r>
            <a:r>
              <a:rPr lang="en-GB" dirty="0"/>
              <a:t> </a:t>
            </a:r>
            <a:r>
              <a:rPr lang="en-GB" dirty="0" err="1"/>
              <a:t>Neurosci</a:t>
            </a:r>
            <a:r>
              <a:rPr lang="en-GB" dirty="0"/>
              <a:t> 2022;20(3):403–414</a:t>
            </a:r>
          </a:p>
        </p:txBody>
      </p:sp>
      <p:sp>
        <p:nvSpPr>
          <p:cNvPr id="6" name="Slide Number Placeholder 5">
            <a:extLst>
              <a:ext uri="{FF2B5EF4-FFF2-40B4-BE49-F238E27FC236}">
                <a16:creationId xmlns:a16="http://schemas.microsoft.com/office/drawing/2014/main" id="{2882ED85-B1CF-EB0A-2ACB-CF646EF26394}"/>
              </a:ext>
            </a:extLst>
          </p:cNvPr>
          <p:cNvSpPr>
            <a:spLocks noGrp="1"/>
          </p:cNvSpPr>
          <p:nvPr>
            <p:ph type="sldNum" sz="quarter" idx="4"/>
          </p:nvPr>
        </p:nvSpPr>
        <p:spPr/>
        <p:txBody>
          <a:bodyPr/>
          <a:lstStyle/>
          <a:p>
            <a:fld id="{C5E73D8C-6D1C-4360-8101-83ED279A0FF1}" type="slidenum">
              <a:rPr lang="en-GB" smtClean="0"/>
              <a:pPr/>
              <a:t>13</a:t>
            </a:fld>
            <a:endParaRPr lang="en-GB"/>
          </a:p>
        </p:txBody>
      </p:sp>
      <p:graphicFrame>
        <p:nvGraphicFramePr>
          <p:cNvPr id="145" name="Chart 144">
            <a:extLst>
              <a:ext uri="{FF2B5EF4-FFF2-40B4-BE49-F238E27FC236}">
                <a16:creationId xmlns:a16="http://schemas.microsoft.com/office/drawing/2014/main" id="{C9ECDD5D-A6BC-34C8-73C1-F5269DCB221F}"/>
              </a:ext>
            </a:extLst>
          </p:cNvPr>
          <p:cNvGraphicFramePr/>
          <p:nvPr>
            <p:extLst>
              <p:ext uri="{D42A27DB-BD31-4B8C-83A1-F6EECF244321}">
                <p14:modId xmlns:p14="http://schemas.microsoft.com/office/powerpoint/2010/main" val="3547764554"/>
              </p:ext>
            </p:extLst>
          </p:nvPr>
        </p:nvGraphicFramePr>
        <p:xfrm>
          <a:off x="6096000" y="1416784"/>
          <a:ext cx="5707857" cy="49014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0377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624F72-3421-E0A2-18CF-DEF406ABBE36}"/>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7CCCF7C5-5636-89EC-6393-C02AD138BC3F}"/>
              </a:ext>
            </a:extLst>
          </p:cNvPr>
          <p:cNvSpPr>
            <a:spLocks noGrp="1"/>
          </p:cNvSpPr>
          <p:nvPr>
            <p:ph type="title"/>
          </p:nvPr>
        </p:nvSpPr>
        <p:spPr/>
        <p:txBody>
          <a:bodyPr/>
          <a:lstStyle/>
          <a:p>
            <a:r>
              <a:rPr lang="en-GB"/>
              <a:t>Lamotrigine</a:t>
            </a:r>
          </a:p>
        </p:txBody>
      </p:sp>
      <p:sp>
        <p:nvSpPr>
          <p:cNvPr id="4" name="Content Placeholder 3">
            <a:extLst>
              <a:ext uri="{FF2B5EF4-FFF2-40B4-BE49-F238E27FC236}">
                <a16:creationId xmlns:a16="http://schemas.microsoft.com/office/drawing/2014/main" id="{64D374D5-7E38-A3E8-C3A9-C4C0B0294C8C}"/>
              </a:ext>
            </a:extLst>
          </p:cNvPr>
          <p:cNvSpPr>
            <a:spLocks noGrp="1"/>
          </p:cNvSpPr>
          <p:nvPr>
            <p:ph idx="20"/>
          </p:nvPr>
        </p:nvSpPr>
        <p:spPr/>
        <p:txBody>
          <a:bodyPr/>
          <a:lstStyle/>
          <a:p>
            <a:r>
              <a:rPr lang="en-GB" dirty="0"/>
              <a:t>Lamotrigine is approved by the US FDA for </a:t>
            </a:r>
            <a:br>
              <a:rPr lang="en-GB" dirty="0"/>
            </a:br>
            <a:r>
              <a:rPr lang="en-GB" dirty="0"/>
              <a:t>the prevention of relapses in patients with BD</a:t>
            </a:r>
            <a:r>
              <a:rPr lang="en-GB" baseline="30000" dirty="0"/>
              <a:t>1</a:t>
            </a:r>
            <a:endParaRPr lang="en-GB" dirty="0"/>
          </a:p>
          <a:p>
            <a:r>
              <a:rPr lang="en-GB" dirty="0"/>
              <a:t>In a meta-analysis of maintenance treatment of BD, lamotrigine was found to have similar overall efficacy to lithium; however, it was associated with a higher risk of recurrence of manic symptoms</a:t>
            </a:r>
            <a:r>
              <a:rPr lang="en-GB" baseline="30000" dirty="0"/>
              <a:t>1</a:t>
            </a:r>
          </a:p>
          <a:p>
            <a:r>
              <a:rPr lang="en-GB" dirty="0"/>
              <a:t>In a long-term study of patients with BD and mania/hypomania, lamotrigine was found to be more efficacious than lithium for maintenance of BD – prolonging the time to a depressive episode</a:t>
            </a:r>
            <a:r>
              <a:rPr lang="en-GB" baseline="30000" dirty="0"/>
              <a:t>2</a:t>
            </a:r>
          </a:p>
          <a:p>
            <a:r>
              <a:rPr lang="en-GB" dirty="0"/>
              <a:t>Lamotrigine may therefore </a:t>
            </a:r>
            <a:r>
              <a:rPr lang="en-GB" b="1" dirty="0"/>
              <a:t>improve outcomes in BD</a:t>
            </a:r>
            <a:r>
              <a:rPr lang="en-GB" baseline="30000" dirty="0"/>
              <a:t>2</a:t>
            </a:r>
            <a:endParaRPr lang="en-GB" dirty="0"/>
          </a:p>
        </p:txBody>
      </p:sp>
      <p:sp>
        <p:nvSpPr>
          <p:cNvPr id="5" name="Text Placeholder 4">
            <a:extLst>
              <a:ext uri="{FF2B5EF4-FFF2-40B4-BE49-F238E27FC236}">
                <a16:creationId xmlns:a16="http://schemas.microsoft.com/office/drawing/2014/main" id="{2E83CD60-E985-B7E8-1919-09E3E09B36DD}"/>
              </a:ext>
            </a:extLst>
          </p:cNvPr>
          <p:cNvSpPr>
            <a:spLocks noGrp="1"/>
          </p:cNvSpPr>
          <p:nvPr>
            <p:ph type="body" sz="quarter" idx="18"/>
          </p:nvPr>
        </p:nvSpPr>
        <p:spPr/>
        <p:txBody>
          <a:bodyPr/>
          <a:lstStyle/>
          <a:p>
            <a:r>
              <a:rPr lang="en-GB" dirty="0"/>
              <a:t>*p&lt;0.05; **p&lt;0.01</a:t>
            </a:r>
          </a:p>
          <a:p>
            <a:r>
              <a:rPr lang="en-GB" dirty="0"/>
              <a:t>BD=bipolar disorder; FDA=Food and Drug Administration; NS=not significant</a:t>
            </a:r>
            <a:br>
              <a:rPr lang="en-GB" dirty="0"/>
            </a:br>
            <a:endParaRPr lang="en-GB" dirty="0"/>
          </a:p>
          <a:p>
            <a:r>
              <a:rPr lang="en-GB" dirty="0"/>
              <a:t>1. Hashimoto et al. Cochrane Database </a:t>
            </a:r>
            <a:r>
              <a:rPr lang="en-GB" dirty="0" err="1"/>
              <a:t>Syst</a:t>
            </a:r>
            <a:r>
              <a:rPr lang="en-GB" dirty="0"/>
              <a:t> Rev 2021;9(9):CD013575; 2. </a:t>
            </a:r>
            <a:r>
              <a:rPr lang="fr-FR" dirty="0" err="1"/>
              <a:t>Bowden</a:t>
            </a:r>
            <a:r>
              <a:rPr lang="fr-FR" dirty="0"/>
              <a:t> et al </a:t>
            </a:r>
            <a:r>
              <a:rPr lang="pl-PL" dirty="0"/>
              <a:t>Arch Gen Psychiatry 2003;60(4):392–400</a:t>
            </a:r>
          </a:p>
        </p:txBody>
      </p:sp>
      <p:sp>
        <p:nvSpPr>
          <p:cNvPr id="6" name="Slide Number Placeholder 5">
            <a:extLst>
              <a:ext uri="{FF2B5EF4-FFF2-40B4-BE49-F238E27FC236}">
                <a16:creationId xmlns:a16="http://schemas.microsoft.com/office/drawing/2014/main" id="{2C85CFEA-36F1-7D77-80B7-E586EC38F688}"/>
              </a:ext>
            </a:extLst>
          </p:cNvPr>
          <p:cNvSpPr>
            <a:spLocks noGrp="1"/>
          </p:cNvSpPr>
          <p:nvPr>
            <p:ph type="sldNum" sz="quarter" idx="4"/>
          </p:nvPr>
        </p:nvSpPr>
        <p:spPr/>
        <p:txBody>
          <a:bodyPr/>
          <a:lstStyle/>
          <a:p>
            <a:fld id="{C5E73D8C-6D1C-4360-8101-83ED279A0FF1}" type="slidenum">
              <a:rPr lang="en-GB" smtClean="0"/>
              <a:pPr/>
              <a:t>14</a:t>
            </a:fld>
            <a:endParaRPr lang="en-GB"/>
          </a:p>
        </p:txBody>
      </p:sp>
      <p:sp>
        <p:nvSpPr>
          <p:cNvPr id="98" name="Rectangle 6">
            <a:extLst>
              <a:ext uri="{FF2B5EF4-FFF2-40B4-BE49-F238E27FC236}">
                <a16:creationId xmlns:a16="http://schemas.microsoft.com/office/drawing/2014/main" id="{4DD43E9B-40A6-F29D-ED4B-C7F1C5AC1509}"/>
              </a:ext>
            </a:extLst>
          </p:cNvPr>
          <p:cNvSpPr>
            <a:spLocks noChangeArrowheads="1"/>
          </p:cNvSpPr>
          <p:nvPr/>
        </p:nvSpPr>
        <p:spPr bwMode="auto">
          <a:xfrm>
            <a:off x="6480010" y="1384780"/>
            <a:ext cx="4835690" cy="648512"/>
          </a:xfrm>
          <a:prstGeom prst="rect">
            <a:avLst/>
          </a:prstGeom>
          <a:noFill/>
          <a:ln w="9525">
            <a:noFill/>
            <a:miter lim="800000"/>
            <a:headEnd/>
            <a:tailEnd/>
          </a:ln>
        </p:spPr>
        <p:txBody>
          <a:bodyPr wrap="square" lIns="90000" tIns="46800" rIns="90000" bIns="46800" anchorCtr="1">
            <a:spAutoFit/>
          </a:bodyPr>
          <a:lstStyle/>
          <a:p>
            <a:pPr algn="ctr" fontAlgn="base">
              <a:spcBef>
                <a:spcPct val="0"/>
              </a:spcBef>
              <a:spcAft>
                <a:spcPct val="0"/>
              </a:spcAft>
              <a:defRPr/>
            </a:pPr>
            <a:r>
              <a:rPr lang="en-GB" b="1" dirty="0">
                <a:solidFill>
                  <a:schemeClr val="accent2">
                    <a:lumMod val="50000"/>
                  </a:schemeClr>
                </a:solidFill>
                <a:latin typeface="Arial" charset="0"/>
                <a:ea typeface="ＭＳ Ｐゴシック"/>
              </a:rPr>
              <a:t>Time to intervention of any mood episode in patients with mania or hypomania</a:t>
            </a:r>
            <a:r>
              <a:rPr lang="en-GB" b="1" baseline="30000" dirty="0">
                <a:solidFill>
                  <a:schemeClr val="accent2">
                    <a:lumMod val="50000"/>
                  </a:schemeClr>
                </a:solidFill>
                <a:latin typeface="Arial" charset="0"/>
                <a:ea typeface="ＭＳ Ｐゴシック"/>
              </a:rPr>
              <a:t>2</a:t>
            </a:r>
            <a:endParaRPr lang="en-GB" b="1" dirty="0">
              <a:solidFill>
                <a:schemeClr val="accent2">
                  <a:lumMod val="50000"/>
                </a:schemeClr>
              </a:solidFill>
              <a:latin typeface="Arial" charset="0"/>
              <a:ea typeface="ＭＳ Ｐゴシック"/>
            </a:endParaRPr>
          </a:p>
        </p:txBody>
      </p:sp>
      <p:sp>
        <p:nvSpPr>
          <p:cNvPr id="9" name="TextBox 8">
            <a:extLst>
              <a:ext uri="{FF2B5EF4-FFF2-40B4-BE49-F238E27FC236}">
                <a16:creationId xmlns:a16="http://schemas.microsoft.com/office/drawing/2014/main" id="{A23E0EE8-69A1-6F07-3FE6-B65E611EF5A4}"/>
              </a:ext>
            </a:extLst>
          </p:cNvPr>
          <p:cNvSpPr txBox="1"/>
          <p:nvPr/>
        </p:nvSpPr>
        <p:spPr>
          <a:xfrm>
            <a:off x="7055043" y="2189849"/>
            <a:ext cx="3685625" cy="369332"/>
          </a:xfrm>
          <a:prstGeom prst="rect">
            <a:avLst/>
          </a:prstGeom>
          <a:noFill/>
        </p:spPr>
        <p:txBody>
          <a:bodyPr wrap="none" rtlCol="0">
            <a:spAutoFit/>
          </a:bodyPr>
          <a:lstStyle/>
          <a:p>
            <a:pPr algn="ctr"/>
            <a:r>
              <a:rPr lang="en-GB" b="1" dirty="0"/>
              <a:t>Mean time to any mood episode</a:t>
            </a:r>
          </a:p>
        </p:txBody>
      </p:sp>
      <p:grpSp>
        <p:nvGrpSpPr>
          <p:cNvPr id="21" name="Group 20">
            <a:extLst>
              <a:ext uri="{FF2B5EF4-FFF2-40B4-BE49-F238E27FC236}">
                <a16:creationId xmlns:a16="http://schemas.microsoft.com/office/drawing/2014/main" id="{6EC1ECED-0BAB-F058-0BD1-094F93C68ECC}"/>
              </a:ext>
            </a:extLst>
          </p:cNvPr>
          <p:cNvGrpSpPr/>
          <p:nvPr/>
        </p:nvGrpSpPr>
        <p:grpSpPr>
          <a:xfrm>
            <a:off x="6991314" y="2611646"/>
            <a:ext cx="3813082" cy="3101583"/>
            <a:chOff x="6967085" y="2611646"/>
            <a:chExt cx="3813082" cy="3101583"/>
          </a:xfrm>
        </p:grpSpPr>
        <p:sp>
          <p:nvSpPr>
            <p:cNvPr id="7" name="Oval 6">
              <a:extLst>
                <a:ext uri="{FF2B5EF4-FFF2-40B4-BE49-F238E27FC236}">
                  <a16:creationId xmlns:a16="http://schemas.microsoft.com/office/drawing/2014/main" id="{E3244A8F-ACF2-7883-19D8-B0D8C264514F}"/>
                </a:ext>
              </a:extLst>
            </p:cNvPr>
            <p:cNvSpPr/>
            <p:nvPr/>
          </p:nvSpPr>
          <p:spPr>
            <a:xfrm>
              <a:off x="8404212" y="2611646"/>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141</a:t>
              </a:r>
              <a:r>
                <a:rPr lang="en-GB" sz="1200" dirty="0"/>
                <a:t> days</a:t>
              </a:r>
            </a:p>
          </p:txBody>
        </p:sp>
        <p:sp>
          <p:nvSpPr>
            <p:cNvPr id="8" name="Oval 7">
              <a:extLst>
                <a:ext uri="{FF2B5EF4-FFF2-40B4-BE49-F238E27FC236}">
                  <a16:creationId xmlns:a16="http://schemas.microsoft.com/office/drawing/2014/main" id="{DD1937DC-0B37-FC65-6DA5-070DBA2697C1}"/>
                </a:ext>
              </a:extLst>
            </p:cNvPr>
            <p:cNvSpPr/>
            <p:nvPr/>
          </p:nvSpPr>
          <p:spPr>
            <a:xfrm>
              <a:off x="8404211" y="3660058"/>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292</a:t>
              </a:r>
              <a:r>
                <a:rPr lang="en-GB" sz="1200" dirty="0"/>
                <a:t> days</a:t>
              </a:r>
            </a:p>
          </p:txBody>
        </p:sp>
        <p:sp>
          <p:nvSpPr>
            <p:cNvPr id="10" name="Oval 9">
              <a:extLst>
                <a:ext uri="{FF2B5EF4-FFF2-40B4-BE49-F238E27FC236}">
                  <a16:creationId xmlns:a16="http://schemas.microsoft.com/office/drawing/2014/main" id="{D3152587-1BAE-9BE5-C2ED-8A5EA891409C}"/>
                </a:ext>
              </a:extLst>
            </p:cNvPr>
            <p:cNvSpPr/>
            <p:nvPr/>
          </p:nvSpPr>
          <p:spPr>
            <a:xfrm>
              <a:off x="8404469" y="4694054"/>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85</a:t>
              </a:r>
              <a:r>
                <a:rPr lang="en-GB" sz="1200" dirty="0"/>
                <a:t> days</a:t>
              </a:r>
            </a:p>
          </p:txBody>
        </p:sp>
        <p:sp>
          <p:nvSpPr>
            <p:cNvPr id="11" name="TextBox 10">
              <a:extLst>
                <a:ext uri="{FF2B5EF4-FFF2-40B4-BE49-F238E27FC236}">
                  <a16:creationId xmlns:a16="http://schemas.microsoft.com/office/drawing/2014/main" id="{950F9FD9-415B-2B11-871A-93A554CFD9FB}"/>
                </a:ext>
              </a:extLst>
            </p:cNvPr>
            <p:cNvSpPr txBox="1"/>
            <p:nvPr/>
          </p:nvSpPr>
          <p:spPr>
            <a:xfrm>
              <a:off x="6967085" y="2936567"/>
              <a:ext cx="1390124" cy="369332"/>
            </a:xfrm>
            <a:prstGeom prst="rect">
              <a:avLst/>
            </a:prstGeom>
            <a:noFill/>
          </p:spPr>
          <p:txBody>
            <a:bodyPr wrap="none" rtlCol="0">
              <a:spAutoFit/>
            </a:bodyPr>
            <a:lstStyle/>
            <a:p>
              <a:pPr algn="r"/>
              <a:r>
                <a:rPr lang="en-GB" dirty="0"/>
                <a:t>Lamotrigine</a:t>
              </a:r>
            </a:p>
          </p:txBody>
        </p:sp>
        <p:sp>
          <p:nvSpPr>
            <p:cNvPr id="12" name="TextBox 11">
              <a:extLst>
                <a:ext uri="{FF2B5EF4-FFF2-40B4-BE49-F238E27FC236}">
                  <a16:creationId xmlns:a16="http://schemas.microsoft.com/office/drawing/2014/main" id="{A5794494-3D45-A563-CE06-AD43C7E55C58}"/>
                </a:ext>
              </a:extLst>
            </p:cNvPr>
            <p:cNvSpPr txBox="1"/>
            <p:nvPr/>
          </p:nvSpPr>
          <p:spPr>
            <a:xfrm>
              <a:off x="7428750" y="3984979"/>
              <a:ext cx="928459" cy="369332"/>
            </a:xfrm>
            <a:prstGeom prst="rect">
              <a:avLst/>
            </a:prstGeom>
            <a:noFill/>
          </p:spPr>
          <p:txBody>
            <a:bodyPr wrap="none" rtlCol="0">
              <a:spAutoFit/>
            </a:bodyPr>
            <a:lstStyle/>
            <a:p>
              <a:pPr algn="r"/>
              <a:r>
                <a:rPr lang="en-GB" dirty="0"/>
                <a:t>Lithium</a:t>
              </a:r>
            </a:p>
          </p:txBody>
        </p:sp>
        <p:sp>
          <p:nvSpPr>
            <p:cNvPr id="13" name="TextBox 12">
              <a:extLst>
                <a:ext uri="{FF2B5EF4-FFF2-40B4-BE49-F238E27FC236}">
                  <a16:creationId xmlns:a16="http://schemas.microsoft.com/office/drawing/2014/main" id="{40E659AA-9573-B725-0870-CD0753E97AA1}"/>
                </a:ext>
              </a:extLst>
            </p:cNvPr>
            <p:cNvSpPr txBox="1"/>
            <p:nvPr/>
          </p:nvSpPr>
          <p:spPr>
            <a:xfrm>
              <a:off x="7338981" y="5023893"/>
              <a:ext cx="1018228" cy="369332"/>
            </a:xfrm>
            <a:prstGeom prst="rect">
              <a:avLst/>
            </a:prstGeom>
            <a:noFill/>
          </p:spPr>
          <p:txBody>
            <a:bodyPr wrap="none" rtlCol="0">
              <a:spAutoFit/>
            </a:bodyPr>
            <a:lstStyle/>
            <a:p>
              <a:pPr algn="r"/>
              <a:r>
                <a:rPr lang="en-GB" dirty="0"/>
                <a:t>Placebo</a:t>
              </a:r>
            </a:p>
          </p:txBody>
        </p:sp>
        <p:sp>
          <p:nvSpPr>
            <p:cNvPr id="15" name="Right Bracket 14">
              <a:extLst>
                <a:ext uri="{FF2B5EF4-FFF2-40B4-BE49-F238E27FC236}">
                  <a16:creationId xmlns:a16="http://schemas.microsoft.com/office/drawing/2014/main" id="{C7E99950-A655-8764-3ADC-B740433F3834}"/>
                </a:ext>
              </a:extLst>
            </p:cNvPr>
            <p:cNvSpPr/>
            <p:nvPr/>
          </p:nvSpPr>
          <p:spPr>
            <a:xfrm>
              <a:off x="9868283" y="3124200"/>
              <a:ext cx="144000" cy="1056336"/>
            </a:xfrm>
            <a:prstGeom prst="rightBracket">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Right Bracket 15">
              <a:extLst>
                <a:ext uri="{FF2B5EF4-FFF2-40B4-BE49-F238E27FC236}">
                  <a16:creationId xmlns:a16="http://schemas.microsoft.com/office/drawing/2014/main" id="{5687AAD1-7C9A-0D01-FD1B-49D0C686A61B}"/>
                </a:ext>
              </a:extLst>
            </p:cNvPr>
            <p:cNvSpPr/>
            <p:nvPr/>
          </p:nvSpPr>
          <p:spPr>
            <a:xfrm>
              <a:off x="9572250" y="4180536"/>
              <a:ext cx="144000" cy="1019175"/>
            </a:xfrm>
            <a:prstGeom prst="rightBracket">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Right Bracket 16">
              <a:extLst>
                <a:ext uri="{FF2B5EF4-FFF2-40B4-BE49-F238E27FC236}">
                  <a16:creationId xmlns:a16="http://schemas.microsoft.com/office/drawing/2014/main" id="{68315191-39BA-309D-939F-DEC0C5273494}"/>
                </a:ext>
              </a:extLst>
            </p:cNvPr>
            <p:cNvSpPr/>
            <p:nvPr/>
          </p:nvSpPr>
          <p:spPr>
            <a:xfrm>
              <a:off x="10362325" y="3124200"/>
              <a:ext cx="144000" cy="2075511"/>
            </a:xfrm>
            <a:prstGeom prst="rightBracket">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a:extLst>
                <a:ext uri="{FF2B5EF4-FFF2-40B4-BE49-F238E27FC236}">
                  <a16:creationId xmlns:a16="http://schemas.microsoft.com/office/drawing/2014/main" id="{6D8775D1-F9A3-B2C3-43B5-3736E3A23252}"/>
                </a:ext>
              </a:extLst>
            </p:cNvPr>
            <p:cNvSpPr txBox="1"/>
            <p:nvPr/>
          </p:nvSpPr>
          <p:spPr>
            <a:xfrm>
              <a:off x="9982978" y="3485891"/>
              <a:ext cx="397866" cy="276999"/>
            </a:xfrm>
            <a:prstGeom prst="rect">
              <a:avLst/>
            </a:prstGeom>
            <a:noFill/>
          </p:spPr>
          <p:txBody>
            <a:bodyPr wrap="none" rtlCol="0">
              <a:spAutoFit/>
            </a:bodyPr>
            <a:lstStyle/>
            <a:p>
              <a:pPr algn="r"/>
              <a:r>
                <a:rPr lang="en-GB" sz="1200" b="1" dirty="0"/>
                <a:t>NS</a:t>
              </a:r>
            </a:p>
          </p:txBody>
        </p:sp>
        <p:sp>
          <p:nvSpPr>
            <p:cNvPr id="19" name="TextBox 18">
              <a:extLst>
                <a:ext uri="{FF2B5EF4-FFF2-40B4-BE49-F238E27FC236}">
                  <a16:creationId xmlns:a16="http://schemas.microsoft.com/office/drawing/2014/main" id="{903D1624-4C0A-978C-C350-C5C06595CC44}"/>
                </a:ext>
              </a:extLst>
            </p:cNvPr>
            <p:cNvSpPr txBox="1"/>
            <p:nvPr/>
          </p:nvSpPr>
          <p:spPr>
            <a:xfrm>
              <a:off x="9729607" y="4602333"/>
              <a:ext cx="364202" cy="369332"/>
            </a:xfrm>
            <a:prstGeom prst="rect">
              <a:avLst/>
            </a:prstGeom>
            <a:noFill/>
          </p:spPr>
          <p:txBody>
            <a:bodyPr wrap="none" rtlCol="0">
              <a:spAutoFit/>
            </a:bodyPr>
            <a:lstStyle/>
            <a:p>
              <a:pPr algn="r"/>
              <a:r>
                <a:rPr lang="en-GB" b="1" dirty="0"/>
                <a:t>**</a:t>
              </a:r>
            </a:p>
          </p:txBody>
        </p:sp>
        <p:sp>
          <p:nvSpPr>
            <p:cNvPr id="20" name="TextBox 19">
              <a:extLst>
                <a:ext uri="{FF2B5EF4-FFF2-40B4-BE49-F238E27FC236}">
                  <a16:creationId xmlns:a16="http://schemas.microsoft.com/office/drawing/2014/main" id="{7AE8C22E-DAED-D48F-F8F4-BCD548BC0472}"/>
                </a:ext>
              </a:extLst>
            </p:cNvPr>
            <p:cNvSpPr txBox="1"/>
            <p:nvPr/>
          </p:nvSpPr>
          <p:spPr>
            <a:xfrm>
              <a:off x="10505733" y="3984979"/>
              <a:ext cx="274434" cy="369332"/>
            </a:xfrm>
            <a:prstGeom prst="rect">
              <a:avLst/>
            </a:prstGeom>
            <a:noFill/>
          </p:spPr>
          <p:txBody>
            <a:bodyPr wrap="none" rtlCol="0">
              <a:spAutoFit/>
            </a:bodyPr>
            <a:lstStyle/>
            <a:p>
              <a:pPr algn="r"/>
              <a:r>
                <a:rPr lang="en-GB" b="1" dirty="0"/>
                <a:t>*</a:t>
              </a:r>
            </a:p>
          </p:txBody>
        </p:sp>
      </p:grpSp>
    </p:spTree>
    <p:extLst>
      <p:ext uri="{BB962C8B-B14F-4D97-AF65-F5344CB8AC3E}">
        <p14:creationId xmlns:p14="http://schemas.microsoft.com/office/powerpoint/2010/main" val="3422892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9F7D41-3178-858E-2001-7E122E9A4E31}"/>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5159B7C6-71CC-DD31-F712-7405DCC79DAD}"/>
              </a:ext>
            </a:extLst>
          </p:cNvPr>
          <p:cNvSpPr>
            <a:spLocks noGrp="1"/>
          </p:cNvSpPr>
          <p:nvPr>
            <p:ph type="title"/>
          </p:nvPr>
        </p:nvSpPr>
        <p:spPr/>
        <p:txBody>
          <a:bodyPr/>
          <a:lstStyle/>
          <a:p>
            <a:r>
              <a:rPr lang="en-GB"/>
              <a:t>Antipsychotics</a:t>
            </a:r>
          </a:p>
        </p:txBody>
      </p:sp>
      <p:sp>
        <p:nvSpPr>
          <p:cNvPr id="4" name="Content Placeholder 3">
            <a:extLst>
              <a:ext uri="{FF2B5EF4-FFF2-40B4-BE49-F238E27FC236}">
                <a16:creationId xmlns:a16="http://schemas.microsoft.com/office/drawing/2014/main" id="{8FB96AF8-CE1B-1A68-37C6-B4FAF498C068}"/>
              </a:ext>
            </a:extLst>
          </p:cNvPr>
          <p:cNvSpPr>
            <a:spLocks noGrp="1"/>
          </p:cNvSpPr>
          <p:nvPr>
            <p:ph idx="20"/>
          </p:nvPr>
        </p:nvSpPr>
        <p:spPr/>
        <p:txBody>
          <a:bodyPr/>
          <a:lstStyle/>
          <a:p>
            <a:r>
              <a:rPr lang="en-GB" sz="1800" dirty="0">
                <a:solidFill>
                  <a:schemeClr val="tx1"/>
                </a:solidFill>
              </a:rPr>
              <a:t>Atypical antipsychotics are commonly used </a:t>
            </a:r>
            <a:br>
              <a:rPr lang="en-GB" sz="1800" dirty="0">
                <a:solidFill>
                  <a:schemeClr val="tx1"/>
                </a:solidFill>
              </a:rPr>
            </a:br>
            <a:r>
              <a:rPr lang="en-GB" sz="1800" dirty="0">
                <a:solidFill>
                  <a:schemeClr val="tx1"/>
                </a:solidFill>
              </a:rPr>
              <a:t>for maintenance treatment in BD</a:t>
            </a:r>
            <a:r>
              <a:rPr lang="en-GB" sz="1800" baseline="30000" dirty="0">
                <a:solidFill>
                  <a:schemeClr val="tx1"/>
                </a:solidFill>
              </a:rPr>
              <a:t>1,2</a:t>
            </a:r>
          </a:p>
          <a:p>
            <a:r>
              <a:rPr lang="en-GB" sz="1800" dirty="0">
                <a:solidFill>
                  <a:schemeClr val="tx1"/>
                </a:solidFill>
              </a:rPr>
              <a:t>Often, maintenance treatment in BD, is continued </a:t>
            </a:r>
            <a:br>
              <a:rPr lang="en-GB" sz="1800" dirty="0">
                <a:solidFill>
                  <a:schemeClr val="tx1"/>
                </a:solidFill>
              </a:rPr>
            </a:br>
            <a:r>
              <a:rPr lang="en-GB" sz="1800" dirty="0">
                <a:solidFill>
                  <a:schemeClr val="tx1"/>
                </a:solidFill>
              </a:rPr>
              <a:t>with the same antipsychotic used during acute treatment</a:t>
            </a:r>
            <a:r>
              <a:rPr lang="en-GB" sz="1800" baseline="30000" dirty="0">
                <a:solidFill>
                  <a:schemeClr val="tx1"/>
                </a:solidFill>
              </a:rPr>
              <a:t>2</a:t>
            </a:r>
            <a:endParaRPr lang="en-GB" sz="1800" dirty="0">
              <a:solidFill>
                <a:schemeClr val="tx1"/>
              </a:solidFill>
            </a:endParaRPr>
          </a:p>
          <a:p>
            <a:pPr lvl="1"/>
            <a:r>
              <a:rPr lang="en-GB" sz="1600" dirty="0">
                <a:solidFill>
                  <a:schemeClr val="tx1"/>
                </a:solidFill>
              </a:rPr>
              <a:t>Atypical antipsychotics can also be prescribed as </a:t>
            </a:r>
            <a:br>
              <a:rPr lang="en-GB" sz="1600" dirty="0">
                <a:solidFill>
                  <a:schemeClr val="tx1"/>
                </a:solidFill>
              </a:rPr>
            </a:br>
            <a:r>
              <a:rPr lang="en-GB" sz="1600" dirty="0">
                <a:solidFill>
                  <a:schemeClr val="tx1"/>
                </a:solidFill>
              </a:rPr>
              <a:t>adjunctive treatment to lithium or valproate</a:t>
            </a:r>
            <a:r>
              <a:rPr lang="en-GB" sz="1600" baseline="30000" dirty="0">
                <a:solidFill>
                  <a:schemeClr val="tx1"/>
                </a:solidFill>
              </a:rPr>
              <a:t>2</a:t>
            </a:r>
            <a:endParaRPr lang="en-GB" sz="1600" dirty="0">
              <a:solidFill>
                <a:schemeClr val="tx1"/>
              </a:solidFill>
            </a:endParaRPr>
          </a:p>
          <a:p>
            <a:r>
              <a:rPr lang="en-US" sz="1800" dirty="0">
                <a:solidFill>
                  <a:schemeClr val="tx1"/>
                </a:solidFill>
              </a:rPr>
              <a:t>Adverse events associated with atypical antipsychotics in one systematic review included:</a:t>
            </a:r>
            <a:r>
              <a:rPr lang="en-US" sz="1800" baseline="30000" dirty="0">
                <a:solidFill>
                  <a:schemeClr val="tx1"/>
                </a:solidFill>
              </a:rPr>
              <a:t>2</a:t>
            </a:r>
            <a:r>
              <a:rPr lang="en-US" sz="1800" dirty="0">
                <a:solidFill>
                  <a:schemeClr val="tx1"/>
                </a:solidFill>
              </a:rPr>
              <a:t> </a:t>
            </a:r>
          </a:p>
          <a:p>
            <a:pPr lvl="1"/>
            <a:r>
              <a:rPr lang="en-US" sz="1600" dirty="0">
                <a:solidFill>
                  <a:schemeClr val="tx1"/>
                </a:solidFill>
              </a:rPr>
              <a:t>Weight changes</a:t>
            </a:r>
          </a:p>
          <a:p>
            <a:pPr lvl="1"/>
            <a:r>
              <a:rPr lang="en-US" sz="1600" dirty="0">
                <a:solidFill>
                  <a:schemeClr val="tx1"/>
                </a:solidFill>
              </a:rPr>
              <a:t>Sedation or daytime sleepiness</a:t>
            </a:r>
          </a:p>
          <a:p>
            <a:pPr lvl="1"/>
            <a:r>
              <a:rPr lang="en-US" sz="1600" dirty="0">
                <a:solidFill>
                  <a:schemeClr val="tx1"/>
                </a:solidFill>
              </a:rPr>
              <a:t>Tremor and akathisia</a:t>
            </a:r>
            <a:endParaRPr lang="en-GB" sz="1800" dirty="0">
              <a:solidFill>
                <a:schemeClr val="tx1"/>
              </a:solidFill>
            </a:endParaRPr>
          </a:p>
        </p:txBody>
      </p:sp>
      <p:sp>
        <p:nvSpPr>
          <p:cNvPr id="14" name="Content Placeholder 13">
            <a:extLst>
              <a:ext uri="{FF2B5EF4-FFF2-40B4-BE49-F238E27FC236}">
                <a16:creationId xmlns:a16="http://schemas.microsoft.com/office/drawing/2014/main" id="{A4323B5F-E03D-D712-D900-6ACB4E1D936A}"/>
              </a:ext>
            </a:extLst>
          </p:cNvPr>
          <p:cNvSpPr>
            <a:spLocks noGrp="1"/>
          </p:cNvSpPr>
          <p:nvPr>
            <p:ph idx="21"/>
          </p:nvPr>
        </p:nvSpPr>
        <p:spPr/>
        <p:txBody>
          <a:bodyPr/>
          <a:lstStyle/>
          <a:p>
            <a:pPr marL="0" indent="0">
              <a:buNone/>
            </a:pPr>
            <a:r>
              <a:rPr lang="en-GB"/>
              <a:t>  </a:t>
            </a:r>
          </a:p>
        </p:txBody>
      </p:sp>
      <p:sp>
        <p:nvSpPr>
          <p:cNvPr id="5" name="Text Placeholder 4">
            <a:extLst>
              <a:ext uri="{FF2B5EF4-FFF2-40B4-BE49-F238E27FC236}">
                <a16:creationId xmlns:a16="http://schemas.microsoft.com/office/drawing/2014/main" id="{5F549708-E18E-944F-2C9E-92152299C69B}"/>
              </a:ext>
            </a:extLst>
          </p:cNvPr>
          <p:cNvSpPr>
            <a:spLocks noGrp="1"/>
          </p:cNvSpPr>
          <p:nvPr>
            <p:ph type="body" sz="quarter" idx="18"/>
          </p:nvPr>
        </p:nvSpPr>
        <p:spPr/>
        <p:txBody>
          <a:bodyPr/>
          <a:lstStyle/>
          <a:p>
            <a:r>
              <a:rPr lang="en-GB" dirty="0"/>
              <a:t>BD=bipolar disorder; CI=confidence interval; RR=risk ratio</a:t>
            </a:r>
            <a:br>
              <a:rPr lang="en-GB" dirty="0"/>
            </a:br>
            <a:br>
              <a:rPr lang="en-GB" dirty="0"/>
            </a:br>
            <a:r>
              <a:rPr lang="en-GB" dirty="0"/>
              <a:t>1. Yatham et al. Bipolar </a:t>
            </a:r>
            <a:r>
              <a:rPr lang="en-GB" dirty="0" err="1"/>
              <a:t>Disord</a:t>
            </a:r>
            <a:r>
              <a:rPr lang="en-GB" dirty="0"/>
              <a:t> 2018;20(2):97–170; 2. </a:t>
            </a:r>
            <a:r>
              <a:rPr lang="en-GB" dirty="0" err="1"/>
              <a:t>Lindström</a:t>
            </a:r>
            <a:r>
              <a:rPr lang="en-GB" dirty="0"/>
              <a:t> et al. J Affect </a:t>
            </a:r>
            <a:r>
              <a:rPr lang="en-GB" dirty="0" err="1"/>
              <a:t>Disord</a:t>
            </a:r>
            <a:r>
              <a:rPr lang="en-GB" dirty="0"/>
              <a:t> 2017;213:138–150  </a:t>
            </a:r>
          </a:p>
        </p:txBody>
      </p:sp>
      <p:sp>
        <p:nvSpPr>
          <p:cNvPr id="6" name="Slide Number Placeholder 5">
            <a:extLst>
              <a:ext uri="{FF2B5EF4-FFF2-40B4-BE49-F238E27FC236}">
                <a16:creationId xmlns:a16="http://schemas.microsoft.com/office/drawing/2014/main" id="{42EBEBDB-5191-2874-5D0C-A25FD1CBDA4F}"/>
              </a:ext>
            </a:extLst>
          </p:cNvPr>
          <p:cNvSpPr>
            <a:spLocks noGrp="1"/>
          </p:cNvSpPr>
          <p:nvPr>
            <p:ph type="sldNum" sz="quarter" idx="4"/>
          </p:nvPr>
        </p:nvSpPr>
        <p:spPr/>
        <p:txBody>
          <a:bodyPr/>
          <a:lstStyle/>
          <a:p>
            <a:fld id="{C5E73D8C-6D1C-4360-8101-83ED279A0FF1}" type="slidenum">
              <a:rPr lang="en-GB" smtClean="0"/>
              <a:pPr/>
              <a:t>15</a:t>
            </a:fld>
            <a:endParaRPr lang="en-GB"/>
          </a:p>
        </p:txBody>
      </p:sp>
      <p:graphicFrame>
        <p:nvGraphicFramePr>
          <p:cNvPr id="17" name="Table 11">
            <a:extLst>
              <a:ext uri="{FF2B5EF4-FFF2-40B4-BE49-F238E27FC236}">
                <a16:creationId xmlns:a16="http://schemas.microsoft.com/office/drawing/2014/main" id="{AE069332-17EE-1003-36CD-02CC96C935A0}"/>
              </a:ext>
            </a:extLst>
          </p:cNvPr>
          <p:cNvGraphicFramePr>
            <a:graphicFrameLocks/>
          </p:cNvGraphicFramePr>
          <p:nvPr>
            <p:extLst>
              <p:ext uri="{D42A27DB-BD31-4B8C-83A1-F6EECF244321}">
                <p14:modId xmlns:p14="http://schemas.microsoft.com/office/powerpoint/2010/main" val="144713947"/>
              </p:ext>
            </p:extLst>
          </p:nvPr>
        </p:nvGraphicFramePr>
        <p:xfrm>
          <a:off x="6230938" y="2136076"/>
          <a:ext cx="5143499" cy="3305141"/>
        </p:xfrm>
        <a:graphic>
          <a:graphicData uri="http://schemas.openxmlformats.org/drawingml/2006/table">
            <a:tbl>
              <a:tblPr bandRow="1">
                <a:tableStyleId>{5C22544A-7EE6-4342-B048-85BDC9FD1C3A}</a:tableStyleId>
              </a:tblPr>
              <a:tblGrid>
                <a:gridCol w="2044961">
                  <a:extLst>
                    <a:ext uri="{9D8B030D-6E8A-4147-A177-3AD203B41FA5}">
                      <a16:colId xmlns:a16="http://schemas.microsoft.com/office/drawing/2014/main" val="211284293"/>
                    </a:ext>
                  </a:extLst>
                </a:gridCol>
                <a:gridCol w="3098538">
                  <a:extLst>
                    <a:ext uri="{9D8B030D-6E8A-4147-A177-3AD203B41FA5}">
                      <a16:colId xmlns:a16="http://schemas.microsoft.com/office/drawing/2014/main" val="1159505650"/>
                    </a:ext>
                  </a:extLst>
                </a:gridCol>
              </a:tblGrid>
              <a:tr h="682456">
                <a:tc>
                  <a:txBody>
                    <a:bodyPr/>
                    <a:lstStyle/>
                    <a:p>
                      <a:pPr algn="l" fontAlgn="b">
                        <a:lnSpc>
                          <a:spcPct val="90000"/>
                        </a:lnSpc>
                      </a:pPr>
                      <a:r>
                        <a:rPr lang="en-GB" sz="1400" b="1" i="0" u="none" strike="noStrike" dirty="0">
                          <a:solidFill>
                            <a:schemeClr val="bg1"/>
                          </a:solidFill>
                          <a:effectLst/>
                          <a:latin typeface="+mn-lt"/>
                        </a:rPr>
                        <a:t>Antipsychotic with lithium/valproate versus control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lnSpc>
                          <a:spcPct val="90000"/>
                        </a:lnSpc>
                      </a:pPr>
                      <a:r>
                        <a:rPr lang="en-GB" sz="1400" b="1">
                          <a:solidFill>
                            <a:schemeClr val="bg1"/>
                          </a:solidFill>
                          <a:latin typeface="+mn-lt"/>
                          <a:cs typeface="Arial" panose="020B0604020202020204" pitchFamily="34" charset="0"/>
                        </a:rPr>
                        <a:t>RR (95% CI)</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726149425"/>
                  </a:ext>
                </a:extLst>
              </a:tr>
              <a:tr h="524537">
                <a:tc>
                  <a:txBody>
                    <a:bodyPr/>
                    <a:lstStyle/>
                    <a:p>
                      <a:pPr algn="l" fontAlgn="b">
                        <a:lnSpc>
                          <a:spcPct val="90000"/>
                        </a:lnSpc>
                      </a:pPr>
                      <a:r>
                        <a:rPr lang="en-GB" sz="1400" b="0" i="0" u="none" strike="noStrike">
                          <a:solidFill>
                            <a:srgbClr val="000000"/>
                          </a:solidFill>
                          <a:effectLst/>
                          <a:latin typeface="+mn-lt"/>
                        </a:rPr>
                        <a:t>Aripiprazole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524537">
                <a:tc>
                  <a:txBody>
                    <a:bodyPr/>
                    <a:lstStyle/>
                    <a:p>
                      <a:pPr algn="l" fontAlgn="b">
                        <a:lnSpc>
                          <a:spcPct val="90000"/>
                        </a:lnSpc>
                      </a:pPr>
                      <a:r>
                        <a:rPr lang="en-GB" sz="1400" b="0" i="0" u="none" strike="noStrike">
                          <a:solidFill>
                            <a:srgbClr val="000000"/>
                          </a:solidFill>
                          <a:effectLst/>
                          <a:latin typeface="+mn-lt"/>
                        </a:rPr>
                        <a:t>Quetiapine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4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0008190"/>
                  </a:ext>
                </a:extLst>
              </a:tr>
              <a:tr h="524537">
                <a:tc>
                  <a:txBody>
                    <a:bodyPr/>
                    <a:lstStyle/>
                    <a:p>
                      <a:pPr algn="l" fontAlgn="b">
                        <a:lnSpc>
                          <a:spcPct val="90000"/>
                        </a:lnSpc>
                      </a:pPr>
                      <a:r>
                        <a:rPr lang="en-GB" sz="1400" b="0" i="0" u="none" strike="noStrike">
                          <a:solidFill>
                            <a:schemeClr val="tx2"/>
                          </a:solidFill>
                          <a:effectLst/>
                          <a:latin typeface="+mn-lt"/>
                        </a:rPr>
                        <a:t>Ziprasidone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02723463"/>
                  </a:ext>
                </a:extLst>
              </a:tr>
              <a:tr h="524537">
                <a:tc>
                  <a:txBody>
                    <a:bodyPr/>
                    <a:lstStyle/>
                    <a:p>
                      <a:pPr algn="l" fontAlgn="b">
                        <a:lnSpc>
                          <a:spcPct val="90000"/>
                        </a:lnSpc>
                      </a:pPr>
                      <a:r>
                        <a:rPr lang="en-GB" sz="1400" b="0" i="0" u="none" strike="noStrike">
                          <a:solidFill>
                            <a:schemeClr val="tx2"/>
                          </a:solidFill>
                          <a:effectLst/>
                          <a:latin typeface="+mn-lt"/>
                        </a:rPr>
                        <a:t>Olanzapine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4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6416295"/>
                  </a:ext>
                </a:extLst>
              </a:tr>
              <a:tr h="524537">
                <a:tc>
                  <a:txBody>
                    <a:bodyPr/>
                    <a:lstStyle/>
                    <a:p>
                      <a:pPr algn="l" fontAlgn="b">
                        <a:lnSpc>
                          <a:spcPct val="90000"/>
                        </a:lnSpc>
                      </a:pPr>
                      <a:r>
                        <a:rPr lang="en-GB" sz="1400" b="0" i="0" u="none" strike="noStrike">
                          <a:solidFill>
                            <a:schemeClr val="tx2"/>
                          </a:solidFill>
                          <a:effectLst/>
                          <a:latin typeface="+mn-lt"/>
                        </a:rPr>
                        <a:t>Risperidone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b="0" dirty="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953762079"/>
                  </a:ext>
                </a:extLst>
              </a:tr>
            </a:tbl>
          </a:graphicData>
        </a:graphic>
      </p:graphicFrame>
      <p:graphicFrame>
        <p:nvGraphicFramePr>
          <p:cNvPr id="16" name="Chart 15">
            <a:extLst>
              <a:ext uri="{FF2B5EF4-FFF2-40B4-BE49-F238E27FC236}">
                <a16:creationId xmlns:a16="http://schemas.microsoft.com/office/drawing/2014/main" id="{4857FD03-B094-D178-3350-E58F7AE3E5F2}"/>
              </a:ext>
            </a:extLst>
          </p:cNvPr>
          <p:cNvGraphicFramePr/>
          <p:nvPr>
            <p:extLst>
              <p:ext uri="{D42A27DB-BD31-4B8C-83A1-F6EECF244321}">
                <p14:modId xmlns:p14="http://schemas.microsoft.com/office/powerpoint/2010/main" val="4165055419"/>
              </p:ext>
            </p:extLst>
          </p:nvPr>
        </p:nvGraphicFramePr>
        <p:xfrm>
          <a:off x="8066007" y="2585117"/>
          <a:ext cx="3579893" cy="316800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3EA159D2-52F7-06CD-58AC-B470621F45E3}"/>
              </a:ext>
            </a:extLst>
          </p:cNvPr>
          <p:cNvSpPr txBox="1"/>
          <p:nvPr/>
        </p:nvSpPr>
        <p:spPr>
          <a:xfrm>
            <a:off x="6230937" y="1558919"/>
            <a:ext cx="5143499" cy="553998"/>
          </a:xfrm>
          <a:prstGeom prst="rect">
            <a:avLst/>
          </a:prstGeom>
          <a:noFill/>
        </p:spPr>
        <p:txBody>
          <a:bodyPr wrap="square" rtlCol="0">
            <a:spAutoFit/>
          </a:bodyPr>
          <a:lstStyle/>
          <a:p>
            <a:pPr algn="ctr"/>
            <a:r>
              <a:rPr lang="en-GB" sz="1500" b="1" dirty="0">
                <a:solidFill>
                  <a:schemeClr val="accent2">
                    <a:lumMod val="50000"/>
                  </a:schemeClr>
                </a:solidFill>
              </a:rPr>
              <a:t>Overall risk of relapse (any mood episode) in patients with BD treated with adjunctive atypical antipsychotic</a:t>
            </a:r>
            <a:r>
              <a:rPr lang="en-GB" sz="1500" b="1" baseline="30000" dirty="0">
                <a:solidFill>
                  <a:schemeClr val="accent2">
                    <a:lumMod val="50000"/>
                  </a:schemeClr>
                </a:solidFill>
              </a:rPr>
              <a:t>2</a:t>
            </a:r>
            <a:endParaRPr lang="en-GB" sz="1500" b="1" dirty="0">
              <a:solidFill>
                <a:schemeClr val="accent2">
                  <a:lumMod val="50000"/>
                </a:schemeClr>
              </a:solidFill>
            </a:endParaRPr>
          </a:p>
        </p:txBody>
      </p:sp>
    </p:spTree>
    <p:extLst>
      <p:ext uri="{BB962C8B-B14F-4D97-AF65-F5344CB8AC3E}">
        <p14:creationId xmlns:p14="http://schemas.microsoft.com/office/powerpoint/2010/main" val="1030419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4A36AB-29ED-26E2-79DD-EE76A57D0FCC}"/>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F5959667-6F89-365E-96B4-EAFE651BD74E}"/>
              </a:ext>
            </a:extLst>
          </p:cNvPr>
          <p:cNvSpPr>
            <a:spLocks noGrp="1"/>
          </p:cNvSpPr>
          <p:nvPr>
            <p:ph type="title"/>
          </p:nvPr>
        </p:nvSpPr>
        <p:spPr/>
        <p:txBody>
          <a:bodyPr/>
          <a:lstStyle/>
          <a:p>
            <a:r>
              <a:rPr lang="en-GB"/>
              <a:t>Combination treatment</a:t>
            </a:r>
          </a:p>
        </p:txBody>
      </p:sp>
      <p:sp>
        <p:nvSpPr>
          <p:cNvPr id="4" name="Content Placeholder 3">
            <a:extLst>
              <a:ext uri="{FF2B5EF4-FFF2-40B4-BE49-F238E27FC236}">
                <a16:creationId xmlns:a16="http://schemas.microsoft.com/office/drawing/2014/main" id="{7A6843E1-6CB7-9D5E-BF67-DF4305E4E533}"/>
              </a:ext>
            </a:extLst>
          </p:cNvPr>
          <p:cNvSpPr>
            <a:spLocks noGrp="1"/>
          </p:cNvSpPr>
          <p:nvPr>
            <p:ph idx="20"/>
          </p:nvPr>
        </p:nvSpPr>
        <p:spPr>
          <a:xfrm>
            <a:off x="539750" y="1416785"/>
            <a:ext cx="5556250" cy="4415215"/>
          </a:xfrm>
        </p:spPr>
        <p:txBody>
          <a:bodyPr/>
          <a:lstStyle/>
          <a:p>
            <a:r>
              <a:rPr lang="en-GB" dirty="0"/>
              <a:t>Many patients with BD require short- or long-term combination treatment to address acute or refractory symptoms, and to reduce rates of recurrence</a:t>
            </a:r>
            <a:r>
              <a:rPr lang="en-GB" baseline="30000" dirty="0"/>
              <a:t>1</a:t>
            </a:r>
          </a:p>
          <a:p>
            <a:r>
              <a:rPr lang="en-GB" dirty="0"/>
              <a:t>Combination treatment is sometimes preferred to monotherapy with mood stabilizers – evidence suggests that approximately 20% more patients will respond to combination therapy than monotherapy</a:t>
            </a:r>
            <a:r>
              <a:rPr lang="en-GB" baseline="30000" dirty="0"/>
              <a:t>2,3</a:t>
            </a:r>
          </a:p>
          <a:p>
            <a:r>
              <a:rPr lang="en-US" dirty="0"/>
              <a:t>For maintenance, commonly used treatments, such as lithium, valproate or olanzapine seem to be most effective in preventing manic relapses, whereas lamotrigine is more effective in preventing depressive relapses</a:t>
            </a:r>
            <a:r>
              <a:rPr lang="en-US" baseline="30000" dirty="0"/>
              <a:t>3</a:t>
            </a:r>
          </a:p>
          <a:p>
            <a:r>
              <a:rPr lang="en-US" dirty="0">
                <a:solidFill>
                  <a:schemeClr val="tx1"/>
                </a:solidFill>
              </a:rPr>
              <a:t>Combining lamotrigine with lithium, valproate or an </a:t>
            </a:r>
            <a:br>
              <a:rPr lang="en-US" dirty="0">
                <a:solidFill>
                  <a:schemeClr val="tx1"/>
                </a:solidFill>
              </a:rPr>
            </a:br>
            <a:r>
              <a:rPr lang="en-US" dirty="0">
                <a:solidFill>
                  <a:schemeClr val="tx1"/>
                </a:solidFill>
              </a:rPr>
              <a:t>atypical antipsychotic may achieve better mood stability</a:t>
            </a:r>
            <a:r>
              <a:rPr lang="en-US" baseline="30000" dirty="0">
                <a:solidFill>
                  <a:schemeClr val="tx1"/>
                </a:solidFill>
              </a:rPr>
              <a:t>3</a:t>
            </a:r>
            <a:endParaRPr lang="en-GB" dirty="0">
              <a:solidFill>
                <a:schemeClr val="tx1"/>
              </a:solidFill>
            </a:endParaRPr>
          </a:p>
        </p:txBody>
      </p:sp>
      <p:sp>
        <p:nvSpPr>
          <p:cNvPr id="5" name="Text Placeholder 4">
            <a:extLst>
              <a:ext uri="{FF2B5EF4-FFF2-40B4-BE49-F238E27FC236}">
                <a16:creationId xmlns:a16="http://schemas.microsoft.com/office/drawing/2014/main" id="{521DA88E-4816-DB01-EE75-32F182C2106A}"/>
              </a:ext>
            </a:extLst>
          </p:cNvPr>
          <p:cNvSpPr>
            <a:spLocks noGrp="1"/>
          </p:cNvSpPr>
          <p:nvPr>
            <p:ph type="body" sz="quarter" idx="18"/>
          </p:nvPr>
        </p:nvSpPr>
        <p:spPr/>
        <p:txBody>
          <a:bodyPr/>
          <a:lstStyle/>
          <a:p>
            <a:r>
              <a:rPr lang="en-GB" dirty="0"/>
              <a:t>BD=bipolar disorder</a:t>
            </a:r>
            <a:br>
              <a:rPr lang="en-GB" dirty="0"/>
            </a:br>
            <a:br>
              <a:rPr lang="en-GB" dirty="0"/>
            </a:br>
            <a:r>
              <a:rPr lang="en-GB" dirty="0"/>
              <a:t>1. </a:t>
            </a:r>
            <a:r>
              <a:rPr lang="en-GB" dirty="0" err="1"/>
              <a:t>Yatham</a:t>
            </a:r>
            <a:r>
              <a:rPr lang="en-GB" dirty="0"/>
              <a:t> et al. Bipolar </a:t>
            </a:r>
            <a:r>
              <a:rPr lang="en-GB" dirty="0" err="1"/>
              <a:t>Disord</a:t>
            </a:r>
            <a:r>
              <a:rPr lang="en-GB" dirty="0"/>
              <a:t> 2018;20(2):97–170; 2. </a:t>
            </a:r>
            <a:r>
              <a:rPr lang="en-GB" dirty="0" err="1"/>
              <a:t>Ketter</a:t>
            </a:r>
            <a:r>
              <a:rPr lang="en-GB" dirty="0"/>
              <a:t>. J Clin Psychiatry 2008;69(</a:t>
            </a:r>
            <a:r>
              <a:rPr lang="en-GB" dirty="0" err="1"/>
              <a:t>Suppl</a:t>
            </a:r>
            <a:r>
              <a:rPr lang="en-GB" dirty="0"/>
              <a:t> 5):9–15; </a:t>
            </a:r>
            <a:br>
              <a:rPr lang="en-GB" dirty="0"/>
            </a:br>
            <a:r>
              <a:rPr lang="en-GB" dirty="0"/>
              <a:t>3. Lin et al. CNS Drugs 2006;20(1):29–42; 4. BALANCE investigators and collaborators et al. Lancet 2010;375(9712):385–395</a:t>
            </a:r>
          </a:p>
        </p:txBody>
      </p:sp>
      <p:sp>
        <p:nvSpPr>
          <p:cNvPr id="6" name="Slide Number Placeholder 5">
            <a:extLst>
              <a:ext uri="{FF2B5EF4-FFF2-40B4-BE49-F238E27FC236}">
                <a16:creationId xmlns:a16="http://schemas.microsoft.com/office/drawing/2014/main" id="{0F3CDADB-F4A1-3D77-B734-DB1BFB6E63EC}"/>
              </a:ext>
            </a:extLst>
          </p:cNvPr>
          <p:cNvSpPr>
            <a:spLocks noGrp="1"/>
          </p:cNvSpPr>
          <p:nvPr>
            <p:ph type="sldNum" sz="quarter" idx="4"/>
          </p:nvPr>
        </p:nvSpPr>
        <p:spPr/>
        <p:txBody>
          <a:bodyPr/>
          <a:lstStyle/>
          <a:p>
            <a:fld id="{C5E73D8C-6D1C-4360-8101-83ED279A0FF1}" type="slidenum">
              <a:rPr lang="en-GB" smtClean="0"/>
              <a:pPr/>
              <a:t>16</a:t>
            </a:fld>
            <a:endParaRPr lang="en-GB"/>
          </a:p>
        </p:txBody>
      </p:sp>
      <p:sp>
        <p:nvSpPr>
          <p:cNvPr id="10" name="TextBox 9">
            <a:extLst>
              <a:ext uri="{FF2B5EF4-FFF2-40B4-BE49-F238E27FC236}">
                <a16:creationId xmlns:a16="http://schemas.microsoft.com/office/drawing/2014/main" id="{B5F8D048-FECE-BA19-7619-C1EDD414AD58}"/>
              </a:ext>
            </a:extLst>
          </p:cNvPr>
          <p:cNvSpPr txBox="1"/>
          <p:nvPr/>
        </p:nvSpPr>
        <p:spPr>
          <a:xfrm>
            <a:off x="6680200" y="1416785"/>
            <a:ext cx="4423182" cy="584775"/>
          </a:xfrm>
          <a:prstGeom prst="rect">
            <a:avLst/>
          </a:prstGeom>
          <a:noFill/>
        </p:spPr>
        <p:txBody>
          <a:bodyPr wrap="square" rtlCol="0">
            <a:spAutoFit/>
          </a:bodyPr>
          <a:lstStyle/>
          <a:p>
            <a:pPr algn="ctr"/>
            <a:r>
              <a:rPr lang="en-GB" sz="1600" b="1" dirty="0">
                <a:solidFill>
                  <a:schemeClr val="accent2">
                    <a:lumMod val="50000"/>
                  </a:schemeClr>
                </a:solidFill>
              </a:rPr>
              <a:t>Time to new treatment or new</a:t>
            </a:r>
            <a:br>
              <a:rPr lang="en-GB" sz="1600" b="1" dirty="0">
                <a:solidFill>
                  <a:schemeClr val="accent2">
                    <a:lumMod val="50000"/>
                  </a:schemeClr>
                </a:solidFill>
              </a:rPr>
            </a:br>
            <a:r>
              <a:rPr lang="en-GB" sz="1600" b="1" dirty="0">
                <a:solidFill>
                  <a:schemeClr val="accent2">
                    <a:lumMod val="50000"/>
                  </a:schemeClr>
                </a:solidFill>
              </a:rPr>
              <a:t>hospital admission event</a:t>
            </a:r>
            <a:r>
              <a:rPr lang="en-GB" sz="1600" b="1" baseline="30000" dirty="0">
                <a:solidFill>
                  <a:schemeClr val="accent2">
                    <a:lumMod val="50000"/>
                  </a:schemeClr>
                </a:solidFill>
              </a:rPr>
              <a:t>4</a:t>
            </a:r>
            <a:endParaRPr lang="en-GB" sz="1600" b="1" dirty="0">
              <a:solidFill>
                <a:schemeClr val="accent2">
                  <a:lumMod val="50000"/>
                </a:schemeClr>
              </a:solidFill>
            </a:endParaRPr>
          </a:p>
        </p:txBody>
      </p:sp>
      <p:sp>
        <p:nvSpPr>
          <p:cNvPr id="8" name="TextBox 7">
            <a:extLst>
              <a:ext uri="{FF2B5EF4-FFF2-40B4-BE49-F238E27FC236}">
                <a16:creationId xmlns:a16="http://schemas.microsoft.com/office/drawing/2014/main" id="{5F7FD84C-5322-7FDC-CAFE-E922F6E5973F}"/>
              </a:ext>
            </a:extLst>
          </p:cNvPr>
          <p:cNvSpPr txBox="1"/>
          <p:nvPr/>
        </p:nvSpPr>
        <p:spPr>
          <a:xfrm>
            <a:off x="7789221" y="2189849"/>
            <a:ext cx="2217274" cy="338554"/>
          </a:xfrm>
          <a:prstGeom prst="rect">
            <a:avLst/>
          </a:prstGeom>
          <a:noFill/>
        </p:spPr>
        <p:txBody>
          <a:bodyPr wrap="none" rtlCol="0">
            <a:spAutoFit/>
          </a:bodyPr>
          <a:lstStyle/>
          <a:p>
            <a:pPr algn="ctr"/>
            <a:r>
              <a:rPr lang="en-GB" sz="1600" b="1" dirty="0"/>
              <a:t>Median time to event</a:t>
            </a:r>
          </a:p>
        </p:txBody>
      </p:sp>
      <p:sp>
        <p:nvSpPr>
          <p:cNvPr id="11" name="Oval 10">
            <a:extLst>
              <a:ext uri="{FF2B5EF4-FFF2-40B4-BE49-F238E27FC236}">
                <a16:creationId xmlns:a16="http://schemas.microsoft.com/office/drawing/2014/main" id="{732521B0-E54E-2634-C787-C8EC5616A023}"/>
              </a:ext>
            </a:extLst>
          </p:cNvPr>
          <p:cNvSpPr/>
          <p:nvPr/>
        </p:nvSpPr>
        <p:spPr>
          <a:xfrm>
            <a:off x="9145522" y="2660058"/>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15.5</a:t>
            </a:r>
            <a:r>
              <a:rPr lang="en-GB" sz="1200" dirty="0"/>
              <a:t> months</a:t>
            </a:r>
          </a:p>
        </p:txBody>
      </p:sp>
      <p:sp>
        <p:nvSpPr>
          <p:cNvPr id="12" name="Oval 11">
            <a:extLst>
              <a:ext uri="{FF2B5EF4-FFF2-40B4-BE49-F238E27FC236}">
                <a16:creationId xmlns:a16="http://schemas.microsoft.com/office/drawing/2014/main" id="{A5833BB7-D288-CA92-7E6F-23DEDDA3A443}"/>
              </a:ext>
            </a:extLst>
          </p:cNvPr>
          <p:cNvSpPr/>
          <p:nvPr/>
        </p:nvSpPr>
        <p:spPr>
          <a:xfrm>
            <a:off x="9145521" y="3708470"/>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10.5</a:t>
            </a:r>
            <a:r>
              <a:rPr lang="en-GB" sz="1200" dirty="0"/>
              <a:t> months</a:t>
            </a:r>
          </a:p>
        </p:txBody>
      </p:sp>
      <p:sp>
        <p:nvSpPr>
          <p:cNvPr id="13" name="Oval 12">
            <a:extLst>
              <a:ext uri="{FF2B5EF4-FFF2-40B4-BE49-F238E27FC236}">
                <a16:creationId xmlns:a16="http://schemas.microsoft.com/office/drawing/2014/main" id="{763A1D61-795F-82F1-3CEE-6B50DB8546C9}"/>
              </a:ext>
            </a:extLst>
          </p:cNvPr>
          <p:cNvSpPr/>
          <p:nvPr/>
        </p:nvSpPr>
        <p:spPr>
          <a:xfrm>
            <a:off x="9145779" y="4742466"/>
            <a:ext cx="1019175" cy="101917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7.1</a:t>
            </a:r>
            <a:r>
              <a:rPr lang="en-GB" sz="1200" dirty="0"/>
              <a:t> months</a:t>
            </a:r>
          </a:p>
        </p:txBody>
      </p:sp>
      <p:sp>
        <p:nvSpPr>
          <p:cNvPr id="14" name="TextBox 13">
            <a:extLst>
              <a:ext uri="{FF2B5EF4-FFF2-40B4-BE49-F238E27FC236}">
                <a16:creationId xmlns:a16="http://schemas.microsoft.com/office/drawing/2014/main" id="{74DD4189-E83B-CD82-09D8-A955DAFC06C6}"/>
              </a:ext>
            </a:extLst>
          </p:cNvPr>
          <p:cNvSpPr txBox="1"/>
          <p:nvPr/>
        </p:nvSpPr>
        <p:spPr>
          <a:xfrm>
            <a:off x="7764499" y="2984979"/>
            <a:ext cx="1334020" cy="338554"/>
          </a:xfrm>
          <a:prstGeom prst="rect">
            <a:avLst/>
          </a:prstGeom>
          <a:noFill/>
        </p:spPr>
        <p:txBody>
          <a:bodyPr wrap="none" rtlCol="0">
            <a:spAutoFit/>
          </a:bodyPr>
          <a:lstStyle/>
          <a:p>
            <a:pPr algn="r"/>
            <a:r>
              <a:rPr lang="en-GB" sz="1600" dirty="0"/>
              <a:t>Combination</a:t>
            </a:r>
          </a:p>
        </p:txBody>
      </p:sp>
      <p:sp>
        <p:nvSpPr>
          <p:cNvPr id="15" name="TextBox 14">
            <a:extLst>
              <a:ext uri="{FF2B5EF4-FFF2-40B4-BE49-F238E27FC236}">
                <a16:creationId xmlns:a16="http://schemas.microsoft.com/office/drawing/2014/main" id="{E1DC11C6-3230-0948-76D2-5059B91CC3B1}"/>
              </a:ext>
            </a:extLst>
          </p:cNvPr>
          <p:cNvSpPr txBox="1"/>
          <p:nvPr/>
        </p:nvSpPr>
        <p:spPr>
          <a:xfrm>
            <a:off x="8253416" y="4033391"/>
            <a:ext cx="845103" cy="338554"/>
          </a:xfrm>
          <a:prstGeom prst="rect">
            <a:avLst/>
          </a:prstGeom>
          <a:noFill/>
        </p:spPr>
        <p:txBody>
          <a:bodyPr wrap="none" rtlCol="0">
            <a:spAutoFit/>
          </a:bodyPr>
          <a:lstStyle/>
          <a:p>
            <a:pPr algn="r"/>
            <a:r>
              <a:rPr lang="en-GB" sz="1600" dirty="0"/>
              <a:t>Lithium</a:t>
            </a:r>
          </a:p>
        </p:txBody>
      </p:sp>
      <p:sp>
        <p:nvSpPr>
          <p:cNvPr id="16" name="TextBox 15">
            <a:extLst>
              <a:ext uri="{FF2B5EF4-FFF2-40B4-BE49-F238E27FC236}">
                <a16:creationId xmlns:a16="http://schemas.microsoft.com/office/drawing/2014/main" id="{B9B2FCB4-E195-3560-1561-BFCB67405425}"/>
              </a:ext>
            </a:extLst>
          </p:cNvPr>
          <p:cNvSpPr txBox="1"/>
          <p:nvPr/>
        </p:nvSpPr>
        <p:spPr>
          <a:xfrm>
            <a:off x="8052272" y="5072305"/>
            <a:ext cx="1046247" cy="338554"/>
          </a:xfrm>
          <a:prstGeom prst="rect">
            <a:avLst/>
          </a:prstGeom>
          <a:noFill/>
        </p:spPr>
        <p:txBody>
          <a:bodyPr wrap="none" rtlCol="0">
            <a:spAutoFit/>
          </a:bodyPr>
          <a:lstStyle/>
          <a:p>
            <a:pPr algn="r"/>
            <a:r>
              <a:rPr lang="en-GB" sz="1600" dirty="0"/>
              <a:t>Valproate</a:t>
            </a:r>
          </a:p>
        </p:txBody>
      </p:sp>
    </p:spTree>
    <p:extLst>
      <p:ext uri="{BB962C8B-B14F-4D97-AF65-F5344CB8AC3E}">
        <p14:creationId xmlns:p14="http://schemas.microsoft.com/office/powerpoint/2010/main" val="2782938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6FF51D-6A9F-78A8-765F-4F3255FDBB12}"/>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031411E3-6FFF-03DC-8B0B-B406F43EB8DA}"/>
              </a:ext>
            </a:extLst>
          </p:cNvPr>
          <p:cNvSpPr>
            <a:spLocks noGrp="1"/>
          </p:cNvSpPr>
          <p:nvPr>
            <p:ph type="title"/>
          </p:nvPr>
        </p:nvSpPr>
        <p:spPr/>
        <p:txBody>
          <a:bodyPr/>
          <a:lstStyle/>
          <a:p>
            <a:r>
              <a:rPr lang="en-GB"/>
              <a:t>Adherence to pharmacological maintenance treatment</a:t>
            </a:r>
          </a:p>
        </p:txBody>
      </p:sp>
      <p:sp>
        <p:nvSpPr>
          <p:cNvPr id="4" name="Content Placeholder 3">
            <a:extLst>
              <a:ext uri="{FF2B5EF4-FFF2-40B4-BE49-F238E27FC236}">
                <a16:creationId xmlns:a16="http://schemas.microsoft.com/office/drawing/2014/main" id="{0C09E220-A503-75A1-4739-80225117C632}"/>
              </a:ext>
            </a:extLst>
          </p:cNvPr>
          <p:cNvSpPr>
            <a:spLocks noGrp="1"/>
          </p:cNvSpPr>
          <p:nvPr>
            <p:ph idx="19"/>
          </p:nvPr>
        </p:nvSpPr>
        <p:spPr/>
        <p:txBody>
          <a:bodyPr/>
          <a:lstStyle/>
          <a:p>
            <a:r>
              <a:rPr lang="en-GB" sz="1800" dirty="0">
                <a:solidFill>
                  <a:schemeClr val="tx1"/>
                </a:solidFill>
              </a:rPr>
              <a:t>It is estimated that </a:t>
            </a:r>
            <a:r>
              <a:rPr lang="en-GB" sz="2800" b="1" dirty="0">
                <a:solidFill>
                  <a:schemeClr val="tx1"/>
                </a:solidFill>
              </a:rPr>
              <a:t>57%</a:t>
            </a:r>
            <a:r>
              <a:rPr lang="en-GB" sz="2400" b="1" dirty="0">
                <a:solidFill>
                  <a:schemeClr val="tx1"/>
                </a:solidFill>
              </a:rPr>
              <a:t> </a:t>
            </a:r>
            <a:r>
              <a:rPr lang="en-GB" sz="1800" dirty="0">
                <a:solidFill>
                  <a:schemeClr val="tx1"/>
                </a:solidFill>
              </a:rPr>
              <a:t>of patients with BD are not fully adherent to medication</a:t>
            </a:r>
            <a:r>
              <a:rPr lang="en-GB" sz="1800" baseline="30000" dirty="0">
                <a:solidFill>
                  <a:schemeClr val="tx1"/>
                </a:solidFill>
              </a:rPr>
              <a:t>1</a:t>
            </a:r>
            <a:endParaRPr lang="en-GB" sz="1800" dirty="0">
              <a:solidFill>
                <a:schemeClr val="tx1"/>
              </a:solidFill>
            </a:endParaRPr>
          </a:p>
          <a:p>
            <a:r>
              <a:rPr lang="en-GB" sz="1800" dirty="0">
                <a:solidFill>
                  <a:schemeClr val="tx1"/>
                </a:solidFill>
              </a:rPr>
              <a:t>Non-adherence to medication in BD is associated with high economic costs for health services</a:t>
            </a:r>
            <a:r>
              <a:rPr lang="en-GB" sz="1800" baseline="30000" dirty="0">
                <a:solidFill>
                  <a:schemeClr val="tx1"/>
                </a:solidFill>
              </a:rPr>
              <a:t>1-3</a:t>
            </a:r>
          </a:p>
          <a:p>
            <a:r>
              <a:rPr lang="en-GB" sz="1800" dirty="0">
                <a:solidFill>
                  <a:schemeClr val="tx1"/>
                </a:solidFill>
              </a:rPr>
              <a:t>The EMBLEM study followed 1,341 patients with BD over a 21-month period</a:t>
            </a:r>
          </a:p>
          <a:p>
            <a:pPr lvl="1"/>
            <a:r>
              <a:rPr lang="en-GB" sz="1600" dirty="0">
                <a:solidFill>
                  <a:schemeClr val="tx1"/>
                </a:solidFill>
              </a:rPr>
              <a:t>Total costs associated with non-adherence: </a:t>
            </a:r>
            <a:r>
              <a:rPr lang="en-GB" sz="1600" b="1" dirty="0">
                <a:solidFill>
                  <a:schemeClr val="tx1"/>
                </a:solidFill>
              </a:rPr>
              <a:t>£10,231</a:t>
            </a:r>
          </a:p>
          <a:p>
            <a:pPr lvl="1"/>
            <a:r>
              <a:rPr lang="en-GB" sz="1600" dirty="0">
                <a:solidFill>
                  <a:schemeClr val="tx1"/>
                </a:solidFill>
              </a:rPr>
              <a:t>Total costs associated with adherence: </a:t>
            </a:r>
            <a:r>
              <a:rPr lang="en-GB" sz="1600" b="1" dirty="0">
                <a:solidFill>
                  <a:schemeClr val="tx1"/>
                </a:solidFill>
              </a:rPr>
              <a:t>£7,379 </a:t>
            </a:r>
          </a:p>
          <a:p>
            <a:pPr lvl="1"/>
            <a:r>
              <a:rPr lang="en-GB" sz="1600" dirty="0">
                <a:solidFill>
                  <a:schemeClr val="tx1"/>
                </a:solidFill>
              </a:rPr>
              <a:t>This difference was largely due to inpatient costs</a:t>
            </a:r>
            <a:r>
              <a:rPr lang="en-GB" sz="1600" baseline="30000" dirty="0">
                <a:solidFill>
                  <a:schemeClr val="tx1"/>
                </a:solidFill>
              </a:rPr>
              <a:t>3 </a:t>
            </a:r>
          </a:p>
          <a:p>
            <a:r>
              <a:rPr lang="en-GB" sz="1800" dirty="0">
                <a:solidFill>
                  <a:schemeClr val="tx1"/>
                </a:solidFill>
              </a:rPr>
              <a:t>Patients that are non-adherent are more likely to experience poorer clinical outcomes</a:t>
            </a:r>
            <a:r>
              <a:rPr lang="en-GB" sz="1800" baseline="30000" dirty="0">
                <a:solidFill>
                  <a:schemeClr val="tx1"/>
                </a:solidFill>
              </a:rPr>
              <a:t>2,3</a:t>
            </a:r>
          </a:p>
          <a:p>
            <a:pPr lvl="1"/>
            <a:r>
              <a:rPr lang="en-GB" sz="1600" dirty="0">
                <a:solidFill>
                  <a:schemeClr val="tx1"/>
                </a:solidFill>
              </a:rPr>
              <a:t>LAI formulations may improve adherence in patients with BD, compared with oral formulations</a:t>
            </a:r>
            <a:r>
              <a:rPr lang="en-GB" sz="1600" baseline="30000" dirty="0">
                <a:solidFill>
                  <a:schemeClr val="tx1"/>
                </a:solidFill>
              </a:rPr>
              <a:t>2</a:t>
            </a:r>
            <a:endParaRPr lang="en-GB" sz="1600" dirty="0">
              <a:solidFill>
                <a:schemeClr val="tx1"/>
              </a:solidFill>
            </a:endParaRPr>
          </a:p>
        </p:txBody>
      </p:sp>
      <p:sp>
        <p:nvSpPr>
          <p:cNvPr id="8" name="Content Placeholder 7">
            <a:extLst>
              <a:ext uri="{FF2B5EF4-FFF2-40B4-BE49-F238E27FC236}">
                <a16:creationId xmlns:a16="http://schemas.microsoft.com/office/drawing/2014/main" id="{4BAC5050-A3EA-A357-208A-636F1AD7F50F}"/>
              </a:ext>
            </a:extLst>
          </p:cNvPr>
          <p:cNvSpPr>
            <a:spLocks noGrp="1"/>
          </p:cNvSpPr>
          <p:nvPr>
            <p:ph sz="half" idx="20"/>
          </p:nvPr>
        </p:nvSpPr>
        <p:spPr/>
        <p:txBody>
          <a:bodyPr/>
          <a:lstStyle/>
          <a:p>
            <a:pPr marL="0" indent="0">
              <a:buNone/>
            </a:pPr>
            <a:r>
              <a:rPr lang="en-GB" b="1" dirty="0"/>
              <a:t>Factors that influence adherence include:</a:t>
            </a:r>
            <a:r>
              <a:rPr lang="en-GB" b="1" baseline="30000" dirty="0"/>
              <a:t>2</a:t>
            </a:r>
            <a:r>
              <a:rPr lang="en-GB" b="1" dirty="0"/>
              <a:t> </a:t>
            </a:r>
          </a:p>
          <a:p>
            <a:endParaRPr lang="en-GB" dirty="0"/>
          </a:p>
        </p:txBody>
      </p:sp>
      <p:sp>
        <p:nvSpPr>
          <p:cNvPr id="7" name="Text Placeholder 6">
            <a:extLst>
              <a:ext uri="{FF2B5EF4-FFF2-40B4-BE49-F238E27FC236}">
                <a16:creationId xmlns:a16="http://schemas.microsoft.com/office/drawing/2014/main" id="{A90B7F2A-847B-E4ED-5979-B9FB8AD12277}"/>
              </a:ext>
            </a:extLst>
          </p:cNvPr>
          <p:cNvSpPr>
            <a:spLocks noGrp="1"/>
          </p:cNvSpPr>
          <p:nvPr>
            <p:ph type="body" sz="quarter" idx="18"/>
          </p:nvPr>
        </p:nvSpPr>
        <p:spPr/>
        <p:txBody>
          <a:bodyPr/>
          <a:lstStyle/>
          <a:p>
            <a:r>
              <a:rPr lang="en-GB" dirty="0"/>
              <a:t>BD=bipolar disorder; LAI=long-acting injectable </a:t>
            </a:r>
          </a:p>
          <a:p>
            <a:endParaRPr lang="en-GB" dirty="0"/>
          </a:p>
          <a:p>
            <a:r>
              <a:rPr lang="en-GB" dirty="0"/>
              <a:t>1. Vieta et al. J Affect </a:t>
            </a:r>
            <a:r>
              <a:rPr lang="en-GB" dirty="0" err="1"/>
              <a:t>Disord</a:t>
            </a:r>
            <a:r>
              <a:rPr lang="en-GB" dirty="0"/>
              <a:t> 2012;143(1–3):125–130; 2. Jawad et al. </a:t>
            </a:r>
            <a:r>
              <a:rPr lang="en-GB" dirty="0" err="1"/>
              <a:t>Ther</a:t>
            </a:r>
            <a:r>
              <a:rPr lang="en-GB" dirty="0"/>
              <a:t> Adv </a:t>
            </a:r>
            <a:r>
              <a:rPr lang="en-GB" dirty="0" err="1"/>
              <a:t>Psychopharmacol</a:t>
            </a:r>
            <a:r>
              <a:rPr lang="en-GB" dirty="0"/>
              <a:t> 2018;8(12):349–363; 3. Hong et al. Psychiatry Res 2011;190(1):110–114</a:t>
            </a:r>
          </a:p>
        </p:txBody>
      </p:sp>
      <p:sp>
        <p:nvSpPr>
          <p:cNvPr id="6" name="Slide Number Placeholder 5">
            <a:extLst>
              <a:ext uri="{FF2B5EF4-FFF2-40B4-BE49-F238E27FC236}">
                <a16:creationId xmlns:a16="http://schemas.microsoft.com/office/drawing/2014/main" id="{8481A16A-8DD8-3246-7F69-E0675ECFF90A}"/>
              </a:ext>
            </a:extLst>
          </p:cNvPr>
          <p:cNvSpPr>
            <a:spLocks noGrp="1"/>
          </p:cNvSpPr>
          <p:nvPr>
            <p:ph type="sldNum" sz="quarter" idx="4"/>
          </p:nvPr>
        </p:nvSpPr>
        <p:spPr/>
        <p:txBody>
          <a:bodyPr/>
          <a:lstStyle/>
          <a:p>
            <a:fld id="{C5E73D8C-6D1C-4360-8101-83ED279A0FF1}" type="slidenum">
              <a:rPr lang="en-GB" smtClean="0"/>
              <a:pPr/>
              <a:t>17</a:t>
            </a:fld>
            <a:endParaRPr lang="en-GB"/>
          </a:p>
        </p:txBody>
      </p:sp>
      <p:grpSp>
        <p:nvGrpSpPr>
          <p:cNvPr id="24" name="Group 23">
            <a:extLst>
              <a:ext uri="{FF2B5EF4-FFF2-40B4-BE49-F238E27FC236}">
                <a16:creationId xmlns:a16="http://schemas.microsoft.com/office/drawing/2014/main" id="{27D7C726-F2EA-12D6-2607-05498560B629}"/>
              </a:ext>
            </a:extLst>
          </p:cNvPr>
          <p:cNvGrpSpPr/>
          <p:nvPr/>
        </p:nvGrpSpPr>
        <p:grpSpPr>
          <a:xfrm>
            <a:off x="6646501" y="2211564"/>
            <a:ext cx="3678514" cy="653700"/>
            <a:chOff x="6646501" y="2144156"/>
            <a:chExt cx="3678514" cy="653700"/>
          </a:xfrm>
        </p:grpSpPr>
        <p:grpSp>
          <p:nvGrpSpPr>
            <p:cNvPr id="5" name="Group 4">
              <a:extLst>
                <a:ext uri="{FF2B5EF4-FFF2-40B4-BE49-F238E27FC236}">
                  <a16:creationId xmlns:a16="http://schemas.microsoft.com/office/drawing/2014/main" id="{0C8798AC-8101-7275-4361-E059E02BA988}"/>
                </a:ext>
              </a:extLst>
            </p:cNvPr>
            <p:cNvGrpSpPr/>
            <p:nvPr/>
          </p:nvGrpSpPr>
          <p:grpSpPr>
            <a:xfrm>
              <a:off x="6646501" y="2144156"/>
              <a:ext cx="871335" cy="653700"/>
              <a:chOff x="6646501" y="2144156"/>
              <a:chExt cx="871335" cy="653700"/>
            </a:xfrm>
          </p:grpSpPr>
          <p:pic>
            <p:nvPicPr>
              <p:cNvPr id="9" name="Graphic 8" descr="Thumbs up sign outline">
                <a:extLst>
                  <a:ext uri="{FF2B5EF4-FFF2-40B4-BE49-F238E27FC236}">
                    <a16:creationId xmlns:a16="http://schemas.microsoft.com/office/drawing/2014/main" id="{01C78108-3911-165E-5E07-047882DFDC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646501" y="2144156"/>
                <a:ext cx="436065" cy="436065"/>
              </a:xfrm>
              <a:prstGeom prst="rect">
                <a:avLst/>
              </a:prstGeom>
            </p:spPr>
          </p:pic>
          <p:pic>
            <p:nvPicPr>
              <p:cNvPr id="10" name="Graphic 9" descr="Thumbs Down outline">
                <a:extLst>
                  <a:ext uri="{FF2B5EF4-FFF2-40B4-BE49-F238E27FC236}">
                    <a16:creationId xmlns:a16="http://schemas.microsoft.com/office/drawing/2014/main" id="{299E0BC3-DB0C-5918-4FAD-73D8D74B50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7082566" y="2362586"/>
                <a:ext cx="435270" cy="435270"/>
              </a:xfrm>
              <a:prstGeom prst="rect">
                <a:avLst/>
              </a:prstGeom>
            </p:spPr>
          </p:pic>
        </p:grpSp>
        <p:sp>
          <p:nvSpPr>
            <p:cNvPr id="11" name="TextBox 10">
              <a:extLst>
                <a:ext uri="{FF2B5EF4-FFF2-40B4-BE49-F238E27FC236}">
                  <a16:creationId xmlns:a16="http://schemas.microsoft.com/office/drawing/2014/main" id="{8BBB48EF-209F-F0A1-C0E6-67003245A207}"/>
                </a:ext>
              </a:extLst>
            </p:cNvPr>
            <p:cNvSpPr txBox="1"/>
            <p:nvPr/>
          </p:nvSpPr>
          <p:spPr>
            <a:xfrm>
              <a:off x="7517836" y="2301729"/>
              <a:ext cx="2807179" cy="338554"/>
            </a:xfrm>
            <a:prstGeom prst="rect">
              <a:avLst/>
            </a:prstGeom>
            <a:noFill/>
          </p:spPr>
          <p:txBody>
            <a:bodyPr wrap="none" rtlCol="0">
              <a:spAutoFit/>
            </a:bodyPr>
            <a:lstStyle/>
            <a:p>
              <a:r>
                <a:rPr lang="en-GB" sz="1600"/>
                <a:t>Attitudes towards medication</a:t>
              </a:r>
            </a:p>
          </p:txBody>
        </p:sp>
      </p:grpSp>
      <p:grpSp>
        <p:nvGrpSpPr>
          <p:cNvPr id="21" name="Group 20">
            <a:extLst>
              <a:ext uri="{FF2B5EF4-FFF2-40B4-BE49-F238E27FC236}">
                <a16:creationId xmlns:a16="http://schemas.microsoft.com/office/drawing/2014/main" id="{5C9E4C88-37B3-171D-88FF-ACE5AFA35DF3}"/>
              </a:ext>
            </a:extLst>
          </p:cNvPr>
          <p:cNvGrpSpPr/>
          <p:nvPr/>
        </p:nvGrpSpPr>
        <p:grpSpPr>
          <a:xfrm>
            <a:off x="6771253" y="2916596"/>
            <a:ext cx="4477091" cy="621831"/>
            <a:chOff x="6771253" y="2865247"/>
            <a:chExt cx="4477091" cy="621831"/>
          </a:xfrm>
        </p:grpSpPr>
        <p:pic>
          <p:nvPicPr>
            <p:cNvPr id="13" name="Graphic 12" descr="Connections outline">
              <a:extLst>
                <a:ext uri="{FF2B5EF4-FFF2-40B4-BE49-F238E27FC236}">
                  <a16:creationId xmlns:a16="http://schemas.microsoft.com/office/drawing/2014/main" id="{FE5F4C7D-2E6F-224B-5168-740B3726E10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71253" y="2865247"/>
              <a:ext cx="621831" cy="621831"/>
            </a:xfrm>
            <a:prstGeom prst="rect">
              <a:avLst/>
            </a:prstGeom>
          </p:spPr>
        </p:pic>
        <p:sp>
          <p:nvSpPr>
            <p:cNvPr id="14" name="TextBox 13">
              <a:extLst>
                <a:ext uri="{FF2B5EF4-FFF2-40B4-BE49-F238E27FC236}">
                  <a16:creationId xmlns:a16="http://schemas.microsoft.com/office/drawing/2014/main" id="{7929D4B7-496E-7493-5B5A-5F725C5F40F5}"/>
                </a:ext>
              </a:extLst>
            </p:cNvPr>
            <p:cNvSpPr txBox="1"/>
            <p:nvPr/>
          </p:nvSpPr>
          <p:spPr>
            <a:xfrm>
              <a:off x="7517836" y="2883775"/>
              <a:ext cx="3730508" cy="584775"/>
            </a:xfrm>
            <a:prstGeom prst="rect">
              <a:avLst/>
            </a:prstGeom>
            <a:noFill/>
          </p:spPr>
          <p:txBody>
            <a:bodyPr wrap="none" rtlCol="0">
              <a:spAutoFit/>
            </a:bodyPr>
            <a:lstStyle/>
            <a:p>
              <a:r>
                <a:rPr lang="en-GB" sz="1600"/>
                <a:t>Sociodemographic factors (e.g., race, </a:t>
              </a:r>
              <a:br>
                <a:rPr lang="en-GB" sz="1600"/>
              </a:br>
              <a:r>
                <a:rPr lang="en-GB" sz="1600"/>
                <a:t>homelessness, and relationship status)</a:t>
              </a:r>
            </a:p>
          </p:txBody>
        </p:sp>
      </p:grpSp>
      <p:grpSp>
        <p:nvGrpSpPr>
          <p:cNvPr id="18" name="Group 17">
            <a:extLst>
              <a:ext uri="{FF2B5EF4-FFF2-40B4-BE49-F238E27FC236}">
                <a16:creationId xmlns:a16="http://schemas.microsoft.com/office/drawing/2014/main" id="{C1ED4CE9-EFE7-0908-F67C-09D504414D73}"/>
              </a:ext>
            </a:extLst>
          </p:cNvPr>
          <p:cNvGrpSpPr/>
          <p:nvPr/>
        </p:nvGrpSpPr>
        <p:grpSpPr>
          <a:xfrm>
            <a:off x="6771253" y="3613205"/>
            <a:ext cx="3997794" cy="621831"/>
            <a:chOff x="6771253" y="3624915"/>
            <a:chExt cx="3997794" cy="621831"/>
          </a:xfrm>
        </p:grpSpPr>
        <p:pic>
          <p:nvPicPr>
            <p:cNvPr id="16" name="Graphic 15" descr="Medicine outline">
              <a:extLst>
                <a:ext uri="{FF2B5EF4-FFF2-40B4-BE49-F238E27FC236}">
                  <a16:creationId xmlns:a16="http://schemas.microsoft.com/office/drawing/2014/main" id="{3D912D18-EB4C-C9C5-CA58-E4117D534D3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71253" y="3624915"/>
              <a:ext cx="621831" cy="621831"/>
            </a:xfrm>
            <a:prstGeom prst="rect">
              <a:avLst/>
            </a:prstGeom>
          </p:spPr>
        </p:pic>
        <p:sp>
          <p:nvSpPr>
            <p:cNvPr id="17" name="TextBox 16">
              <a:extLst>
                <a:ext uri="{FF2B5EF4-FFF2-40B4-BE49-F238E27FC236}">
                  <a16:creationId xmlns:a16="http://schemas.microsoft.com/office/drawing/2014/main" id="{F52A9ADE-6C44-9F19-C037-87F6CD7D31D5}"/>
                </a:ext>
              </a:extLst>
            </p:cNvPr>
            <p:cNvSpPr txBox="1"/>
            <p:nvPr/>
          </p:nvSpPr>
          <p:spPr>
            <a:xfrm>
              <a:off x="7517836" y="3774075"/>
              <a:ext cx="3251211" cy="338554"/>
            </a:xfrm>
            <a:prstGeom prst="rect">
              <a:avLst/>
            </a:prstGeom>
            <a:noFill/>
          </p:spPr>
          <p:txBody>
            <a:bodyPr wrap="none" rtlCol="0">
              <a:spAutoFit/>
            </a:bodyPr>
            <a:lstStyle/>
            <a:p>
              <a:r>
                <a:rPr lang="en-GB" sz="1600" dirty="0"/>
                <a:t>Comorbid substance-use disorder</a:t>
              </a:r>
            </a:p>
          </p:txBody>
        </p:sp>
      </p:grpSp>
      <p:grpSp>
        <p:nvGrpSpPr>
          <p:cNvPr id="15" name="Group 14">
            <a:extLst>
              <a:ext uri="{FF2B5EF4-FFF2-40B4-BE49-F238E27FC236}">
                <a16:creationId xmlns:a16="http://schemas.microsoft.com/office/drawing/2014/main" id="{A9EDCF30-68F9-A5D8-CD01-4B31303C1F62}"/>
              </a:ext>
            </a:extLst>
          </p:cNvPr>
          <p:cNvGrpSpPr/>
          <p:nvPr/>
        </p:nvGrpSpPr>
        <p:grpSpPr>
          <a:xfrm>
            <a:off x="6771252" y="4274645"/>
            <a:ext cx="2242506" cy="621832"/>
            <a:chOff x="6771252" y="4251183"/>
            <a:chExt cx="2242506" cy="621832"/>
          </a:xfrm>
        </p:grpSpPr>
        <p:pic>
          <p:nvPicPr>
            <p:cNvPr id="19" name="Graphic 18" descr="Person with idea outline">
              <a:extLst>
                <a:ext uri="{FF2B5EF4-FFF2-40B4-BE49-F238E27FC236}">
                  <a16:creationId xmlns:a16="http://schemas.microsoft.com/office/drawing/2014/main" id="{FF4F184F-B98A-B894-67DF-DF58AD2908C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71252" y="4251183"/>
              <a:ext cx="621832" cy="621832"/>
            </a:xfrm>
            <a:prstGeom prst="rect">
              <a:avLst/>
            </a:prstGeom>
          </p:spPr>
        </p:pic>
        <p:sp>
          <p:nvSpPr>
            <p:cNvPr id="20" name="TextBox 19">
              <a:extLst>
                <a:ext uri="{FF2B5EF4-FFF2-40B4-BE49-F238E27FC236}">
                  <a16:creationId xmlns:a16="http://schemas.microsoft.com/office/drawing/2014/main" id="{458DE587-FAA5-2F36-390A-B1D1D60BB4BF}"/>
                </a:ext>
              </a:extLst>
            </p:cNvPr>
            <p:cNvSpPr txBox="1"/>
            <p:nvPr/>
          </p:nvSpPr>
          <p:spPr>
            <a:xfrm>
              <a:off x="7517836" y="4392822"/>
              <a:ext cx="1495922" cy="338554"/>
            </a:xfrm>
            <a:prstGeom prst="rect">
              <a:avLst/>
            </a:prstGeom>
            <a:noFill/>
          </p:spPr>
          <p:txBody>
            <a:bodyPr wrap="none" rtlCol="0">
              <a:spAutoFit/>
            </a:bodyPr>
            <a:lstStyle/>
            <a:p>
              <a:r>
                <a:rPr lang="en-GB" sz="1600" dirty="0"/>
                <a:t>Lack of insight</a:t>
              </a:r>
            </a:p>
          </p:txBody>
        </p:sp>
      </p:grpSp>
      <p:grpSp>
        <p:nvGrpSpPr>
          <p:cNvPr id="12" name="Group 11">
            <a:extLst>
              <a:ext uri="{FF2B5EF4-FFF2-40B4-BE49-F238E27FC236}">
                <a16:creationId xmlns:a16="http://schemas.microsoft.com/office/drawing/2014/main" id="{0D3DC887-F491-A9CA-E2A7-060FA81C80BC}"/>
              </a:ext>
            </a:extLst>
          </p:cNvPr>
          <p:cNvGrpSpPr/>
          <p:nvPr/>
        </p:nvGrpSpPr>
        <p:grpSpPr>
          <a:xfrm>
            <a:off x="6771253" y="4947807"/>
            <a:ext cx="3689505" cy="621831"/>
            <a:chOff x="6771253" y="4889192"/>
            <a:chExt cx="3689505" cy="621831"/>
          </a:xfrm>
        </p:grpSpPr>
        <p:pic>
          <p:nvPicPr>
            <p:cNvPr id="22" name="Graphic 21" descr="Weight Gain outline">
              <a:extLst>
                <a:ext uri="{FF2B5EF4-FFF2-40B4-BE49-F238E27FC236}">
                  <a16:creationId xmlns:a16="http://schemas.microsoft.com/office/drawing/2014/main" id="{B60B1077-9F65-97E9-E928-206BD34E191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771253" y="4889192"/>
              <a:ext cx="621831" cy="621831"/>
            </a:xfrm>
            <a:prstGeom prst="rect">
              <a:avLst/>
            </a:prstGeom>
          </p:spPr>
        </p:pic>
        <p:sp>
          <p:nvSpPr>
            <p:cNvPr id="23" name="TextBox 22">
              <a:extLst>
                <a:ext uri="{FF2B5EF4-FFF2-40B4-BE49-F238E27FC236}">
                  <a16:creationId xmlns:a16="http://schemas.microsoft.com/office/drawing/2014/main" id="{CE00C3D0-8217-F565-9C37-3008420DDF50}"/>
                </a:ext>
              </a:extLst>
            </p:cNvPr>
            <p:cNvSpPr txBox="1"/>
            <p:nvPr/>
          </p:nvSpPr>
          <p:spPr>
            <a:xfrm>
              <a:off x="7517836" y="5030830"/>
              <a:ext cx="2942922" cy="338554"/>
            </a:xfrm>
            <a:prstGeom prst="rect">
              <a:avLst/>
            </a:prstGeom>
            <a:noFill/>
          </p:spPr>
          <p:txBody>
            <a:bodyPr wrap="none" rtlCol="0">
              <a:spAutoFit/>
            </a:bodyPr>
            <a:lstStyle/>
            <a:p>
              <a:r>
                <a:rPr lang="en-GB" sz="1600"/>
                <a:t>Side effects (e.g., weight gain)</a:t>
              </a:r>
            </a:p>
          </p:txBody>
        </p:sp>
      </p:grpSp>
    </p:spTree>
    <p:extLst>
      <p:ext uri="{BB962C8B-B14F-4D97-AF65-F5344CB8AC3E}">
        <p14:creationId xmlns:p14="http://schemas.microsoft.com/office/powerpoint/2010/main" val="1388636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6FF23C3-162F-7D6D-F99E-F2AA5113E8A0}"/>
              </a:ext>
            </a:extLst>
          </p:cNvPr>
          <p:cNvSpPr>
            <a:spLocks noGrp="1"/>
          </p:cNvSpPr>
          <p:nvPr>
            <p:ph idx="19"/>
          </p:nvPr>
        </p:nvSpPr>
        <p:spPr>
          <a:xfrm>
            <a:off x="539750" y="1416785"/>
            <a:ext cx="8266113" cy="1773189"/>
          </a:xfrm>
        </p:spPr>
        <p:txBody>
          <a:bodyPr/>
          <a:lstStyle/>
          <a:p>
            <a:pPr>
              <a:spcBef>
                <a:spcPts val="600"/>
              </a:spcBef>
            </a:pPr>
            <a:r>
              <a:rPr lang="en-GB" sz="1400" dirty="0">
                <a:solidFill>
                  <a:schemeClr val="tx1"/>
                </a:solidFill>
              </a:rPr>
              <a:t>Guidelines suggest that antidepressant treatment adjunctive to mood stabilizers or antipsychotics should be discontinued within 8 weeks of remission of bipolar depression in patients with BD</a:t>
            </a:r>
            <a:r>
              <a:rPr lang="en-GB" sz="1400" baseline="30000" dirty="0">
                <a:solidFill>
                  <a:schemeClr val="tx1"/>
                </a:solidFill>
              </a:rPr>
              <a:t>1</a:t>
            </a:r>
          </a:p>
          <a:p>
            <a:pPr>
              <a:spcBef>
                <a:spcPts val="600"/>
              </a:spcBef>
            </a:pPr>
            <a:r>
              <a:rPr lang="en-GB" sz="1400" dirty="0">
                <a:solidFill>
                  <a:schemeClr val="tx1"/>
                </a:solidFill>
              </a:rPr>
              <a:t>In a double-blind, randomized, controlled trial, no significant difference in time to any mood episode or any (hypo)manic episode was seen with discontinuation of adjunctive antidepressant treatment at 8 weeks versus maintenance treatment with adjunctive escitalopram or bupropion for 52 weeks</a:t>
            </a:r>
            <a:r>
              <a:rPr lang="en-GB" sz="1400" baseline="30000" dirty="0">
                <a:solidFill>
                  <a:schemeClr val="tx1"/>
                </a:solidFill>
              </a:rPr>
              <a:t>2</a:t>
            </a:r>
          </a:p>
          <a:p>
            <a:pPr>
              <a:spcBef>
                <a:spcPts val="600"/>
              </a:spcBef>
            </a:pPr>
            <a:r>
              <a:rPr lang="en-GB" sz="1400" dirty="0">
                <a:solidFill>
                  <a:schemeClr val="tx1"/>
                </a:solidFill>
              </a:rPr>
              <a:t>However, continuation of adjunctive antidepressant treatment significantly reduced the risk of depressive relapses</a:t>
            </a:r>
            <a:r>
              <a:rPr lang="en-GB" sz="1400" baseline="30000" dirty="0">
                <a:solidFill>
                  <a:schemeClr val="tx1"/>
                </a:solidFill>
              </a:rPr>
              <a:t>2</a:t>
            </a:r>
            <a:endParaRPr lang="en-GB" sz="1400" dirty="0">
              <a:solidFill>
                <a:schemeClr val="tx1"/>
              </a:solidFill>
            </a:endParaRPr>
          </a:p>
          <a:p>
            <a:pPr>
              <a:spcBef>
                <a:spcPts val="600"/>
              </a:spcBef>
            </a:pPr>
            <a:endParaRPr lang="en-GB" sz="1400" dirty="0">
              <a:solidFill>
                <a:schemeClr val="tx1"/>
              </a:solidFill>
            </a:endParaRPr>
          </a:p>
        </p:txBody>
      </p:sp>
      <p:sp>
        <p:nvSpPr>
          <p:cNvPr id="12" name="Content Placeholder 11">
            <a:extLst>
              <a:ext uri="{FF2B5EF4-FFF2-40B4-BE49-F238E27FC236}">
                <a16:creationId xmlns:a16="http://schemas.microsoft.com/office/drawing/2014/main" id="{5B59D00B-62C1-977C-D9B5-C05CB884D8D6}"/>
              </a:ext>
            </a:extLst>
          </p:cNvPr>
          <p:cNvSpPr>
            <a:spLocks noGrp="1"/>
          </p:cNvSpPr>
          <p:nvPr>
            <p:ph sz="half" idx="1"/>
          </p:nvPr>
        </p:nvSpPr>
        <p:spPr/>
        <p:txBody>
          <a:bodyPr/>
          <a:lstStyle/>
          <a:p>
            <a:pPr marL="0" indent="0">
              <a:buNone/>
            </a:pPr>
            <a:r>
              <a:rPr lang="en-GB"/>
              <a:t>Olanzapine–fluoxetine combination, quetiapine, lurasidone, </a:t>
            </a:r>
            <a:r>
              <a:rPr lang="en-GB" err="1"/>
              <a:t>cariprazine</a:t>
            </a:r>
            <a:r>
              <a:rPr lang="en-GB"/>
              <a:t>, and </a:t>
            </a:r>
            <a:r>
              <a:rPr lang="en-GB" err="1"/>
              <a:t>lumateperone</a:t>
            </a:r>
            <a:r>
              <a:rPr lang="en-GB"/>
              <a:t> are approved by the</a:t>
            </a:r>
            <a:br>
              <a:rPr lang="en-GB"/>
            </a:br>
            <a:r>
              <a:rPr lang="en-GB"/>
              <a:t>US FDA for the treatment of acute depressive episodes in BD-I</a:t>
            </a:r>
            <a:r>
              <a:rPr lang="en-GB" baseline="30000"/>
              <a:t>2</a:t>
            </a:r>
            <a:endParaRPr lang="en-GB"/>
          </a:p>
          <a:p>
            <a:pPr lvl="1"/>
            <a:endParaRPr lang="en-GB" b="1" baseline="30000">
              <a:solidFill>
                <a:schemeClr val="accent4"/>
              </a:solidFill>
            </a:endParaRPr>
          </a:p>
        </p:txBody>
      </p:sp>
      <p:sp>
        <p:nvSpPr>
          <p:cNvPr id="2" name="Text Placeholder 1">
            <a:extLst>
              <a:ext uri="{FF2B5EF4-FFF2-40B4-BE49-F238E27FC236}">
                <a16:creationId xmlns:a16="http://schemas.microsoft.com/office/drawing/2014/main" id="{65B34679-1F46-C08E-E2D1-B180E2B1503B}"/>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C33CF61C-100C-B656-5ACB-653074695038}"/>
              </a:ext>
            </a:extLst>
          </p:cNvPr>
          <p:cNvSpPr>
            <a:spLocks noGrp="1"/>
          </p:cNvSpPr>
          <p:nvPr>
            <p:ph type="title"/>
          </p:nvPr>
        </p:nvSpPr>
        <p:spPr/>
        <p:txBody>
          <a:bodyPr/>
          <a:lstStyle/>
          <a:p>
            <a:r>
              <a:rPr lang="en-GB"/>
              <a:t>Antidepressants for maintenance treatment</a:t>
            </a:r>
          </a:p>
        </p:txBody>
      </p:sp>
      <p:sp>
        <p:nvSpPr>
          <p:cNvPr id="11" name="Text Placeholder 10">
            <a:extLst>
              <a:ext uri="{FF2B5EF4-FFF2-40B4-BE49-F238E27FC236}">
                <a16:creationId xmlns:a16="http://schemas.microsoft.com/office/drawing/2014/main" id="{64ECD437-FED6-45B5-809E-8DC18DED3666}"/>
              </a:ext>
            </a:extLst>
          </p:cNvPr>
          <p:cNvSpPr>
            <a:spLocks noGrp="1"/>
          </p:cNvSpPr>
          <p:nvPr>
            <p:ph type="body" sz="quarter" idx="18"/>
          </p:nvPr>
        </p:nvSpPr>
        <p:spPr/>
        <p:txBody>
          <a:bodyPr/>
          <a:lstStyle/>
          <a:p>
            <a:r>
              <a:rPr lang="en-GB" dirty="0"/>
              <a:t>BD=bipolar disorder; CI=confidence interval; FDA=Food and Drug Administration; HR=hazard ratio</a:t>
            </a:r>
          </a:p>
          <a:p>
            <a:br>
              <a:rPr lang="en-GB" dirty="0"/>
            </a:br>
            <a:r>
              <a:rPr lang="en-GB" dirty="0"/>
              <a:t>1. </a:t>
            </a:r>
            <a:r>
              <a:rPr lang="en-GB" dirty="0" err="1"/>
              <a:t>Yatham</a:t>
            </a:r>
            <a:r>
              <a:rPr lang="en-GB" dirty="0"/>
              <a:t> et al. Bipolar </a:t>
            </a:r>
            <a:r>
              <a:rPr lang="en-GB" dirty="0" err="1"/>
              <a:t>Disord</a:t>
            </a:r>
            <a:r>
              <a:rPr lang="en-GB" dirty="0"/>
              <a:t> 2018;20(2):97–170; 2. </a:t>
            </a:r>
            <a:r>
              <a:rPr lang="en-GB" dirty="0" err="1"/>
              <a:t>Yatham</a:t>
            </a:r>
            <a:r>
              <a:rPr lang="en-GB" dirty="0"/>
              <a:t> et al. N Engl J Med 2023;389(5):430–440 </a:t>
            </a:r>
          </a:p>
        </p:txBody>
      </p:sp>
      <p:sp>
        <p:nvSpPr>
          <p:cNvPr id="6" name="Slide Number Placeholder 5">
            <a:extLst>
              <a:ext uri="{FF2B5EF4-FFF2-40B4-BE49-F238E27FC236}">
                <a16:creationId xmlns:a16="http://schemas.microsoft.com/office/drawing/2014/main" id="{54BE8A98-433B-7814-7D1E-161630A2CD25}"/>
              </a:ext>
            </a:extLst>
          </p:cNvPr>
          <p:cNvSpPr>
            <a:spLocks noGrp="1"/>
          </p:cNvSpPr>
          <p:nvPr>
            <p:ph type="sldNum" sz="quarter" idx="4"/>
          </p:nvPr>
        </p:nvSpPr>
        <p:spPr/>
        <p:txBody>
          <a:bodyPr/>
          <a:lstStyle/>
          <a:p>
            <a:fld id="{C5E73D8C-6D1C-4360-8101-83ED279A0FF1}" type="slidenum">
              <a:rPr lang="en-GB" smtClean="0"/>
              <a:pPr/>
              <a:t>18</a:t>
            </a:fld>
            <a:endParaRPr lang="en-GB"/>
          </a:p>
        </p:txBody>
      </p:sp>
      <p:graphicFrame>
        <p:nvGraphicFramePr>
          <p:cNvPr id="8" name="Chart 7">
            <a:extLst>
              <a:ext uri="{FF2B5EF4-FFF2-40B4-BE49-F238E27FC236}">
                <a16:creationId xmlns:a16="http://schemas.microsoft.com/office/drawing/2014/main" id="{CE16097E-FC36-C2C8-D68B-DE6642538122}"/>
              </a:ext>
            </a:extLst>
          </p:cNvPr>
          <p:cNvGraphicFramePr/>
          <p:nvPr>
            <p:extLst>
              <p:ext uri="{D42A27DB-BD31-4B8C-83A1-F6EECF244321}">
                <p14:modId xmlns:p14="http://schemas.microsoft.com/office/powerpoint/2010/main" val="3681485405"/>
              </p:ext>
            </p:extLst>
          </p:nvPr>
        </p:nvGraphicFramePr>
        <p:xfrm>
          <a:off x="539749" y="3189974"/>
          <a:ext cx="7991476" cy="285363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D700351F-F15A-40D2-F99A-6BC6684FBF90}"/>
              </a:ext>
            </a:extLst>
          </p:cNvPr>
          <p:cNvSpPr txBox="1"/>
          <p:nvPr/>
        </p:nvSpPr>
        <p:spPr>
          <a:xfrm>
            <a:off x="539749" y="3087592"/>
            <a:ext cx="7991476" cy="307777"/>
          </a:xfrm>
          <a:prstGeom prst="rect">
            <a:avLst/>
          </a:prstGeom>
          <a:noFill/>
        </p:spPr>
        <p:txBody>
          <a:bodyPr wrap="square">
            <a:spAutoFit/>
          </a:bodyPr>
          <a:lstStyle/>
          <a:p>
            <a:pPr algn="ctr" rtl="0">
              <a:defRPr sz="1862" b="0" i="0" u="none" strike="noStrike" kern="1200" spc="0" baseline="0">
                <a:solidFill>
                  <a:srgbClr val="1A1A17"/>
                </a:solidFill>
                <a:latin typeface="+mn-lt"/>
                <a:ea typeface="+mn-ea"/>
                <a:cs typeface="+mn-cs"/>
              </a:defRPr>
            </a:pPr>
            <a:r>
              <a:rPr lang="en-US" sz="1400" b="1" baseline="0" dirty="0">
                <a:solidFill>
                  <a:schemeClr val="accent2">
                    <a:lumMod val="50000"/>
                  </a:schemeClr>
                </a:solidFill>
              </a:rPr>
              <a:t>Percentage of patients with an episode</a:t>
            </a:r>
            <a:r>
              <a:rPr lang="en-US" sz="1400" b="1" baseline="30000" dirty="0">
                <a:solidFill>
                  <a:schemeClr val="accent2">
                    <a:lumMod val="50000"/>
                  </a:schemeClr>
                </a:solidFill>
              </a:rPr>
              <a:t>2</a:t>
            </a:r>
            <a:endParaRPr lang="en-US" sz="1400" b="1" dirty="0">
              <a:solidFill>
                <a:schemeClr val="accent2">
                  <a:lumMod val="50000"/>
                </a:schemeClr>
              </a:solidFill>
            </a:endParaRPr>
          </a:p>
        </p:txBody>
      </p:sp>
      <p:sp>
        <p:nvSpPr>
          <p:cNvPr id="7" name="Content Placeholder 74">
            <a:extLst>
              <a:ext uri="{FF2B5EF4-FFF2-40B4-BE49-F238E27FC236}">
                <a16:creationId xmlns:a16="http://schemas.microsoft.com/office/drawing/2014/main" id="{D4E26A07-95FE-743E-BEA1-4834F64AEDC8}"/>
              </a:ext>
            </a:extLst>
          </p:cNvPr>
          <p:cNvSpPr txBox="1">
            <a:spLocks/>
          </p:cNvSpPr>
          <p:nvPr/>
        </p:nvSpPr>
        <p:spPr>
          <a:xfrm>
            <a:off x="1852247" y="3364109"/>
            <a:ext cx="1688122" cy="619200"/>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b="1" dirty="0">
                <a:solidFill>
                  <a:schemeClr val="tx2"/>
                </a:solidFill>
              </a:rPr>
              <a:t>HR=0.68</a:t>
            </a:r>
          </a:p>
          <a:p>
            <a:pPr marL="0" indent="0" algn="ctr">
              <a:spcBef>
                <a:spcPts val="0"/>
              </a:spcBef>
              <a:buNone/>
            </a:pPr>
            <a:r>
              <a:rPr lang="en-US" sz="1100" dirty="0">
                <a:solidFill>
                  <a:schemeClr val="tx2"/>
                </a:solidFill>
              </a:rPr>
              <a:t>(95% CI: 0.43–1.10)</a:t>
            </a:r>
            <a:endParaRPr lang="en-GB" sz="1100" dirty="0">
              <a:solidFill>
                <a:schemeClr val="tx2"/>
              </a:solidFill>
            </a:endParaRPr>
          </a:p>
        </p:txBody>
      </p:sp>
      <p:sp>
        <p:nvSpPr>
          <p:cNvPr id="10" name="Content Placeholder 74">
            <a:extLst>
              <a:ext uri="{FF2B5EF4-FFF2-40B4-BE49-F238E27FC236}">
                <a16:creationId xmlns:a16="http://schemas.microsoft.com/office/drawing/2014/main" id="{49C8ED19-05CC-6692-90EF-0FF72F3309F5}"/>
              </a:ext>
            </a:extLst>
          </p:cNvPr>
          <p:cNvSpPr txBox="1">
            <a:spLocks/>
          </p:cNvSpPr>
          <p:nvPr/>
        </p:nvSpPr>
        <p:spPr>
          <a:xfrm>
            <a:off x="5947508" y="3487588"/>
            <a:ext cx="2418080" cy="619200"/>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b="1" dirty="0">
                <a:solidFill>
                  <a:schemeClr val="tx2"/>
                </a:solidFill>
              </a:rPr>
              <a:t>HR=0.43, </a:t>
            </a:r>
          </a:p>
          <a:p>
            <a:pPr marL="0" indent="0" algn="ctr">
              <a:spcBef>
                <a:spcPts val="0"/>
              </a:spcBef>
              <a:buNone/>
            </a:pPr>
            <a:r>
              <a:rPr lang="en-GB" sz="1100" dirty="0">
                <a:solidFill>
                  <a:schemeClr val="tx2"/>
                </a:solidFill>
              </a:rPr>
              <a:t>(</a:t>
            </a:r>
            <a:r>
              <a:rPr lang="pl-PL" sz="1100" dirty="0">
                <a:solidFill>
                  <a:schemeClr val="tx2"/>
                </a:solidFill>
              </a:rPr>
              <a:t>95%</a:t>
            </a:r>
            <a:r>
              <a:rPr lang="en-GB" sz="1100" dirty="0">
                <a:solidFill>
                  <a:schemeClr val="tx2"/>
                </a:solidFill>
              </a:rPr>
              <a:t> </a:t>
            </a:r>
            <a:r>
              <a:rPr lang="pl-PL" sz="1100" dirty="0">
                <a:solidFill>
                  <a:schemeClr val="tx2"/>
                </a:solidFill>
              </a:rPr>
              <a:t>CI</a:t>
            </a:r>
            <a:r>
              <a:rPr lang="en-US" sz="1100" dirty="0">
                <a:solidFill>
                  <a:schemeClr val="tx2"/>
                </a:solidFill>
              </a:rPr>
              <a:t>: </a:t>
            </a:r>
            <a:r>
              <a:rPr lang="pl-PL" sz="1100" dirty="0">
                <a:solidFill>
                  <a:schemeClr val="tx2"/>
                </a:solidFill>
              </a:rPr>
              <a:t>0.25</a:t>
            </a:r>
            <a:r>
              <a:rPr lang="en-US" sz="1100" dirty="0">
                <a:solidFill>
                  <a:schemeClr val="tx2"/>
                </a:solidFill>
              </a:rPr>
              <a:t>–</a:t>
            </a:r>
            <a:r>
              <a:rPr lang="pl-PL" sz="1100" dirty="0">
                <a:solidFill>
                  <a:schemeClr val="tx2"/>
                </a:solidFill>
              </a:rPr>
              <a:t>0.75</a:t>
            </a:r>
            <a:r>
              <a:rPr lang="en-GB" sz="1100" dirty="0">
                <a:solidFill>
                  <a:schemeClr val="tx2"/>
                </a:solidFill>
              </a:rPr>
              <a:t>, </a:t>
            </a:r>
            <a:r>
              <a:rPr lang="en-GB" sz="1100" b="1" dirty="0">
                <a:solidFill>
                  <a:schemeClr val="tx2"/>
                </a:solidFill>
              </a:rPr>
              <a:t>p&lt;0.05</a:t>
            </a:r>
            <a:r>
              <a:rPr lang="en-US" sz="1100" dirty="0">
                <a:solidFill>
                  <a:schemeClr val="tx2"/>
                </a:solidFill>
              </a:rPr>
              <a:t>)</a:t>
            </a:r>
            <a:endParaRPr lang="en-GB" sz="1100" dirty="0">
              <a:solidFill>
                <a:schemeClr val="tx2"/>
              </a:solidFill>
            </a:endParaRPr>
          </a:p>
        </p:txBody>
      </p:sp>
      <p:sp>
        <p:nvSpPr>
          <p:cNvPr id="13" name="Content Placeholder 74">
            <a:extLst>
              <a:ext uri="{FF2B5EF4-FFF2-40B4-BE49-F238E27FC236}">
                <a16:creationId xmlns:a16="http://schemas.microsoft.com/office/drawing/2014/main" id="{88C78FE4-30DD-98FB-2476-920770D81120}"/>
              </a:ext>
            </a:extLst>
          </p:cNvPr>
          <p:cNvSpPr txBox="1">
            <a:spLocks/>
          </p:cNvSpPr>
          <p:nvPr/>
        </p:nvSpPr>
        <p:spPr>
          <a:xfrm>
            <a:off x="3730159" y="4683782"/>
            <a:ext cx="2418080" cy="619200"/>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b="1" dirty="0">
                <a:solidFill>
                  <a:schemeClr val="tx2"/>
                </a:solidFill>
              </a:rPr>
              <a:t>HR=2.28</a:t>
            </a:r>
          </a:p>
          <a:p>
            <a:pPr marL="0" indent="0" algn="ctr">
              <a:spcBef>
                <a:spcPts val="0"/>
              </a:spcBef>
              <a:buNone/>
            </a:pPr>
            <a:r>
              <a:rPr lang="en-US" sz="1100" dirty="0">
                <a:solidFill>
                  <a:schemeClr val="tx2"/>
                </a:solidFill>
              </a:rPr>
              <a:t>(95% CI: 0.86–6.08)</a:t>
            </a:r>
            <a:endParaRPr lang="en-GB" sz="1100" dirty="0">
              <a:solidFill>
                <a:schemeClr val="tx2"/>
              </a:solidFill>
            </a:endParaRPr>
          </a:p>
        </p:txBody>
      </p:sp>
    </p:spTree>
    <p:extLst>
      <p:ext uri="{BB962C8B-B14F-4D97-AF65-F5344CB8AC3E}">
        <p14:creationId xmlns:p14="http://schemas.microsoft.com/office/powerpoint/2010/main" val="3371751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05C01D8-358C-23E9-3920-7A16813A9D2F}"/>
              </a:ext>
            </a:extLst>
          </p:cNvPr>
          <p:cNvSpPr>
            <a:spLocks noGrp="1"/>
          </p:cNvSpPr>
          <p:nvPr>
            <p:ph type="body" sz="quarter" idx="17"/>
          </p:nvPr>
        </p:nvSpPr>
        <p:spPr/>
        <p:txBody>
          <a:bodyPr/>
          <a:lstStyle/>
          <a:p>
            <a:r>
              <a:rPr lang="en-GB" dirty="0"/>
              <a:t>Bipolar disorder – Maintenance treatment</a:t>
            </a:r>
          </a:p>
        </p:txBody>
      </p:sp>
      <p:sp>
        <p:nvSpPr>
          <p:cNvPr id="8" name="Title 7">
            <a:extLst>
              <a:ext uri="{FF2B5EF4-FFF2-40B4-BE49-F238E27FC236}">
                <a16:creationId xmlns:a16="http://schemas.microsoft.com/office/drawing/2014/main" id="{3AEAD0DB-73DF-553B-E8C1-34BA2C2BB61C}"/>
              </a:ext>
            </a:extLst>
          </p:cNvPr>
          <p:cNvSpPr>
            <a:spLocks noGrp="1"/>
          </p:cNvSpPr>
          <p:nvPr>
            <p:ph type="title"/>
          </p:nvPr>
        </p:nvSpPr>
        <p:spPr/>
        <p:txBody>
          <a:bodyPr/>
          <a:lstStyle/>
          <a:p>
            <a:r>
              <a:rPr lang="en-GB" dirty="0"/>
              <a:t>Limitations of existing pharmacotherapies for bipolar disorder</a:t>
            </a:r>
          </a:p>
        </p:txBody>
      </p:sp>
      <p:sp>
        <p:nvSpPr>
          <p:cNvPr id="13" name="Content Placeholder 12">
            <a:extLst>
              <a:ext uri="{FF2B5EF4-FFF2-40B4-BE49-F238E27FC236}">
                <a16:creationId xmlns:a16="http://schemas.microsoft.com/office/drawing/2014/main" id="{D6D3D9E6-A5FD-EE07-1330-F149D67DFB5A}"/>
              </a:ext>
            </a:extLst>
          </p:cNvPr>
          <p:cNvSpPr>
            <a:spLocks noGrp="1"/>
          </p:cNvSpPr>
          <p:nvPr>
            <p:ph idx="19"/>
          </p:nvPr>
        </p:nvSpPr>
        <p:spPr/>
        <p:txBody>
          <a:bodyPr/>
          <a:lstStyle/>
          <a:p>
            <a:r>
              <a:rPr lang="en-GB" sz="1400" b="1" dirty="0"/>
              <a:t>Mood stabilizers</a:t>
            </a:r>
            <a:r>
              <a:rPr lang="en-GB" sz="1400" b="1" baseline="30000" dirty="0"/>
              <a:t>1</a:t>
            </a:r>
          </a:p>
          <a:p>
            <a:pPr lvl="1"/>
            <a:r>
              <a:rPr lang="en-GB" b="1" dirty="0"/>
              <a:t>Lithium</a:t>
            </a:r>
            <a:r>
              <a:rPr lang="en-GB" dirty="0"/>
              <a:t> – narrow therapeutic index; </a:t>
            </a:r>
            <a:r>
              <a:rPr lang="en-US" dirty="0"/>
              <a:t>long-term thyroid and kidney damage, tremor, weight gain, GI issues, </a:t>
            </a:r>
            <a:br>
              <a:rPr lang="en-US" dirty="0"/>
            </a:br>
            <a:r>
              <a:rPr lang="en-US" dirty="0"/>
              <a:t>hair loss</a:t>
            </a:r>
          </a:p>
          <a:p>
            <a:pPr lvl="1"/>
            <a:r>
              <a:rPr lang="en-GB" b="1" dirty="0"/>
              <a:t>Valproate</a:t>
            </a:r>
            <a:r>
              <a:rPr lang="en-GB" dirty="0"/>
              <a:t> – boxed warnings for </a:t>
            </a:r>
            <a:r>
              <a:rPr lang="en-US" dirty="0"/>
              <a:t>hepatotoxicity, pancreatitis, and teratogenic toxicity; suicidal ideation, tremor, weight gain, GI issues</a:t>
            </a:r>
          </a:p>
          <a:p>
            <a:pPr lvl="1"/>
            <a:r>
              <a:rPr lang="en-GB" b="1" dirty="0"/>
              <a:t>Carbamazepine</a:t>
            </a:r>
            <a:r>
              <a:rPr lang="en-GB" dirty="0"/>
              <a:t> – risk of </a:t>
            </a:r>
            <a:r>
              <a:rPr lang="en-US" b="0" dirty="0"/>
              <a:t>Stevens–Johnson syndrome/toxic epidermal necrolysis, </a:t>
            </a:r>
            <a:r>
              <a:rPr lang="en-US" dirty="0"/>
              <a:t>suicidal ideation, </a:t>
            </a:r>
            <a:br>
              <a:rPr lang="en-US" dirty="0"/>
            </a:br>
            <a:r>
              <a:rPr lang="en-US" dirty="0"/>
              <a:t>teratogenic toxicity, extensive drug–drug interactions </a:t>
            </a:r>
          </a:p>
          <a:p>
            <a:pPr lvl="1"/>
            <a:r>
              <a:rPr lang="en-GB" b="1" dirty="0"/>
              <a:t>Lamotrigine</a:t>
            </a:r>
            <a:r>
              <a:rPr lang="en-GB" dirty="0"/>
              <a:t> – risk of </a:t>
            </a:r>
            <a:r>
              <a:rPr lang="en-US" b="0" dirty="0"/>
              <a:t>Stevens–Johnson syndrome/toxic epidermal necrolysis, </a:t>
            </a:r>
            <a:r>
              <a:rPr lang="en-US" dirty="0"/>
              <a:t>suicidal ideation, interaction with hormonal treatment</a:t>
            </a:r>
          </a:p>
          <a:p>
            <a:r>
              <a:rPr lang="en-GB" sz="1400" b="1" dirty="0"/>
              <a:t>Antidepressants</a:t>
            </a:r>
          </a:p>
          <a:p>
            <a:pPr lvl="1"/>
            <a:r>
              <a:rPr lang="en-GB" dirty="0"/>
              <a:t>None are FDA-approved for BD</a:t>
            </a:r>
          </a:p>
          <a:p>
            <a:pPr lvl="1"/>
            <a:r>
              <a:rPr lang="en-GB" dirty="0"/>
              <a:t>Boxed warnings for suicidality in children</a:t>
            </a:r>
            <a:r>
              <a:rPr lang="en-GB" baseline="30000" dirty="0"/>
              <a:t>1</a:t>
            </a:r>
            <a:endParaRPr lang="en-GB" dirty="0"/>
          </a:p>
          <a:p>
            <a:pPr lvl="1"/>
            <a:r>
              <a:rPr lang="en-GB" dirty="0"/>
              <a:t>Potential for inducing </a:t>
            </a:r>
            <a:r>
              <a:rPr lang="en-US" dirty="0"/>
              <a:t>manic/hypomanic switching</a:t>
            </a:r>
            <a:r>
              <a:rPr lang="en-US" baseline="30000" dirty="0"/>
              <a:t>2</a:t>
            </a:r>
            <a:endParaRPr lang="en-GB" dirty="0"/>
          </a:p>
          <a:p>
            <a:r>
              <a:rPr lang="en-GB" sz="1400" b="1" dirty="0"/>
              <a:t>Antipsychotics</a:t>
            </a:r>
            <a:r>
              <a:rPr lang="en-GB" sz="1400" b="1" baseline="30000" dirty="0"/>
              <a:t>1</a:t>
            </a:r>
            <a:endParaRPr lang="en-GB" sz="1400" b="1" dirty="0"/>
          </a:p>
          <a:p>
            <a:pPr lvl="1"/>
            <a:r>
              <a:rPr lang="en-GB" dirty="0"/>
              <a:t>Drug-induced movement disorders, sedation, weight gain, metabolic disorders, and prolactin elevation</a:t>
            </a:r>
          </a:p>
        </p:txBody>
      </p:sp>
      <p:sp>
        <p:nvSpPr>
          <p:cNvPr id="10" name="Text Placeholder 9">
            <a:extLst>
              <a:ext uri="{FF2B5EF4-FFF2-40B4-BE49-F238E27FC236}">
                <a16:creationId xmlns:a16="http://schemas.microsoft.com/office/drawing/2014/main" id="{1581E798-94B2-B8FF-2AE5-368B9C56B8B1}"/>
              </a:ext>
            </a:extLst>
          </p:cNvPr>
          <p:cNvSpPr>
            <a:spLocks noGrp="1"/>
          </p:cNvSpPr>
          <p:nvPr>
            <p:ph type="body" sz="quarter" idx="18"/>
          </p:nvPr>
        </p:nvSpPr>
        <p:spPr/>
        <p:txBody>
          <a:bodyPr/>
          <a:lstStyle/>
          <a:p>
            <a:r>
              <a:rPr lang="en-US" dirty="0"/>
              <a:t>BD=bipolar disorder; FDA=US Food and Drug Administration; GI=gastrointestinal </a:t>
            </a:r>
          </a:p>
          <a:p>
            <a:endParaRPr lang="en-US" dirty="0"/>
          </a:p>
          <a:p>
            <a:r>
              <a:rPr lang="en-US" dirty="0"/>
              <a:t>1. FDA website. Available at: https://www.accessdata.fda.gov/scripts/cder/daf/. Accessed Jun 2024; </a:t>
            </a:r>
            <a:br>
              <a:rPr lang="en-US" dirty="0"/>
            </a:br>
            <a:r>
              <a:rPr lang="en-US" dirty="0"/>
              <a:t>2. </a:t>
            </a:r>
            <a:r>
              <a:rPr lang="en-GB" dirty="0" err="1"/>
              <a:t>Yatham</a:t>
            </a:r>
            <a:r>
              <a:rPr lang="en-GB" dirty="0"/>
              <a:t> et al. Bipolar </a:t>
            </a:r>
            <a:r>
              <a:rPr lang="en-GB" dirty="0" err="1"/>
              <a:t>Disord</a:t>
            </a:r>
            <a:r>
              <a:rPr lang="en-GB" dirty="0"/>
              <a:t> 2018;20(2):97–170</a:t>
            </a:r>
            <a:endParaRPr lang="en-US" dirty="0"/>
          </a:p>
        </p:txBody>
      </p:sp>
      <p:sp>
        <p:nvSpPr>
          <p:cNvPr id="7" name="Slide Number Placeholder 6">
            <a:extLst>
              <a:ext uri="{FF2B5EF4-FFF2-40B4-BE49-F238E27FC236}">
                <a16:creationId xmlns:a16="http://schemas.microsoft.com/office/drawing/2014/main" id="{31E000BA-6E3F-3492-88C9-C47131A5D06D}"/>
              </a:ext>
            </a:extLst>
          </p:cNvPr>
          <p:cNvSpPr>
            <a:spLocks noGrp="1"/>
          </p:cNvSpPr>
          <p:nvPr>
            <p:ph type="sldNum" sz="quarter" idx="4"/>
          </p:nvPr>
        </p:nvSpPr>
        <p:spPr/>
        <p:txBody>
          <a:bodyPr/>
          <a:lstStyle/>
          <a:p>
            <a:fld id="{C5E73D8C-6D1C-4360-8101-83ED279A0FF1}" type="slidenum">
              <a:rPr lang="en-GB" smtClean="0"/>
              <a:pPr/>
              <a:t>19</a:t>
            </a:fld>
            <a:endParaRPr lang="en-GB"/>
          </a:p>
        </p:txBody>
      </p:sp>
    </p:spTree>
    <p:extLst>
      <p:ext uri="{BB962C8B-B14F-4D97-AF65-F5344CB8AC3E}">
        <p14:creationId xmlns:p14="http://schemas.microsoft.com/office/powerpoint/2010/main" val="2122512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3A77E0-B3DC-D888-7B2B-05D5BCC3B368}"/>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105B7F4A-4A48-DA61-8A61-304BCD5C6E38}"/>
              </a:ext>
            </a:extLst>
          </p:cNvPr>
          <p:cNvSpPr>
            <a:spLocks noGrp="1"/>
          </p:cNvSpPr>
          <p:nvPr>
            <p:ph type="title"/>
          </p:nvPr>
        </p:nvSpPr>
        <p:spPr/>
        <p:txBody>
          <a:bodyPr/>
          <a:lstStyle/>
          <a:p>
            <a:r>
              <a:rPr lang="en-GB" dirty="0"/>
              <a:t>Other nonpharmacologic biological treatments</a:t>
            </a:r>
          </a:p>
        </p:txBody>
      </p:sp>
      <p:sp>
        <p:nvSpPr>
          <p:cNvPr id="5" name="Text Placeholder 4">
            <a:extLst>
              <a:ext uri="{FF2B5EF4-FFF2-40B4-BE49-F238E27FC236}">
                <a16:creationId xmlns:a16="http://schemas.microsoft.com/office/drawing/2014/main" id="{0BC1A60B-928D-EBB8-F9A8-0055D200551D}"/>
              </a:ext>
            </a:extLst>
          </p:cNvPr>
          <p:cNvSpPr>
            <a:spLocks noGrp="1"/>
          </p:cNvSpPr>
          <p:nvPr>
            <p:ph type="body" sz="quarter" idx="18"/>
          </p:nvPr>
        </p:nvSpPr>
        <p:spPr/>
        <p:txBody>
          <a:bodyPr/>
          <a:lstStyle/>
          <a:p>
            <a:r>
              <a:rPr lang="en-GB" dirty="0"/>
              <a:t>Mutz J. Bipolar </a:t>
            </a:r>
            <a:r>
              <a:rPr lang="en-GB" dirty="0" err="1"/>
              <a:t>Disord</a:t>
            </a:r>
            <a:r>
              <a:rPr lang="en-GB" dirty="0"/>
              <a:t> 2023;25(1):9–24</a:t>
            </a:r>
          </a:p>
        </p:txBody>
      </p:sp>
      <p:sp>
        <p:nvSpPr>
          <p:cNvPr id="6" name="Slide Number Placeholder 5">
            <a:extLst>
              <a:ext uri="{FF2B5EF4-FFF2-40B4-BE49-F238E27FC236}">
                <a16:creationId xmlns:a16="http://schemas.microsoft.com/office/drawing/2014/main" id="{CC31803D-0056-1425-3278-6D0CBEF0663B}"/>
              </a:ext>
            </a:extLst>
          </p:cNvPr>
          <p:cNvSpPr>
            <a:spLocks noGrp="1"/>
          </p:cNvSpPr>
          <p:nvPr>
            <p:ph type="sldNum" sz="quarter" idx="4"/>
          </p:nvPr>
        </p:nvSpPr>
        <p:spPr/>
        <p:txBody>
          <a:bodyPr/>
          <a:lstStyle/>
          <a:p>
            <a:fld id="{C5E73D8C-6D1C-4360-8101-83ED279A0FF1}" type="slidenum">
              <a:rPr lang="en-GB" smtClean="0"/>
              <a:pPr/>
              <a:t>20</a:t>
            </a:fld>
            <a:endParaRPr lang="en-GB"/>
          </a:p>
        </p:txBody>
      </p:sp>
      <p:sp>
        <p:nvSpPr>
          <p:cNvPr id="51" name="Circle: Hollow 917">
            <a:extLst>
              <a:ext uri="{FF2B5EF4-FFF2-40B4-BE49-F238E27FC236}">
                <a16:creationId xmlns:a16="http://schemas.microsoft.com/office/drawing/2014/main" id="{1C9E765C-19D8-BC6A-E881-350E07B78B58}"/>
              </a:ext>
            </a:extLst>
          </p:cNvPr>
          <p:cNvSpPr/>
          <p:nvPr/>
        </p:nvSpPr>
        <p:spPr>
          <a:xfrm rot="1820512">
            <a:off x="4391589" y="2125139"/>
            <a:ext cx="3207751" cy="3207751"/>
          </a:xfrm>
          <a:prstGeom prst="donut">
            <a:avLst>
              <a:gd name="adj" fmla="val 2871"/>
            </a:avLst>
          </a:prstGeom>
          <a:solidFill>
            <a:schemeClr val="accent1">
              <a:alpha val="1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72" name="Triangle 139">
            <a:extLst>
              <a:ext uri="{FF2B5EF4-FFF2-40B4-BE49-F238E27FC236}">
                <a16:creationId xmlns:a16="http://schemas.microsoft.com/office/drawing/2014/main" id="{7EC82557-0A43-ACBE-EEAB-525B6F3F1E18}"/>
              </a:ext>
            </a:extLst>
          </p:cNvPr>
          <p:cNvSpPr/>
          <p:nvPr/>
        </p:nvSpPr>
        <p:spPr>
          <a:xfrm rot="1820512">
            <a:off x="6870086" y="2234864"/>
            <a:ext cx="143311" cy="992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73" name="Group 72">
            <a:extLst>
              <a:ext uri="{FF2B5EF4-FFF2-40B4-BE49-F238E27FC236}">
                <a16:creationId xmlns:a16="http://schemas.microsoft.com/office/drawing/2014/main" id="{FBEAB2B4-FB0D-0145-3536-783EA13220B4}"/>
              </a:ext>
            </a:extLst>
          </p:cNvPr>
          <p:cNvGrpSpPr/>
          <p:nvPr/>
        </p:nvGrpSpPr>
        <p:grpSpPr>
          <a:xfrm rot="1820512">
            <a:off x="4671957" y="2959474"/>
            <a:ext cx="3268247" cy="290010"/>
            <a:chOff x="3316160" y="2092987"/>
            <a:chExt cx="2451184" cy="217509"/>
          </a:xfrm>
        </p:grpSpPr>
        <p:sp>
          <p:nvSpPr>
            <p:cNvPr id="77" name="Triangle 140">
              <a:extLst>
                <a:ext uri="{FF2B5EF4-FFF2-40B4-BE49-F238E27FC236}">
                  <a16:creationId xmlns:a16="http://schemas.microsoft.com/office/drawing/2014/main" id="{D50CE2C9-56B3-581A-FD6E-430815E1671C}"/>
                </a:ext>
              </a:extLst>
            </p:cNvPr>
            <p:cNvSpPr/>
            <p:nvPr/>
          </p:nvSpPr>
          <p:spPr>
            <a:xfrm rot="3624021">
              <a:off x="5676373" y="2109499"/>
              <a:ext cx="107483" cy="7445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8" name="Triangle 142">
              <a:extLst>
                <a:ext uri="{FF2B5EF4-FFF2-40B4-BE49-F238E27FC236}">
                  <a16:creationId xmlns:a16="http://schemas.microsoft.com/office/drawing/2014/main" id="{48B8F835-1C77-7A7E-F818-B3DC96F49EB7}"/>
                </a:ext>
              </a:extLst>
            </p:cNvPr>
            <p:cNvSpPr/>
            <p:nvPr/>
          </p:nvSpPr>
          <p:spPr>
            <a:xfrm rot="17290512" flipH="1">
              <a:off x="3299648" y="2219525"/>
              <a:ext cx="107483" cy="7445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4" name="Triangle 146">
            <a:extLst>
              <a:ext uri="{FF2B5EF4-FFF2-40B4-BE49-F238E27FC236}">
                <a16:creationId xmlns:a16="http://schemas.microsoft.com/office/drawing/2014/main" id="{505163F9-4D4B-03EE-771B-825F9052BB49}"/>
              </a:ext>
            </a:extLst>
          </p:cNvPr>
          <p:cNvSpPr/>
          <p:nvPr/>
        </p:nvSpPr>
        <p:spPr>
          <a:xfrm rot="19111024" flipV="1">
            <a:off x="6900244" y="5076534"/>
            <a:ext cx="143311" cy="992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5" name="Triangle 147">
            <a:extLst>
              <a:ext uri="{FF2B5EF4-FFF2-40B4-BE49-F238E27FC236}">
                <a16:creationId xmlns:a16="http://schemas.microsoft.com/office/drawing/2014/main" id="{339D5047-59C9-15C8-65B5-7557C32E10D6}"/>
              </a:ext>
            </a:extLst>
          </p:cNvPr>
          <p:cNvSpPr/>
          <p:nvPr/>
        </p:nvSpPr>
        <p:spPr>
          <a:xfrm rot="5444533" flipH="1" flipV="1">
            <a:off x="4212235" y="3758752"/>
            <a:ext cx="143311" cy="992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Triangle 151">
            <a:extLst>
              <a:ext uri="{FF2B5EF4-FFF2-40B4-BE49-F238E27FC236}">
                <a16:creationId xmlns:a16="http://schemas.microsoft.com/office/drawing/2014/main" id="{AF8A3F90-C0CB-16C4-6CC0-8B7F870FAB06}"/>
              </a:ext>
            </a:extLst>
          </p:cNvPr>
          <p:cNvSpPr/>
          <p:nvPr/>
        </p:nvSpPr>
        <p:spPr>
          <a:xfrm rot="12620512">
            <a:off x="5155342" y="5192064"/>
            <a:ext cx="143311" cy="992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TextBox 81">
            <a:extLst>
              <a:ext uri="{FF2B5EF4-FFF2-40B4-BE49-F238E27FC236}">
                <a16:creationId xmlns:a16="http://schemas.microsoft.com/office/drawing/2014/main" id="{AA5DECE3-F79D-6B0F-7E14-7A7EC5E0E269}"/>
              </a:ext>
            </a:extLst>
          </p:cNvPr>
          <p:cNvSpPr txBox="1"/>
          <p:nvPr/>
        </p:nvSpPr>
        <p:spPr>
          <a:xfrm>
            <a:off x="6941741" y="5236688"/>
            <a:ext cx="3893707" cy="954107"/>
          </a:xfrm>
          <a:prstGeom prst="rect">
            <a:avLst/>
          </a:prstGeom>
          <a:noFill/>
        </p:spPr>
        <p:txBody>
          <a:bodyPr wrap="square" rtlCol="0">
            <a:spAutoFit/>
          </a:bodyPr>
          <a:lstStyle/>
          <a:p>
            <a:r>
              <a:rPr lang="en-GB" sz="1400" b="1"/>
              <a:t>Magnetic seizure therapy (MST): </a:t>
            </a:r>
            <a:r>
              <a:rPr lang="en-GB" sz="1400"/>
              <a:t>high-frequency magnetic pulses stimulate specific areas in the brain to induce a seizure</a:t>
            </a:r>
          </a:p>
          <a:p>
            <a:endParaRPr lang="en-GB" sz="1400" b="1"/>
          </a:p>
        </p:txBody>
      </p:sp>
      <p:sp>
        <p:nvSpPr>
          <p:cNvPr id="86" name="TextBox 85">
            <a:extLst>
              <a:ext uri="{FF2B5EF4-FFF2-40B4-BE49-F238E27FC236}">
                <a16:creationId xmlns:a16="http://schemas.microsoft.com/office/drawing/2014/main" id="{8967EE0C-D6EB-FD08-3EAB-C4C0BFB0BEB9}"/>
              </a:ext>
            </a:extLst>
          </p:cNvPr>
          <p:cNvSpPr txBox="1"/>
          <p:nvPr/>
        </p:nvSpPr>
        <p:spPr>
          <a:xfrm>
            <a:off x="7015554" y="1382986"/>
            <a:ext cx="4608791" cy="1384995"/>
          </a:xfrm>
          <a:prstGeom prst="rect">
            <a:avLst/>
          </a:prstGeom>
          <a:noFill/>
        </p:spPr>
        <p:txBody>
          <a:bodyPr wrap="square" rtlCol="0">
            <a:spAutoFit/>
          </a:bodyPr>
          <a:lstStyle/>
          <a:p>
            <a:r>
              <a:rPr lang="en-GB" sz="1400" b="1" dirty="0" err="1"/>
              <a:t>Vagus</a:t>
            </a:r>
            <a:r>
              <a:rPr lang="en-GB" sz="1400" b="1" dirty="0"/>
              <a:t> nerve stimulation (VNS): </a:t>
            </a:r>
            <a:r>
              <a:rPr lang="en-GB" sz="1400" dirty="0"/>
              <a:t>electrical stimulation of the afferent projections of the </a:t>
            </a:r>
            <a:r>
              <a:rPr lang="en-GB" sz="1400" dirty="0" err="1"/>
              <a:t>vagus</a:t>
            </a:r>
            <a:r>
              <a:rPr lang="en-GB" sz="1400" dirty="0"/>
              <a:t> nerve occurs through electrodes that are wrapped around the left </a:t>
            </a:r>
            <a:r>
              <a:rPr lang="en-GB" sz="1400" dirty="0" err="1"/>
              <a:t>vagus</a:t>
            </a:r>
            <a:r>
              <a:rPr lang="en-GB" sz="1400" dirty="0"/>
              <a:t> nerve and connected to a pulse generator implanted beneath the skin near the upper chest</a:t>
            </a:r>
          </a:p>
          <a:p>
            <a:endParaRPr lang="en-GB" sz="1400" dirty="0"/>
          </a:p>
        </p:txBody>
      </p:sp>
      <p:sp>
        <p:nvSpPr>
          <p:cNvPr id="87" name="TextBox 86">
            <a:extLst>
              <a:ext uri="{FF2B5EF4-FFF2-40B4-BE49-F238E27FC236}">
                <a16:creationId xmlns:a16="http://schemas.microsoft.com/office/drawing/2014/main" id="{ABA14A10-818A-07AF-81C8-321892A706F0}"/>
              </a:ext>
            </a:extLst>
          </p:cNvPr>
          <p:cNvSpPr txBox="1"/>
          <p:nvPr/>
        </p:nvSpPr>
        <p:spPr>
          <a:xfrm>
            <a:off x="588937" y="3418538"/>
            <a:ext cx="3583484" cy="954107"/>
          </a:xfrm>
          <a:prstGeom prst="rect">
            <a:avLst/>
          </a:prstGeom>
          <a:noFill/>
        </p:spPr>
        <p:txBody>
          <a:bodyPr wrap="square" rtlCol="0">
            <a:spAutoFit/>
          </a:bodyPr>
          <a:lstStyle/>
          <a:p>
            <a:pPr algn="r"/>
            <a:r>
              <a:rPr lang="en-GB" sz="1400" b="1"/>
              <a:t>Electroconvulsive therapy (ECT): </a:t>
            </a:r>
            <a:r>
              <a:rPr lang="en-GB" sz="1400"/>
              <a:t>an electric current is applied to the head, which induces a generalized seizure</a:t>
            </a:r>
          </a:p>
          <a:p>
            <a:pPr algn="r"/>
            <a:endParaRPr lang="en-GB" sz="1400"/>
          </a:p>
        </p:txBody>
      </p:sp>
      <p:sp>
        <p:nvSpPr>
          <p:cNvPr id="89" name="TextBox 88">
            <a:extLst>
              <a:ext uri="{FF2B5EF4-FFF2-40B4-BE49-F238E27FC236}">
                <a16:creationId xmlns:a16="http://schemas.microsoft.com/office/drawing/2014/main" id="{E3B23473-9A07-B5B3-A843-8337603D84D1}"/>
              </a:ext>
            </a:extLst>
          </p:cNvPr>
          <p:cNvSpPr txBox="1"/>
          <p:nvPr/>
        </p:nvSpPr>
        <p:spPr>
          <a:xfrm>
            <a:off x="1133546" y="1464690"/>
            <a:ext cx="3695646" cy="1384995"/>
          </a:xfrm>
          <a:prstGeom prst="rect">
            <a:avLst/>
          </a:prstGeom>
          <a:noFill/>
        </p:spPr>
        <p:txBody>
          <a:bodyPr wrap="square" rtlCol="0">
            <a:spAutoFit/>
          </a:bodyPr>
          <a:lstStyle/>
          <a:p>
            <a:pPr algn="r"/>
            <a:r>
              <a:rPr lang="en-GB" sz="1400" b="1"/>
              <a:t>Transcranial magnetic stimulation (TMS): </a:t>
            </a:r>
            <a:r>
              <a:rPr lang="en-GB" sz="1400"/>
              <a:t>a magnetic field is used to depolarize superficial neurons and initiate action potentials in the brain. TMS can target specific sites in the brain</a:t>
            </a:r>
          </a:p>
          <a:p>
            <a:pPr algn="r"/>
            <a:endParaRPr lang="en-GB" sz="1400"/>
          </a:p>
        </p:txBody>
      </p:sp>
      <p:sp>
        <p:nvSpPr>
          <p:cNvPr id="92" name="TextBox 91">
            <a:extLst>
              <a:ext uri="{FF2B5EF4-FFF2-40B4-BE49-F238E27FC236}">
                <a16:creationId xmlns:a16="http://schemas.microsoft.com/office/drawing/2014/main" id="{AF7C1400-7A6A-D81E-7357-33D036A60EB4}"/>
              </a:ext>
            </a:extLst>
          </p:cNvPr>
          <p:cNvSpPr txBox="1"/>
          <p:nvPr/>
        </p:nvSpPr>
        <p:spPr>
          <a:xfrm>
            <a:off x="7824201" y="3267063"/>
            <a:ext cx="3577791" cy="1600438"/>
          </a:xfrm>
          <a:prstGeom prst="rect">
            <a:avLst/>
          </a:prstGeom>
          <a:noFill/>
        </p:spPr>
        <p:txBody>
          <a:bodyPr wrap="square" rtlCol="0">
            <a:spAutoFit/>
          </a:bodyPr>
          <a:lstStyle/>
          <a:p>
            <a:r>
              <a:rPr lang="en-GB" sz="1400" b="1"/>
              <a:t>Deep brain stimulation (DBS): </a:t>
            </a:r>
            <a:r>
              <a:rPr lang="en-GB" sz="1400"/>
              <a:t>electrical stimulation is delivered to specific brain regions through electrodes that are surgically implanted into the brain, and connected to a neurostimulator implanted beneath the skin just above the chest </a:t>
            </a:r>
          </a:p>
          <a:p>
            <a:endParaRPr lang="en-GB" sz="1400"/>
          </a:p>
        </p:txBody>
      </p:sp>
      <p:sp>
        <p:nvSpPr>
          <p:cNvPr id="94" name="TextBox 93">
            <a:extLst>
              <a:ext uri="{FF2B5EF4-FFF2-40B4-BE49-F238E27FC236}">
                <a16:creationId xmlns:a16="http://schemas.microsoft.com/office/drawing/2014/main" id="{0764C472-08C7-ACDF-77A8-1C9C01186A22}"/>
              </a:ext>
            </a:extLst>
          </p:cNvPr>
          <p:cNvSpPr txBox="1"/>
          <p:nvPr/>
        </p:nvSpPr>
        <p:spPr>
          <a:xfrm>
            <a:off x="866028" y="5148699"/>
            <a:ext cx="4274053" cy="1169551"/>
          </a:xfrm>
          <a:prstGeom prst="rect">
            <a:avLst/>
          </a:prstGeom>
          <a:noFill/>
        </p:spPr>
        <p:txBody>
          <a:bodyPr wrap="square" rtlCol="0">
            <a:spAutoFit/>
          </a:bodyPr>
          <a:lstStyle/>
          <a:p>
            <a:pPr algn="r"/>
            <a:r>
              <a:rPr lang="en-GB" sz="1400" b="1" dirty="0"/>
              <a:t>Transcranial direct current stimulation (</a:t>
            </a:r>
            <a:r>
              <a:rPr lang="en-GB" sz="1400" b="1" dirty="0" err="1"/>
              <a:t>tDCS</a:t>
            </a:r>
            <a:r>
              <a:rPr lang="en-GB" sz="1400" b="1" dirty="0"/>
              <a:t>): </a:t>
            </a:r>
            <a:br>
              <a:rPr lang="en-GB" sz="1400" b="1" dirty="0"/>
            </a:br>
            <a:r>
              <a:rPr lang="en-GB" sz="1400" dirty="0"/>
              <a:t>a weak (</a:t>
            </a:r>
            <a:r>
              <a:rPr lang="en-GB" sz="1400" dirty="0">
                <a:sym typeface="Symbol" panose="05050102010706020507" pitchFamily="18" charset="2"/>
              </a:rPr>
              <a:t>0.5–2 mA) direct current is applied via scalp electrodes overlying cortical areas. As a result, the excitability of cortical tissue is altered</a:t>
            </a:r>
            <a:endParaRPr lang="en-GB" sz="1400" dirty="0"/>
          </a:p>
          <a:p>
            <a:pPr algn="r"/>
            <a:endParaRPr lang="en-GB" sz="1400" dirty="0"/>
          </a:p>
        </p:txBody>
      </p:sp>
      <p:grpSp>
        <p:nvGrpSpPr>
          <p:cNvPr id="95" name="Group 94">
            <a:extLst>
              <a:ext uri="{FF2B5EF4-FFF2-40B4-BE49-F238E27FC236}">
                <a16:creationId xmlns:a16="http://schemas.microsoft.com/office/drawing/2014/main" id="{60EBA27B-4B89-8B3F-588F-94145895545E}"/>
              </a:ext>
            </a:extLst>
          </p:cNvPr>
          <p:cNvGrpSpPr/>
          <p:nvPr/>
        </p:nvGrpSpPr>
        <p:grpSpPr>
          <a:xfrm>
            <a:off x="4690075" y="2570611"/>
            <a:ext cx="2522786" cy="2522786"/>
            <a:chOff x="5251671" y="2828029"/>
            <a:chExt cx="1767254" cy="1767254"/>
          </a:xfrm>
        </p:grpSpPr>
        <p:pic>
          <p:nvPicPr>
            <p:cNvPr id="96" name="Graphic 95" descr="Brain outline">
              <a:extLst>
                <a:ext uri="{FF2B5EF4-FFF2-40B4-BE49-F238E27FC236}">
                  <a16:creationId xmlns:a16="http://schemas.microsoft.com/office/drawing/2014/main" id="{A32D35C2-1E6C-FA60-5A3B-3E4E8B391F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251671" y="2828029"/>
              <a:ext cx="1767254" cy="1767254"/>
            </a:xfrm>
            <a:prstGeom prst="rect">
              <a:avLst/>
            </a:prstGeom>
          </p:spPr>
        </p:pic>
        <p:grpSp>
          <p:nvGrpSpPr>
            <p:cNvPr id="97" name="Group 96">
              <a:extLst>
                <a:ext uri="{FF2B5EF4-FFF2-40B4-BE49-F238E27FC236}">
                  <a16:creationId xmlns:a16="http://schemas.microsoft.com/office/drawing/2014/main" id="{D0E11642-88D1-8BBE-A649-398866054FBF}"/>
                </a:ext>
              </a:extLst>
            </p:cNvPr>
            <p:cNvGrpSpPr/>
            <p:nvPr/>
          </p:nvGrpSpPr>
          <p:grpSpPr>
            <a:xfrm rot="467180">
              <a:off x="6306989" y="2839063"/>
              <a:ext cx="462084" cy="889939"/>
              <a:chOff x="7941733" y="3039533"/>
              <a:chExt cx="914400" cy="1761067"/>
            </a:xfrm>
          </p:grpSpPr>
          <p:sp>
            <p:nvSpPr>
              <p:cNvPr id="98" name="Freeform: Shape 97">
                <a:extLst>
                  <a:ext uri="{FF2B5EF4-FFF2-40B4-BE49-F238E27FC236}">
                    <a16:creationId xmlns:a16="http://schemas.microsoft.com/office/drawing/2014/main" id="{87CDC83A-F11E-71E0-21A6-F5081483F6BC}"/>
                  </a:ext>
                </a:extLst>
              </p:cNvPr>
              <p:cNvSpPr/>
              <p:nvPr/>
            </p:nvSpPr>
            <p:spPr>
              <a:xfrm>
                <a:off x="7941733" y="3039533"/>
                <a:ext cx="914400" cy="1761067"/>
              </a:xfrm>
              <a:custGeom>
                <a:avLst/>
                <a:gdLst>
                  <a:gd name="connsiteX0" fmla="*/ 347134 w 914400"/>
                  <a:gd name="connsiteY0" fmla="*/ 893234 h 1761067"/>
                  <a:gd name="connsiteX1" fmla="*/ 118534 w 914400"/>
                  <a:gd name="connsiteY1" fmla="*/ 842434 h 1761067"/>
                  <a:gd name="connsiteX2" fmla="*/ 419100 w 914400"/>
                  <a:gd name="connsiteY2" fmla="*/ 0 h 1761067"/>
                  <a:gd name="connsiteX3" fmla="*/ 880534 w 914400"/>
                  <a:gd name="connsiteY3" fmla="*/ 88900 h 1761067"/>
                  <a:gd name="connsiteX4" fmla="*/ 609600 w 914400"/>
                  <a:gd name="connsiteY4" fmla="*/ 647700 h 1761067"/>
                  <a:gd name="connsiteX5" fmla="*/ 914400 w 914400"/>
                  <a:gd name="connsiteY5" fmla="*/ 702734 h 1761067"/>
                  <a:gd name="connsiteX6" fmla="*/ 0 w 914400"/>
                  <a:gd name="connsiteY6" fmla="*/ 1761067 h 1761067"/>
                  <a:gd name="connsiteX7" fmla="*/ 347134 w 914400"/>
                  <a:gd name="connsiteY7" fmla="*/ 893234 h 176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 h="1761067">
                    <a:moveTo>
                      <a:pt x="347134" y="893234"/>
                    </a:moveTo>
                    <a:lnTo>
                      <a:pt x="118534" y="842434"/>
                    </a:lnTo>
                    <a:lnTo>
                      <a:pt x="419100" y="0"/>
                    </a:lnTo>
                    <a:lnTo>
                      <a:pt x="880534" y="88900"/>
                    </a:lnTo>
                    <a:lnTo>
                      <a:pt x="609600" y="647700"/>
                    </a:lnTo>
                    <a:lnTo>
                      <a:pt x="914400" y="702734"/>
                    </a:lnTo>
                    <a:lnTo>
                      <a:pt x="0" y="1761067"/>
                    </a:lnTo>
                    <a:lnTo>
                      <a:pt x="347134" y="8932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9" name="Graphic 98" descr="High voltage outline">
                <a:extLst>
                  <a:ext uri="{FF2B5EF4-FFF2-40B4-BE49-F238E27FC236}">
                    <a16:creationId xmlns:a16="http://schemas.microsoft.com/office/drawing/2014/main" id="{5982F618-AC96-5197-A321-7FB7DEA0F86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9583" t="30907" r="38164" b="16346"/>
              <a:stretch/>
            </p:blipFill>
            <p:spPr>
              <a:xfrm rot="628241">
                <a:off x="8086231" y="3102947"/>
                <a:ext cx="676292" cy="1603063"/>
              </a:xfrm>
              <a:prstGeom prst="rect">
                <a:avLst/>
              </a:prstGeom>
            </p:spPr>
          </p:pic>
        </p:grpSp>
      </p:grpSp>
    </p:spTree>
    <p:extLst>
      <p:ext uri="{BB962C8B-B14F-4D97-AF65-F5344CB8AC3E}">
        <p14:creationId xmlns:p14="http://schemas.microsoft.com/office/powerpoint/2010/main" val="1370151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445DB7-C483-945C-63B5-975E44EA1C6A}"/>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9BA2222E-0604-926E-AFA7-5133C717A0BB}"/>
              </a:ext>
            </a:extLst>
          </p:cNvPr>
          <p:cNvSpPr>
            <a:spLocks noGrp="1"/>
          </p:cNvSpPr>
          <p:nvPr>
            <p:ph type="title"/>
          </p:nvPr>
        </p:nvSpPr>
        <p:spPr/>
        <p:txBody>
          <a:bodyPr/>
          <a:lstStyle/>
          <a:p>
            <a:r>
              <a:rPr lang="en-GB"/>
              <a:t>Special populations</a:t>
            </a:r>
            <a:endParaRPr lang="en-GB" dirty="0"/>
          </a:p>
        </p:txBody>
      </p:sp>
      <p:sp>
        <p:nvSpPr>
          <p:cNvPr id="8" name="Content Placeholder 7">
            <a:extLst>
              <a:ext uri="{FF2B5EF4-FFF2-40B4-BE49-F238E27FC236}">
                <a16:creationId xmlns:a16="http://schemas.microsoft.com/office/drawing/2014/main" id="{B0813F63-6294-B868-93FA-89F9922F8E59}"/>
              </a:ext>
            </a:extLst>
          </p:cNvPr>
          <p:cNvSpPr>
            <a:spLocks noGrp="1"/>
          </p:cNvSpPr>
          <p:nvPr>
            <p:ph sz="half" idx="20"/>
          </p:nvPr>
        </p:nvSpPr>
        <p:spPr>
          <a:xfrm>
            <a:off x="9144000" y="1416785"/>
            <a:ext cx="2506662" cy="4069615"/>
          </a:xfrm>
        </p:spPr>
        <p:txBody>
          <a:bodyPr lIns="180000" tIns="180000" rIns="180000" bIns="180000"/>
          <a:lstStyle/>
          <a:p>
            <a:pPr marL="0" indent="0" algn="ctr">
              <a:spcBef>
                <a:spcPts val="240"/>
              </a:spcBef>
              <a:spcAft>
                <a:spcPts val="240"/>
              </a:spcAft>
              <a:buNone/>
            </a:pPr>
            <a:r>
              <a:rPr lang="en-GB" sz="1400" b="1" dirty="0"/>
              <a:t> Old age</a:t>
            </a:r>
          </a:p>
          <a:p>
            <a:pPr marL="171450" marR="0" lvl="0" indent="-17145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Pharmacodynamic and pharmacokinetic changes in older adults may increase their susceptibility to the adverse events associated with lithium</a:t>
            </a:r>
            <a:r>
              <a:rPr kumimoji="0" lang="en-GB" sz="1200" b="0" i="0" u="none" strike="noStrike" kern="1200" cap="none" spc="0" normalizeH="0" baseline="30000" noProof="0" dirty="0">
                <a:ln>
                  <a:noFill/>
                </a:ln>
                <a:solidFill>
                  <a:srgbClr val="3F1A01"/>
                </a:solidFill>
                <a:effectLst/>
                <a:uLnTx/>
                <a:uFillTx/>
                <a:ea typeface="+mn-ea"/>
                <a:cs typeface="+mn-cs"/>
              </a:rPr>
              <a:t>6</a:t>
            </a:r>
          </a:p>
          <a:p>
            <a:pPr marL="171450" marR="0" lvl="0" indent="-17145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Lithium has been found to significantly reduce the risk of developing dementia in elderly patients with BD</a:t>
            </a:r>
            <a:r>
              <a:rPr kumimoji="0" lang="en-GB" sz="1200" b="0" i="0" u="none" strike="noStrike" kern="1200" cap="none" spc="0" normalizeH="0" baseline="30000" noProof="0" dirty="0">
                <a:ln>
                  <a:noFill/>
                </a:ln>
                <a:solidFill>
                  <a:srgbClr val="3F1A01"/>
                </a:solidFill>
                <a:effectLst/>
                <a:uLnTx/>
                <a:uFillTx/>
                <a:ea typeface="+mn-ea"/>
                <a:cs typeface="+mn-cs"/>
              </a:rPr>
              <a:t>7,8</a:t>
            </a:r>
          </a:p>
          <a:p>
            <a:pPr marL="171450" marR="0" lvl="0" indent="-17145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Psychotherapy, and psychosocial interventions may be beneficial for the management of BD in old age</a:t>
            </a:r>
            <a:r>
              <a:rPr kumimoji="0" lang="en-GB" sz="1200" b="0" i="0" u="none" strike="noStrike" kern="1200" cap="none" spc="0" normalizeH="0" baseline="30000" noProof="0" dirty="0">
                <a:ln>
                  <a:noFill/>
                </a:ln>
                <a:solidFill>
                  <a:srgbClr val="3F1A01"/>
                </a:solidFill>
                <a:effectLst/>
                <a:uLnTx/>
                <a:uFillTx/>
                <a:ea typeface="+mn-ea"/>
                <a:cs typeface="+mn-cs"/>
              </a:rPr>
              <a:t>9</a:t>
            </a:r>
            <a:endParaRPr lang="en-GB" sz="1200" b="1" dirty="0"/>
          </a:p>
        </p:txBody>
      </p:sp>
      <p:sp>
        <p:nvSpPr>
          <p:cNvPr id="9" name="Content Placeholder 8">
            <a:extLst>
              <a:ext uri="{FF2B5EF4-FFF2-40B4-BE49-F238E27FC236}">
                <a16:creationId xmlns:a16="http://schemas.microsoft.com/office/drawing/2014/main" id="{1ED5285D-1863-16CA-51E6-B37AA82F70CC}"/>
              </a:ext>
            </a:extLst>
          </p:cNvPr>
          <p:cNvSpPr>
            <a:spLocks noGrp="1"/>
          </p:cNvSpPr>
          <p:nvPr>
            <p:ph sz="half" idx="21"/>
          </p:nvPr>
        </p:nvSpPr>
        <p:spPr>
          <a:xfrm>
            <a:off x="539749" y="1416785"/>
            <a:ext cx="5392736" cy="4069615"/>
          </a:xfrm>
        </p:spPr>
        <p:txBody>
          <a:bodyPr lIns="180000" tIns="180000" rIns="180000" bIns="180000"/>
          <a:lstStyle/>
          <a:p>
            <a:pPr marL="0" indent="0" algn="ctr">
              <a:spcBef>
                <a:spcPts val="240"/>
              </a:spcBef>
              <a:spcAft>
                <a:spcPts val="240"/>
              </a:spcAft>
              <a:buNone/>
            </a:pPr>
            <a:r>
              <a:rPr lang="en-GB" sz="1400" b="1" dirty="0"/>
              <a:t>Pregnancy and peripartum</a:t>
            </a:r>
          </a:p>
          <a:p>
            <a:pPr marL="180000" marR="0" lvl="0" indent="-18000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Valproate is associated with an increased risk of congenital malformations, and neurodevelopmental disorders in children </a:t>
            </a:r>
            <a:br>
              <a:rPr kumimoji="0" lang="en-GB" sz="1200" b="0" i="0" u="none" strike="noStrike" kern="1200" cap="none" spc="0" normalizeH="0" baseline="0" noProof="0" dirty="0">
                <a:ln>
                  <a:noFill/>
                </a:ln>
                <a:solidFill>
                  <a:srgbClr val="3F1A01"/>
                </a:solidFill>
                <a:effectLst/>
                <a:uLnTx/>
                <a:uFillTx/>
                <a:ea typeface="+mn-ea"/>
                <a:cs typeface="+mn-cs"/>
              </a:rPr>
            </a:br>
            <a:r>
              <a:rPr kumimoji="0" lang="en-GB" sz="1200" b="0" i="0" u="none" strike="noStrike" kern="1200" cap="none" spc="0" normalizeH="0" baseline="0" noProof="0" dirty="0">
                <a:ln>
                  <a:noFill/>
                </a:ln>
                <a:solidFill>
                  <a:srgbClr val="3F1A01"/>
                </a:solidFill>
                <a:effectLst/>
                <a:uLnTx/>
                <a:uFillTx/>
                <a:ea typeface="+mn-ea"/>
                <a:cs typeface="+mn-cs"/>
              </a:rPr>
              <a:t>with </a:t>
            </a:r>
            <a:r>
              <a:rPr kumimoji="0" lang="en-GB" sz="1200" b="0" i="1" u="none" strike="noStrike" kern="1200" cap="none" spc="0" normalizeH="0" baseline="0" noProof="0" dirty="0">
                <a:ln>
                  <a:noFill/>
                </a:ln>
                <a:solidFill>
                  <a:srgbClr val="3F1A01"/>
                </a:solidFill>
                <a:effectLst/>
                <a:uLnTx/>
                <a:uFillTx/>
                <a:ea typeface="+mn-ea"/>
                <a:cs typeface="+mn-cs"/>
              </a:rPr>
              <a:t>in utero </a:t>
            </a:r>
            <a:r>
              <a:rPr kumimoji="0" lang="en-GB" sz="1200" b="0" i="0" u="none" strike="noStrike" kern="1200" cap="none" spc="0" normalizeH="0" baseline="0" noProof="0" dirty="0">
                <a:ln>
                  <a:noFill/>
                </a:ln>
                <a:solidFill>
                  <a:srgbClr val="3F1A01"/>
                </a:solidFill>
                <a:effectLst/>
                <a:uLnTx/>
                <a:uFillTx/>
                <a:ea typeface="+mn-ea"/>
                <a:cs typeface="+mn-cs"/>
              </a:rPr>
              <a:t>exposure</a:t>
            </a:r>
            <a:r>
              <a:rPr kumimoji="0" lang="en-GB" sz="1200" b="0" i="0" u="none" strike="noStrike" kern="1200" cap="none" spc="0" normalizeH="0" baseline="30000" noProof="0" dirty="0">
                <a:ln>
                  <a:noFill/>
                </a:ln>
                <a:solidFill>
                  <a:srgbClr val="3F1A01"/>
                </a:solidFill>
                <a:effectLst/>
                <a:uLnTx/>
                <a:uFillTx/>
                <a:ea typeface="+mn-ea"/>
                <a:cs typeface="+mn-cs"/>
              </a:rPr>
              <a:t>1</a:t>
            </a:r>
          </a:p>
          <a:p>
            <a:pPr marL="180000" marR="0" lvl="0" indent="-18000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The US FDA issued a warning about the risk of </a:t>
            </a:r>
            <a:r>
              <a:rPr kumimoji="0" lang="en-US" sz="1200" b="0" i="0" u="none" strike="noStrike" kern="1200" cap="none" spc="0" normalizeH="0" baseline="0" noProof="0" dirty="0">
                <a:ln>
                  <a:noFill/>
                </a:ln>
                <a:solidFill>
                  <a:srgbClr val="3F1A01"/>
                </a:solidFill>
                <a:effectLst/>
                <a:uLnTx/>
                <a:uFillTx/>
                <a:ea typeface="+mn-ea"/>
                <a:cs typeface="+mn-cs"/>
              </a:rPr>
              <a:t>extrapyramidal signs or symptoms and withdrawal symptoms in newborns whose mothers were treated with </a:t>
            </a:r>
            <a:r>
              <a:rPr kumimoji="0" lang="en-GB" sz="1200" b="0" i="0" u="none" strike="noStrike" kern="1200" cap="none" spc="0" normalizeH="0" baseline="0" noProof="0" dirty="0">
                <a:ln>
                  <a:noFill/>
                </a:ln>
                <a:solidFill>
                  <a:srgbClr val="3F1A01"/>
                </a:solidFill>
                <a:effectLst/>
                <a:uLnTx/>
                <a:uFillTx/>
                <a:ea typeface="+mn-ea"/>
                <a:cs typeface="+mn-cs"/>
              </a:rPr>
              <a:t>antipsychotics</a:t>
            </a:r>
            <a:r>
              <a:rPr kumimoji="0" lang="en-GB" sz="1200" b="0" i="0" u="none" strike="noStrike" kern="1200" cap="none" spc="0" normalizeH="0" baseline="30000" noProof="0" dirty="0">
                <a:ln>
                  <a:noFill/>
                </a:ln>
                <a:solidFill>
                  <a:srgbClr val="3F1A01"/>
                </a:solidFill>
                <a:effectLst/>
                <a:uLnTx/>
                <a:uFillTx/>
                <a:ea typeface="+mn-ea"/>
                <a:cs typeface="+mn-cs"/>
              </a:rPr>
              <a:t>2</a:t>
            </a:r>
            <a:endParaRPr kumimoji="0" lang="en-GB" sz="1200" b="0" i="0" u="none" strike="noStrike" kern="1200" cap="none" spc="0" normalizeH="0" baseline="0" noProof="0" dirty="0">
              <a:ln>
                <a:noFill/>
              </a:ln>
              <a:solidFill>
                <a:srgbClr val="3F1A01"/>
              </a:solidFill>
              <a:effectLst/>
              <a:uLnTx/>
              <a:uFillTx/>
              <a:ea typeface="+mn-ea"/>
              <a:cs typeface="+mn-cs"/>
            </a:endParaRPr>
          </a:p>
          <a:p>
            <a:pPr marL="180000" marR="0" lvl="0" indent="-18000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In a meta-analysis, lithium exposure during pregnancy in people with BD, compared with people with BD who w</a:t>
            </a:r>
            <a:r>
              <a:rPr lang="en-GB" sz="1200" dirty="0"/>
              <a:t>e</a:t>
            </a:r>
            <a:r>
              <a:rPr kumimoji="0" lang="en-GB" sz="1200" b="0" i="0" u="none" strike="noStrike" kern="1200" cap="none" spc="0" normalizeH="0" baseline="0" noProof="0" dirty="0">
                <a:ln>
                  <a:noFill/>
                </a:ln>
                <a:solidFill>
                  <a:srgbClr val="3F1A01"/>
                </a:solidFill>
                <a:effectLst/>
                <a:uLnTx/>
                <a:uFillTx/>
                <a:ea typeface="+mn-ea"/>
                <a:cs typeface="+mn-cs"/>
              </a:rPr>
              <a:t>re not exposed to lithium, was associated with:</a:t>
            </a:r>
            <a:r>
              <a:rPr kumimoji="0" lang="en-GB" sz="1200" b="0" i="0" u="none" strike="noStrike" kern="1200" cap="none" spc="0" normalizeH="0" baseline="30000" noProof="0" dirty="0">
                <a:ln>
                  <a:noFill/>
                </a:ln>
                <a:solidFill>
                  <a:srgbClr val="3F1A01"/>
                </a:solidFill>
                <a:effectLst/>
                <a:uLnTx/>
                <a:uFillTx/>
                <a:ea typeface="+mn-ea"/>
                <a:cs typeface="+mn-cs"/>
              </a:rPr>
              <a:t>3</a:t>
            </a:r>
          </a:p>
          <a:p>
            <a:pPr lvl="1">
              <a:spcBef>
                <a:spcPts val="240"/>
              </a:spcBef>
              <a:spcAft>
                <a:spcPts val="240"/>
              </a:spcAft>
              <a:defRPr/>
            </a:pPr>
            <a:r>
              <a:rPr kumimoji="0" lang="en-GB" sz="1200" b="0" i="0" u="none" strike="noStrike" kern="1200" cap="none" spc="0" normalizeH="0" baseline="0" noProof="0" dirty="0">
                <a:ln>
                  <a:noFill/>
                </a:ln>
                <a:solidFill>
                  <a:srgbClr val="3F1A01"/>
                </a:solidFill>
                <a:effectLst/>
                <a:uLnTx/>
                <a:uFillTx/>
                <a:ea typeface="+mn-ea"/>
                <a:cs typeface="+mn-cs"/>
              </a:rPr>
              <a:t>Increased risk of any congenital anomaly, with exposure during any pregnancy period</a:t>
            </a:r>
          </a:p>
          <a:p>
            <a:pPr lvl="1">
              <a:spcBef>
                <a:spcPts val="240"/>
              </a:spcBef>
              <a:spcAft>
                <a:spcPts val="240"/>
              </a:spcAft>
              <a:defRPr/>
            </a:pPr>
            <a:r>
              <a:rPr lang="en-GB" sz="1200" dirty="0"/>
              <a:t>Increased risk of cardiac malformation, with exposure during 1</a:t>
            </a:r>
            <a:r>
              <a:rPr lang="en-GB" sz="1200" baseline="30000" dirty="0"/>
              <a:t>st</a:t>
            </a:r>
            <a:r>
              <a:rPr lang="en-GB" sz="1200" dirty="0"/>
              <a:t> trimester (but not during any period of pregnancy)</a:t>
            </a:r>
            <a:endParaRPr kumimoji="0" lang="en-GB" sz="1200" b="0" i="0" u="none" strike="noStrike" kern="1200" cap="none" spc="0" normalizeH="0" baseline="0" noProof="0" dirty="0">
              <a:ln>
                <a:noFill/>
              </a:ln>
              <a:solidFill>
                <a:srgbClr val="3F1A01"/>
              </a:solidFill>
              <a:effectLst/>
              <a:uLnTx/>
              <a:uFillTx/>
              <a:ea typeface="+mn-ea"/>
              <a:cs typeface="+mn-cs"/>
            </a:endParaRPr>
          </a:p>
          <a:p>
            <a:pPr lvl="1">
              <a:spcBef>
                <a:spcPts val="240"/>
              </a:spcBef>
              <a:spcAft>
                <a:spcPts val="240"/>
              </a:spcAft>
              <a:defRPr/>
            </a:pPr>
            <a:r>
              <a:rPr kumimoji="0" lang="en-GB" sz="1200" b="0" i="0" u="none" strike="noStrike" kern="1200" cap="none" spc="0" normalizeH="0" baseline="0" noProof="0" dirty="0">
                <a:ln>
                  <a:noFill/>
                </a:ln>
                <a:solidFill>
                  <a:srgbClr val="3F1A01"/>
                </a:solidFill>
                <a:effectLst/>
                <a:uLnTx/>
                <a:uFillTx/>
                <a:ea typeface="+mn-ea"/>
                <a:cs typeface="+mn-cs"/>
              </a:rPr>
              <a:t>No increased risk of spontaneous abortion, with exposure during any period of pregnancy or during 1</a:t>
            </a:r>
            <a:r>
              <a:rPr kumimoji="0" lang="en-GB" sz="1200" b="0" i="0" u="none" strike="noStrike" kern="1200" cap="none" spc="0" normalizeH="0" baseline="30000" noProof="0" dirty="0">
                <a:ln>
                  <a:noFill/>
                </a:ln>
                <a:solidFill>
                  <a:srgbClr val="3F1A01"/>
                </a:solidFill>
                <a:effectLst/>
                <a:uLnTx/>
                <a:uFillTx/>
                <a:ea typeface="+mn-ea"/>
                <a:cs typeface="+mn-cs"/>
              </a:rPr>
              <a:t>st</a:t>
            </a:r>
            <a:r>
              <a:rPr kumimoji="0" lang="en-GB" sz="1200" b="0" i="0" u="none" strike="noStrike" kern="1200" cap="none" spc="0" normalizeH="0" baseline="0" noProof="0" dirty="0">
                <a:ln>
                  <a:noFill/>
                </a:ln>
                <a:solidFill>
                  <a:srgbClr val="3F1A01"/>
                </a:solidFill>
                <a:effectLst/>
                <a:uLnTx/>
                <a:uFillTx/>
                <a:ea typeface="+mn-ea"/>
                <a:cs typeface="+mn-cs"/>
              </a:rPr>
              <a:t> trimester</a:t>
            </a:r>
          </a:p>
          <a:p>
            <a:pPr lvl="1">
              <a:spcBef>
                <a:spcPts val="240"/>
              </a:spcBef>
              <a:spcAft>
                <a:spcPts val="240"/>
              </a:spcAft>
              <a:defRPr/>
            </a:pPr>
            <a:r>
              <a:rPr kumimoji="0" lang="en-GB" sz="1200" b="0" i="0" u="none" strike="noStrike" kern="1200" cap="none" spc="0" normalizeH="0" baseline="0" noProof="0" dirty="0">
                <a:ln>
                  <a:noFill/>
                </a:ln>
                <a:solidFill>
                  <a:srgbClr val="3F1A01"/>
                </a:solidFill>
                <a:effectLst/>
                <a:uLnTx/>
                <a:uFillTx/>
                <a:ea typeface="+mn-ea"/>
                <a:cs typeface="+mn-cs"/>
              </a:rPr>
              <a:t>Effective prevention </a:t>
            </a:r>
            <a:r>
              <a:rPr lang="en-GB" sz="1200" dirty="0"/>
              <a:t>of postpartum relapse (NNT=3)</a:t>
            </a:r>
            <a:endParaRPr kumimoji="0" lang="en-GB" sz="1200" b="0" i="0" u="none" strike="noStrike" kern="1200" cap="none" spc="0" normalizeH="0" baseline="0" noProof="0" dirty="0">
              <a:ln>
                <a:noFill/>
              </a:ln>
              <a:solidFill>
                <a:srgbClr val="3F1A01"/>
              </a:solidFill>
              <a:effectLst/>
              <a:uLnTx/>
              <a:uFillTx/>
              <a:ea typeface="+mn-ea"/>
              <a:cs typeface="+mn-cs"/>
            </a:endParaRPr>
          </a:p>
        </p:txBody>
      </p:sp>
      <p:sp>
        <p:nvSpPr>
          <p:cNvPr id="10" name="Content Placeholder 9">
            <a:extLst>
              <a:ext uri="{FF2B5EF4-FFF2-40B4-BE49-F238E27FC236}">
                <a16:creationId xmlns:a16="http://schemas.microsoft.com/office/drawing/2014/main" id="{308D79AC-AF03-06DB-950A-188AC7EB5DDB}"/>
              </a:ext>
            </a:extLst>
          </p:cNvPr>
          <p:cNvSpPr>
            <a:spLocks noGrp="1"/>
          </p:cNvSpPr>
          <p:nvPr>
            <p:ph sz="half" idx="22"/>
          </p:nvPr>
        </p:nvSpPr>
        <p:spPr>
          <a:xfrm>
            <a:off x="6284911" y="1416785"/>
            <a:ext cx="2506663" cy="4069615"/>
          </a:xfrm>
        </p:spPr>
        <p:txBody>
          <a:bodyPr lIns="180000" tIns="180000" rIns="180000" bIns="180000"/>
          <a:lstStyle/>
          <a:p>
            <a:pPr marL="0" indent="0" algn="ctr">
              <a:spcBef>
                <a:spcPts val="240"/>
              </a:spcBef>
              <a:spcAft>
                <a:spcPts val="240"/>
              </a:spcAft>
              <a:buNone/>
            </a:pPr>
            <a:r>
              <a:rPr lang="en-GB" sz="1400" b="1" dirty="0"/>
              <a:t> Children</a:t>
            </a:r>
          </a:p>
          <a:p>
            <a:pPr marL="171450" marR="0" lvl="0" indent="-17145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The effects of lithium in children may vary as the nervous system grows and develops at a rapid pace</a:t>
            </a:r>
            <a:r>
              <a:rPr kumimoji="0" lang="en-GB" sz="1200" b="0" i="0" u="none" strike="noStrike" kern="1200" cap="none" spc="0" normalizeH="0" baseline="30000" noProof="0" dirty="0">
                <a:ln>
                  <a:noFill/>
                </a:ln>
                <a:solidFill>
                  <a:srgbClr val="3F1A01"/>
                </a:solidFill>
                <a:effectLst/>
                <a:uLnTx/>
                <a:uFillTx/>
                <a:ea typeface="+mn-ea"/>
                <a:cs typeface="+mn-cs"/>
              </a:rPr>
              <a:t>4</a:t>
            </a:r>
          </a:p>
          <a:p>
            <a:pPr marL="171450" marR="0" lvl="0" indent="-17145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Evidence supports lithium as a potential safe and effective treatment of BD in children and adolescents, however the number of available studies is limited</a:t>
            </a:r>
            <a:r>
              <a:rPr kumimoji="0" lang="en-GB" sz="1200" b="0" i="0" u="none" strike="noStrike" kern="1200" cap="none" spc="0" normalizeH="0" baseline="30000" noProof="0" dirty="0">
                <a:ln>
                  <a:noFill/>
                </a:ln>
                <a:solidFill>
                  <a:srgbClr val="3F1A01"/>
                </a:solidFill>
                <a:effectLst/>
                <a:uLnTx/>
                <a:uFillTx/>
                <a:ea typeface="+mn-ea"/>
                <a:cs typeface="+mn-cs"/>
              </a:rPr>
              <a:t>4</a:t>
            </a:r>
          </a:p>
          <a:p>
            <a:pPr marL="171450" marR="0" lvl="0" indent="-171450" algn="l" defTabSz="914400" rtl="0" eaLnBrk="1" fontAlgn="auto" latinLnBrk="0" hangingPunct="1">
              <a:lnSpc>
                <a:spcPct val="100000"/>
              </a:lnSpc>
              <a:spcBef>
                <a:spcPts val="240"/>
              </a:spcBef>
              <a:spcAft>
                <a:spcPts val="24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3F1A01"/>
                </a:solidFill>
                <a:effectLst/>
                <a:uLnTx/>
                <a:uFillTx/>
                <a:ea typeface="+mn-ea"/>
                <a:cs typeface="+mn-cs"/>
              </a:rPr>
              <a:t>A network meta-analysis found that lurasidone and olanzapine–fluoxetine combination (but not quetiapine), were efficacious for the treatment of bipolar depression in adolescents</a:t>
            </a:r>
            <a:r>
              <a:rPr kumimoji="0" lang="en-GB" sz="1200" b="0" i="0" u="none" strike="noStrike" kern="1200" cap="none" spc="0" normalizeH="0" baseline="30000" noProof="0" dirty="0">
                <a:ln>
                  <a:noFill/>
                </a:ln>
                <a:solidFill>
                  <a:srgbClr val="3F1A01"/>
                </a:solidFill>
                <a:effectLst/>
                <a:uLnTx/>
                <a:uFillTx/>
                <a:ea typeface="+mn-ea"/>
                <a:cs typeface="+mn-cs"/>
              </a:rPr>
              <a:t>5</a:t>
            </a:r>
            <a:endParaRPr lang="en-GB" sz="1200" b="1" dirty="0"/>
          </a:p>
        </p:txBody>
      </p:sp>
      <p:sp>
        <p:nvSpPr>
          <p:cNvPr id="7" name="Text Placeholder 6">
            <a:extLst>
              <a:ext uri="{FF2B5EF4-FFF2-40B4-BE49-F238E27FC236}">
                <a16:creationId xmlns:a16="http://schemas.microsoft.com/office/drawing/2014/main" id="{2BF381AC-EB95-F0A5-8DD9-49981BA12333}"/>
              </a:ext>
            </a:extLst>
          </p:cNvPr>
          <p:cNvSpPr>
            <a:spLocks noGrp="1"/>
          </p:cNvSpPr>
          <p:nvPr>
            <p:ph type="body" sz="quarter" idx="18"/>
          </p:nvPr>
        </p:nvSpPr>
        <p:spPr>
          <a:xfrm>
            <a:off x="539749" y="6102000"/>
            <a:ext cx="10023476" cy="619200"/>
          </a:xfrm>
        </p:spPr>
        <p:txBody>
          <a:bodyPr/>
          <a:lstStyle/>
          <a:p>
            <a:r>
              <a:rPr lang="en-GB" dirty="0"/>
              <a:t>BD=bipolar disorder; ECT=electroconvulsive therapy; FDA=Food and Drug Administration; NNT=number needed to treat</a:t>
            </a:r>
          </a:p>
          <a:p>
            <a:br>
              <a:rPr lang="en-GB" dirty="0"/>
            </a:br>
            <a:r>
              <a:rPr lang="en-GB" dirty="0"/>
              <a:t>1. Singh &amp; Deep. </a:t>
            </a:r>
            <a:r>
              <a:rPr lang="it-IT" dirty="0"/>
              <a:t>Indian J Pharmacol 2022;54(6):443–451; 2. FDA drug and safety communication. Available at: https://www.fda.gov/drugs/drug-safety-and-availability/fda-drug-safety-communication-antipsychotic-drug-labels-updated-use-during-pregnancy-and-risk. Accessed Feb 24; </a:t>
            </a:r>
            <a:r>
              <a:rPr lang="nl-NL" dirty="0"/>
              <a:t>3. </a:t>
            </a:r>
            <a:r>
              <a:rPr lang="pl-PL" dirty="0"/>
              <a:t>Fornaro et al. Am J Psychiatry</a:t>
            </a:r>
            <a:r>
              <a:rPr lang="en-GB" dirty="0"/>
              <a:t> </a:t>
            </a:r>
            <a:r>
              <a:rPr lang="pl-PL" dirty="0"/>
              <a:t>2020;177(1):76</a:t>
            </a:r>
            <a:r>
              <a:rPr lang="en-GB" dirty="0"/>
              <a:t>–</a:t>
            </a:r>
            <a:r>
              <a:rPr lang="pl-PL" dirty="0"/>
              <a:t>92</a:t>
            </a:r>
            <a:r>
              <a:rPr lang="en-GB" dirty="0"/>
              <a:t>; </a:t>
            </a:r>
            <a:br>
              <a:rPr lang="en-GB" dirty="0"/>
            </a:br>
            <a:r>
              <a:rPr lang="en-GB" dirty="0"/>
              <a:t>4. </a:t>
            </a:r>
            <a:r>
              <a:rPr lang="en-GB" dirty="0" err="1"/>
              <a:t>Janiri</a:t>
            </a:r>
            <a:r>
              <a:rPr lang="en-GB" dirty="0"/>
              <a:t> et al. </a:t>
            </a:r>
            <a:r>
              <a:rPr lang="it-IT" dirty="0"/>
              <a:t>Int J Bipolar Disord 2023;11(1):8; 5.</a:t>
            </a:r>
            <a:r>
              <a:rPr lang="en-US" dirty="0"/>
              <a:t> </a:t>
            </a:r>
            <a:r>
              <a:rPr lang="en-US" dirty="0" err="1"/>
              <a:t>DelBello</a:t>
            </a:r>
            <a:r>
              <a:rPr lang="en-US" dirty="0"/>
              <a:t> et al. J Am </a:t>
            </a:r>
            <a:r>
              <a:rPr lang="en-US" dirty="0" err="1"/>
              <a:t>Acad</a:t>
            </a:r>
            <a:r>
              <a:rPr lang="en-US" dirty="0"/>
              <a:t> Child </a:t>
            </a:r>
            <a:r>
              <a:rPr lang="en-US" dirty="0" err="1"/>
              <a:t>Adolesc</a:t>
            </a:r>
            <a:r>
              <a:rPr lang="en-US" dirty="0"/>
              <a:t> Psychiatry 2022;61(2):243–254;</a:t>
            </a:r>
            <a:r>
              <a:rPr lang="it-IT" dirty="0"/>
              <a:t> 6. Chan et al. Clin Toxicol </a:t>
            </a:r>
            <a:r>
              <a:rPr lang="en-US" sz="1000" dirty="0"/>
              <a:t>(Phila)</a:t>
            </a:r>
            <a:r>
              <a:rPr lang="it-IT" dirty="0"/>
              <a:t> 2020;58(11):1023–1027;</a:t>
            </a:r>
            <a:br>
              <a:rPr lang="it-IT" dirty="0"/>
            </a:br>
            <a:r>
              <a:rPr lang="it-IT" dirty="0"/>
              <a:t>7. Ishii et al. Int J Environ Res Public Health 2021;18:15:7756; 8. Velosa et al. </a:t>
            </a:r>
            <a:r>
              <a:rPr lang="pl-PL" dirty="0"/>
              <a:t>Acta Psychiatr Scand 2020;141(6):510–</a:t>
            </a:r>
            <a:r>
              <a:rPr lang="en-GB" dirty="0"/>
              <a:t>5</a:t>
            </a:r>
            <a:r>
              <a:rPr lang="pl-PL" dirty="0"/>
              <a:t>21</a:t>
            </a:r>
            <a:r>
              <a:rPr lang="en-GB" dirty="0"/>
              <a:t>; 9. </a:t>
            </a:r>
            <a:r>
              <a:rPr lang="en-GB" dirty="0" err="1"/>
              <a:t>Ljubic</a:t>
            </a:r>
            <a:r>
              <a:rPr lang="en-GB" dirty="0"/>
              <a:t> et al.</a:t>
            </a:r>
            <a:r>
              <a:rPr lang="pl-PL" dirty="0"/>
              <a:t> Ann Gen Psychiatry 2021;20(1):45</a:t>
            </a:r>
            <a:endParaRPr lang="it-IT" dirty="0"/>
          </a:p>
        </p:txBody>
      </p:sp>
      <p:sp>
        <p:nvSpPr>
          <p:cNvPr id="6" name="Slide Number Placeholder 5">
            <a:extLst>
              <a:ext uri="{FF2B5EF4-FFF2-40B4-BE49-F238E27FC236}">
                <a16:creationId xmlns:a16="http://schemas.microsoft.com/office/drawing/2014/main" id="{6C44E7D4-9BED-2A80-44DE-44E126F650D4}"/>
              </a:ext>
            </a:extLst>
          </p:cNvPr>
          <p:cNvSpPr>
            <a:spLocks noGrp="1"/>
          </p:cNvSpPr>
          <p:nvPr>
            <p:ph type="sldNum" sz="quarter" idx="4"/>
          </p:nvPr>
        </p:nvSpPr>
        <p:spPr/>
        <p:txBody>
          <a:bodyPr/>
          <a:lstStyle/>
          <a:p>
            <a:fld id="{C5E73D8C-6D1C-4360-8101-83ED279A0FF1}" type="slidenum">
              <a:rPr lang="en-GB" smtClean="0"/>
              <a:pPr/>
              <a:t>21</a:t>
            </a:fld>
            <a:endParaRPr lang="en-GB"/>
          </a:p>
        </p:txBody>
      </p:sp>
    </p:spTree>
    <p:extLst>
      <p:ext uri="{BB962C8B-B14F-4D97-AF65-F5344CB8AC3E}">
        <p14:creationId xmlns:p14="http://schemas.microsoft.com/office/powerpoint/2010/main" val="3249912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20ACF-5578-B5D4-5EA5-16F328E3265B}"/>
              </a:ext>
            </a:extLst>
          </p:cNvPr>
          <p:cNvSpPr>
            <a:spLocks noGrp="1"/>
          </p:cNvSpPr>
          <p:nvPr>
            <p:ph type="title"/>
          </p:nvPr>
        </p:nvSpPr>
        <p:spPr/>
        <p:txBody>
          <a:bodyPr/>
          <a:lstStyle/>
          <a:p>
            <a:r>
              <a:rPr lang="en-GB"/>
              <a:t>Psychological maintenance treatment</a:t>
            </a:r>
          </a:p>
        </p:txBody>
      </p:sp>
      <p:sp>
        <p:nvSpPr>
          <p:cNvPr id="4" name="Text Placeholder 3">
            <a:extLst>
              <a:ext uri="{FF2B5EF4-FFF2-40B4-BE49-F238E27FC236}">
                <a16:creationId xmlns:a16="http://schemas.microsoft.com/office/drawing/2014/main" id="{4F79929F-0ED1-840E-B831-2C3D464B894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04220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AF298B9D-C790-3464-9DAD-32521AD8C65B}"/>
              </a:ext>
            </a:extLst>
          </p:cNvPr>
          <p:cNvSpPr/>
          <p:nvPr/>
        </p:nvSpPr>
        <p:spPr>
          <a:xfrm>
            <a:off x="4643383" y="4392645"/>
            <a:ext cx="5763360" cy="1439355"/>
          </a:xfrm>
          <a:prstGeom prst="rect">
            <a:avLst/>
          </a:prstGeom>
          <a:no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a:extLst>
              <a:ext uri="{FF2B5EF4-FFF2-40B4-BE49-F238E27FC236}">
                <a16:creationId xmlns:a16="http://schemas.microsoft.com/office/drawing/2014/main" id="{E8822D3A-8E1F-2D98-76B0-C7DF5F41E5C3}"/>
              </a:ext>
            </a:extLst>
          </p:cNvPr>
          <p:cNvSpPr/>
          <p:nvPr/>
        </p:nvSpPr>
        <p:spPr>
          <a:xfrm>
            <a:off x="3470971" y="2263872"/>
            <a:ext cx="2213233" cy="1814582"/>
          </a:xfrm>
          <a:prstGeom prst="rect">
            <a:avLst/>
          </a:prstGeom>
          <a:no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1BD71441-D008-909F-2ADF-958FA5501A32}"/>
              </a:ext>
            </a:extLst>
          </p:cNvPr>
          <p:cNvSpPr/>
          <p:nvPr/>
        </p:nvSpPr>
        <p:spPr>
          <a:xfrm>
            <a:off x="5831603" y="2263872"/>
            <a:ext cx="5651560" cy="1814582"/>
          </a:xfrm>
          <a:prstGeom prst="rect">
            <a:avLst/>
          </a:prstGeom>
          <a:no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571C64EE-56E2-91D9-8E37-7569ACC5640E}"/>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A2211648-CAD3-80CC-3969-4AAC2268EEAF}"/>
              </a:ext>
            </a:extLst>
          </p:cNvPr>
          <p:cNvSpPr>
            <a:spLocks noGrp="1"/>
          </p:cNvSpPr>
          <p:nvPr>
            <p:ph type="title"/>
          </p:nvPr>
        </p:nvSpPr>
        <p:spPr/>
        <p:txBody>
          <a:bodyPr/>
          <a:lstStyle/>
          <a:p>
            <a:r>
              <a:rPr lang="en-GB" dirty="0"/>
              <a:t>Psychological maintenance treatment</a:t>
            </a:r>
          </a:p>
        </p:txBody>
      </p:sp>
      <p:sp>
        <p:nvSpPr>
          <p:cNvPr id="75" name="Content Placeholder 74">
            <a:extLst>
              <a:ext uri="{FF2B5EF4-FFF2-40B4-BE49-F238E27FC236}">
                <a16:creationId xmlns:a16="http://schemas.microsoft.com/office/drawing/2014/main" id="{F1B19C21-38A2-7A4B-3E42-3D78CEA88C33}"/>
              </a:ext>
            </a:extLst>
          </p:cNvPr>
          <p:cNvSpPr>
            <a:spLocks noGrp="1"/>
          </p:cNvSpPr>
          <p:nvPr>
            <p:ph sz="half" idx="21"/>
          </p:nvPr>
        </p:nvSpPr>
        <p:spPr/>
        <p:txBody>
          <a:bodyPr/>
          <a:lstStyle/>
          <a:p>
            <a:r>
              <a:rPr lang="en-GB" dirty="0"/>
              <a:t>Psychosocial treatments for BD may be useful for maintenance treatment, to prevent relapse, and thereby improve quality of life of the individual and their family</a:t>
            </a:r>
            <a:r>
              <a:rPr lang="en-GB" baseline="30000" dirty="0"/>
              <a:t>1-4</a:t>
            </a:r>
            <a:endParaRPr lang="en-GB" dirty="0"/>
          </a:p>
        </p:txBody>
      </p:sp>
      <p:sp>
        <p:nvSpPr>
          <p:cNvPr id="5" name="Text Placeholder 4">
            <a:extLst>
              <a:ext uri="{FF2B5EF4-FFF2-40B4-BE49-F238E27FC236}">
                <a16:creationId xmlns:a16="http://schemas.microsoft.com/office/drawing/2014/main" id="{56264C38-1378-65B2-7DC5-204EE86E2B96}"/>
              </a:ext>
            </a:extLst>
          </p:cNvPr>
          <p:cNvSpPr>
            <a:spLocks noGrp="1"/>
          </p:cNvSpPr>
          <p:nvPr>
            <p:ph type="body" sz="quarter" idx="18"/>
          </p:nvPr>
        </p:nvSpPr>
        <p:spPr/>
        <p:txBody>
          <a:bodyPr/>
          <a:lstStyle/>
          <a:p>
            <a:r>
              <a:rPr lang="en-GB" dirty="0"/>
              <a:t>BD=bipolar disorder; CANMAT=Canadian Network for Mood and Anxiety Treatments</a:t>
            </a:r>
            <a:br>
              <a:rPr lang="en-GB" dirty="0"/>
            </a:br>
            <a:br>
              <a:rPr lang="en-GB" dirty="0"/>
            </a:br>
            <a:r>
              <a:rPr lang="en-GB" dirty="0"/>
              <a:t>1. </a:t>
            </a:r>
            <a:r>
              <a:rPr lang="en-GB" dirty="0" err="1"/>
              <a:t>Reinares</a:t>
            </a:r>
            <a:r>
              <a:rPr lang="en-GB" dirty="0"/>
              <a:t> et al. J Affect </a:t>
            </a:r>
            <a:r>
              <a:rPr lang="en-GB" dirty="0" err="1"/>
              <a:t>Disord</a:t>
            </a:r>
            <a:r>
              <a:rPr lang="en-GB" dirty="0"/>
              <a:t> 2014;156:46–55; 2. Murray et al. Clin </a:t>
            </a:r>
            <a:r>
              <a:rPr lang="en-GB" dirty="0" err="1"/>
              <a:t>Psychol</a:t>
            </a:r>
            <a:r>
              <a:rPr lang="en-GB" dirty="0"/>
              <a:t> Rev 2017;52:148–163; </a:t>
            </a:r>
            <a:br>
              <a:rPr lang="en-GB" dirty="0"/>
            </a:br>
            <a:r>
              <a:rPr lang="en-GB" dirty="0"/>
              <a:t>3. </a:t>
            </a:r>
            <a:r>
              <a:rPr lang="en-GB" dirty="0" err="1"/>
              <a:t>Yatham</a:t>
            </a:r>
            <a:r>
              <a:rPr lang="en-GB" dirty="0"/>
              <a:t> et al. Bipolar </a:t>
            </a:r>
            <a:r>
              <a:rPr lang="en-GB" dirty="0" err="1"/>
              <a:t>Disord</a:t>
            </a:r>
            <a:r>
              <a:rPr lang="en-GB" dirty="0"/>
              <a:t> 2018;20(2):97–170; 4. Swartz &amp; Swanson. Focus (Am </a:t>
            </a:r>
            <a:r>
              <a:rPr lang="en-GB" dirty="0" err="1"/>
              <a:t>Psychiatr</a:t>
            </a:r>
            <a:r>
              <a:rPr lang="en-GB" dirty="0"/>
              <a:t> </a:t>
            </a:r>
            <a:r>
              <a:rPr lang="en-GB" dirty="0" err="1"/>
              <a:t>Publ</a:t>
            </a:r>
            <a:r>
              <a:rPr lang="en-GB" dirty="0"/>
              <a:t>) 2014;12(3):251–266</a:t>
            </a:r>
          </a:p>
        </p:txBody>
      </p:sp>
      <p:sp>
        <p:nvSpPr>
          <p:cNvPr id="6" name="Slide Number Placeholder 5">
            <a:extLst>
              <a:ext uri="{FF2B5EF4-FFF2-40B4-BE49-F238E27FC236}">
                <a16:creationId xmlns:a16="http://schemas.microsoft.com/office/drawing/2014/main" id="{8A0105BE-3D33-E60F-6BC1-3CCD3C6C08EF}"/>
              </a:ext>
            </a:extLst>
          </p:cNvPr>
          <p:cNvSpPr>
            <a:spLocks noGrp="1"/>
          </p:cNvSpPr>
          <p:nvPr>
            <p:ph type="sldNum" sz="quarter" idx="4"/>
          </p:nvPr>
        </p:nvSpPr>
        <p:spPr/>
        <p:txBody>
          <a:bodyPr/>
          <a:lstStyle/>
          <a:p>
            <a:fld id="{C5E73D8C-6D1C-4360-8101-83ED279A0FF1}" type="slidenum">
              <a:rPr lang="en-GB" smtClean="0"/>
              <a:pPr/>
              <a:t>23</a:t>
            </a:fld>
            <a:endParaRPr lang="en-GB" dirty="0"/>
          </a:p>
        </p:txBody>
      </p:sp>
      <p:sp>
        <p:nvSpPr>
          <p:cNvPr id="8" name="TextBox 7">
            <a:extLst>
              <a:ext uri="{FF2B5EF4-FFF2-40B4-BE49-F238E27FC236}">
                <a16:creationId xmlns:a16="http://schemas.microsoft.com/office/drawing/2014/main" id="{CD5D4209-5082-F591-879E-A9AEF84C3327}"/>
              </a:ext>
            </a:extLst>
          </p:cNvPr>
          <p:cNvSpPr txBox="1"/>
          <p:nvPr/>
        </p:nvSpPr>
        <p:spPr>
          <a:xfrm>
            <a:off x="3384549" y="1413152"/>
            <a:ext cx="8266113" cy="523220"/>
          </a:xfrm>
          <a:prstGeom prst="rect">
            <a:avLst/>
          </a:prstGeom>
          <a:noFill/>
        </p:spPr>
        <p:txBody>
          <a:bodyPr wrap="square" rtlCol="0">
            <a:spAutoFit/>
          </a:bodyPr>
          <a:lstStyle/>
          <a:p>
            <a:pPr algn="ctr"/>
            <a:r>
              <a:rPr lang="en-GB" sz="1400" b="1" dirty="0">
                <a:solidFill>
                  <a:schemeClr val="accent2">
                    <a:lumMod val="50000"/>
                  </a:schemeClr>
                </a:solidFill>
              </a:rPr>
              <a:t>Recommendations for adjunctive psychological treatments</a:t>
            </a:r>
            <a:br>
              <a:rPr lang="en-GB" sz="1400" b="1" dirty="0">
                <a:solidFill>
                  <a:schemeClr val="accent2">
                    <a:lumMod val="50000"/>
                  </a:schemeClr>
                </a:solidFill>
              </a:rPr>
            </a:br>
            <a:r>
              <a:rPr lang="en-GB" sz="1400" b="1" dirty="0">
                <a:solidFill>
                  <a:schemeClr val="accent2">
                    <a:lumMod val="50000"/>
                  </a:schemeClr>
                </a:solidFill>
              </a:rPr>
              <a:t>for maintenance of BD (CANMAT guideline)</a:t>
            </a:r>
            <a:r>
              <a:rPr lang="en-GB" sz="1400" b="1" baseline="30000" dirty="0">
                <a:solidFill>
                  <a:schemeClr val="accent2">
                    <a:lumMod val="50000"/>
                  </a:schemeClr>
                </a:solidFill>
              </a:rPr>
              <a:t>3,4</a:t>
            </a:r>
            <a:endParaRPr lang="en-GB" sz="1400" b="1" dirty="0">
              <a:solidFill>
                <a:schemeClr val="accent2">
                  <a:lumMod val="50000"/>
                </a:schemeClr>
              </a:solidFill>
            </a:endParaRPr>
          </a:p>
        </p:txBody>
      </p:sp>
      <p:sp>
        <p:nvSpPr>
          <p:cNvPr id="11" name="Rectangle: Rounded Corners 10">
            <a:extLst>
              <a:ext uri="{FF2B5EF4-FFF2-40B4-BE49-F238E27FC236}">
                <a16:creationId xmlns:a16="http://schemas.microsoft.com/office/drawing/2014/main" id="{AD5F6093-BA41-AC75-278C-2F9D650BE5A1}"/>
              </a:ext>
            </a:extLst>
          </p:cNvPr>
          <p:cNvSpPr/>
          <p:nvPr/>
        </p:nvSpPr>
        <p:spPr>
          <a:xfrm>
            <a:off x="3610926" y="2558538"/>
            <a:ext cx="1933322" cy="1356476"/>
          </a:xfrm>
          <a:prstGeom prst="roundRect">
            <a:avLst>
              <a:gd name="adj" fmla="val 13569"/>
            </a:avLst>
          </a:prstGeom>
          <a:solidFill>
            <a:schemeClr val="accent2">
              <a:lumMod val="20000"/>
              <a:lumOff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Psychoeducation</a:t>
            </a:r>
            <a:r>
              <a:rPr lang="en-GB" sz="1400" dirty="0">
                <a:solidFill>
                  <a:schemeClr val="tx1"/>
                </a:solidFill>
              </a:rPr>
              <a:t> (PE) – to improve patients’ knowledge of their condition</a:t>
            </a:r>
          </a:p>
        </p:txBody>
      </p:sp>
      <p:sp>
        <p:nvSpPr>
          <p:cNvPr id="17" name="Rectangle: Rounded Corners 16">
            <a:extLst>
              <a:ext uri="{FF2B5EF4-FFF2-40B4-BE49-F238E27FC236}">
                <a16:creationId xmlns:a16="http://schemas.microsoft.com/office/drawing/2014/main" id="{8D8FDE02-8894-95BD-A7EE-13E04591DCDA}"/>
              </a:ext>
            </a:extLst>
          </p:cNvPr>
          <p:cNvSpPr/>
          <p:nvPr/>
        </p:nvSpPr>
        <p:spPr>
          <a:xfrm>
            <a:off x="5990838" y="2558539"/>
            <a:ext cx="2687780" cy="1356476"/>
          </a:xfrm>
          <a:prstGeom prst="roundRect">
            <a:avLst>
              <a:gd name="adj" fmla="val 6555"/>
            </a:avLst>
          </a:prstGeom>
          <a:solidFill>
            <a:schemeClr val="accent2">
              <a:lumMod val="20000"/>
              <a:lumOff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Cognitive–behavioural therapy</a:t>
            </a:r>
            <a:r>
              <a:rPr lang="en-GB" sz="1400" dirty="0">
                <a:solidFill>
                  <a:schemeClr val="tx1"/>
                </a:solidFill>
              </a:rPr>
              <a:t> (CBT) – to help patients to recognize and change maladaptive thoughts, beliefs, and behaviours that contribute to symptoms</a:t>
            </a:r>
          </a:p>
        </p:txBody>
      </p:sp>
      <p:sp>
        <p:nvSpPr>
          <p:cNvPr id="29" name="Rectangle: Rounded Corners 28">
            <a:extLst>
              <a:ext uri="{FF2B5EF4-FFF2-40B4-BE49-F238E27FC236}">
                <a16:creationId xmlns:a16="http://schemas.microsoft.com/office/drawing/2014/main" id="{111A3B3A-6D1D-9538-B785-653FFE7459B9}"/>
              </a:ext>
            </a:extLst>
          </p:cNvPr>
          <p:cNvSpPr/>
          <p:nvPr/>
        </p:nvSpPr>
        <p:spPr>
          <a:xfrm>
            <a:off x="4847283" y="4604253"/>
            <a:ext cx="3115788" cy="1016138"/>
          </a:xfrm>
          <a:prstGeom prst="roundRect">
            <a:avLst>
              <a:gd name="adj" fmla="val 8045"/>
            </a:avLst>
          </a:prstGeom>
          <a:solidFill>
            <a:schemeClr val="accent2">
              <a:lumMod val="20000"/>
              <a:lumOff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Interpersonal and social rhythm therapy </a:t>
            </a:r>
            <a:r>
              <a:rPr lang="en-GB" sz="1400" dirty="0">
                <a:solidFill>
                  <a:schemeClr val="tx1"/>
                </a:solidFill>
              </a:rPr>
              <a:t>(IPSRT) – focuses on interpersonal role transition, role dispute, and interpersonal deficits</a:t>
            </a:r>
          </a:p>
        </p:txBody>
      </p:sp>
      <p:sp>
        <p:nvSpPr>
          <p:cNvPr id="35" name="Rectangle: Rounded Corners 34">
            <a:extLst>
              <a:ext uri="{FF2B5EF4-FFF2-40B4-BE49-F238E27FC236}">
                <a16:creationId xmlns:a16="http://schemas.microsoft.com/office/drawing/2014/main" id="{16175263-9D87-E51E-DD7D-580FDB4A20D2}"/>
              </a:ext>
            </a:extLst>
          </p:cNvPr>
          <p:cNvSpPr/>
          <p:nvPr/>
        </p:nvSpPr>
        <p:spPr>
          <a:xfrm>
            <a:off x="8117370" y="4604253"/>
            <a:ext cx="2070557" cy="1016138"/>
          </a:xfrm>
          <a:prstGeom prst="roundRect">
            <a:avLst>
              <a:gd name="adj" fmla="val 8045"/>
            </a:avLst>
          </a:prstGeom>
          <a:solidFill>
            <a:schemeClr val="accent2">
              <a:lumMod val="20000"/>
              <a:lumOff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Peer support groups </a:t>
            </a:r>
            <a:r>
              <a:rPr lang="en-GB" sz="1400" dirty="0">
                <a:solidFill>
                  <a:schemeClr val="tx1"/>
                </a:solidFill>
              </a:rPr>
              <a:t>or one-to-one support to reduce isolation and self-stigma</a:t>
            </a:r>
          </a:p>
        </p:txBody>
      </p:sp>
      <p:sp>
        <p:nvSpPr>
          <p:cNvPr id="79" name="TextBox 78">
            <a:extLst>
              <a:ext uri="{FF2B5EF4-FFF2-40B4-BE49-F238E27FC236}">
                <a16:creationId xmlns:a16="http://schemas.microsoft.com/office/drawing/2014/main" id="{18EECA8B-1FF2-565D-5B72-7A42585762F2}"/>
              </a:ext>
            </a:extLst>
          </p:cNvPr>
          <p:cNvSpPr txBox="1"/>
          <p:nvPr/>
        </p:nvSpPr>
        <p:spPr>
          <a:xfrm>
            <a:off x="3886200" y="2106295"/>
            <a:ext cx="1382774" cy="307777"/>
          </a:xfrm>
          <a:prstGeom prst="rect">
            <a:avLst/>
          </a:prstGeom>
          <a:solidFill>
            <a:schemeClr val="bg1"/>
          </a:solidFill>
        </p:spPr>
        <p:txBody>
          <a:bodyPr wrap="square" rtlCol="0">
            <a:spAutoFit/>
          </a:bodyPr>
          <a:lstStyle/>
          <a:p>
            <a:pPr algn="ctr"/>
            <a:r>
              <a:rPr lang="en-GB" sz="1400" b="1" dirty="0">
                <a:solidFill>
                  <a:schemeClr val="accent2">
                    <a:lumMod val="50000"/>
                  </a:schemeClr>
                </a:solidFill>
              </a:rPr>
              <a:t>First line</a:t>
            </a:r>
          </a:p>
        </p:txBody>
      </p:sp>
      <p:sp>
        <p:nvSpPr>
          <p:cNvPr id="80" name="TextBox 79">
            <a:extLst>
              <a:ext uri="{FF2B5EF4-FFF2-40B4-BE49-F238E27FC236}">
                <a16:creationId xmlns:a16="http://schemas.microsoft.com/office/drawing/2014/main" id="{BB2B603E-3B1F-1F2E-333F-A87E2168C0FE}"/>
              </a:ext>
            </a:extLst>
          </p:cNvPr>
          <p:cNvSpPr txBox="1"/>
          <p:nvPr/>
        </p:nvSpPr>
        <p:spPr>
          <a:xfrm>
            <a:off x="7921256" y="2124190"/>
            <a:ext cx="1472254" cy="307777"/>
          </a:xfrm>
          <a:prstGeom prst="rect">
            <a:avLst/>
          </a:prstGeom>
          <a:solidFill>
            <a:schemeClr val="bg1"/>
          </a:solidFill>
        </p:spPr>
        <p:txBody>
          <a:bodyPr wrap="square" rtlCol="0">
            <a:spAutoFit/>
          </a:bodyPr>
          <a:lstStyle/>
          <a:p>
            <a:pPr algn="ctr"/>
            <a:r>
              <a:rPr lang="en-GB" sz="1400" b="1" dirty="0">
                <a:solidFill>
                  <a:schemeClr val="accent2">
                    <a:lumMod val="50000"/>
                  </a:schemeClr>
                </a:solidFill>
              </a:rPr>
              <a:t>Second line</a:t>
            </a:r>
          </a:p>
        </p:txBody>
      </p:sp>
      <p:sp>
        <p:nvSpPr>
          <p:cNvPr id="81" name="TextBox 80">
            <a:extLst>
              <a:ext uri="{FF2B5EF4-FFF2-40B4-BE49-F238E27FC236}">
                <a16:creationId xmlns:a16="http://schemas.microsoft.com/office/drawing/2014/main" id="{1EFE950B-58F0-BA77-9C03-27A9A4B0F715}"/>
              </a:ext>
            </a:extLst>
          </p:cNvPr>
          <p:cNvSpPr txBox="1"/>
          <p:nvPr/>
        </p:nvSpPr>
        <p:spPr>
          <a:xfrm>
            <a:off x="6849896" y="4233555"/>
            <a:ext cx="1350334" cy="307777"/>
          </a:xfrm>
          <a:prstGeom prst="rect">
            <a:avLst/>
          </a:prstGeom>
          <a:solidFill>
            <a:schemeClr val="bg1"/>
          </a:solidFill>
        </p:spPr>
        <p:txBody>
          <a:bodyPr wrap="square" rtlCol="0">
            <a:spAutoFit/>
          </a:bodyPr>
          <a:lstStyle/>
          <a:p>
            <a:pPr algn="ctr"/>
            <a:r>
              <a:rPr lang="en-GB" sz="1400" b="1" dirty="0">
                <a:solidFill>
                  <a:schemeClr val="accent2">
                    <a:lumMod val="50000"/>
                  </a:schemeClr>
                </a:solidFill>
              </a:rPr>
              <a:t>Third line</a:t>
            </a:r>
          </a:p>
        </p:txBody>
      </p:sp>
      <p:pic>
        <p:nvPicPr>
          <p:cNvPr id="87" name="Graphic 86" descr="Badge 1 with solid fill">
            <a:extLst>
              <a:ext uri="{FF2B5EF4-FFF2-40B4-BE49-F238E27FC236}">
                <a16:creationId xmlns:a16="http://schemas.microsoft.com/office/drawing/2014/main" id="{3080E5B9-B43A-781A-A661-AEBDD2200B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51595" y="2054825"/>
            <a:ext cx="410716" cy="410716"/>
          </a:xfrm>
          <a:prstGeom prst="rect">
            <a:avLst/>
          </a:prstGeom>
        </p:spPr>
      </p:pic>
      <p:pic>
        <p:nvPicPr>
          <p:cNvPr id="89" name="Graphic 88" descr="Badge with solid fill">
            <a:extLst>
              <a:ext uri="{FF2B5EF4-FFF2-40B4-BE49-F238E27FC236}">
                <a16:creationId xmlns:a16="http://schemas.microsoft.com/office/drawing/2014/main" id="{691E2B55-115C-9DF5-31BF-BB4DB8268E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51084" y="2054825"/>
            <a:ext cx="410716" cy="410716"/>
          </a:xfrm>
          <a:prstGeom prst="rect">
            <a:avLst/>
          </a:prstGeom>
        </p:spPr>
      </p:pic>
      <p:pic>
        <p:nvPicPr>
          <p:cNvPr id="91" name="Graphic 90" descr="Badge 3 with solid fill">
            <a:extLst>
              <a:ext uri="{FF2B5EF4-FFF2-40B4-BE49-F238E27FC236}">
                <a16:creationId xmlns:a16="http://schemas.microsoft.com/office/drawing/2014/main" id="{765C85D5-C466-878D-4E8F-06768B491C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91369" y="4176654"/>
            <a:ext cx="410716" cy="410716"/>
          </a:xfrm>
          <a:prstGeom prst="rect">
            <a:avLst/>
          </a:prstGeom>
        </p:spPr>
      </p:pic>
      <p:sp>
        <p:nvSpPr>
          <p:cNvPr id="4" name="Rectangle: Rounded Corners 3">
            <a:extLst>
              <a:ext uri="{FF2B5EF4-FFF2-40B4-BE49-F238E27FC236}">
                <a16:creationId xmlns:a16="http://schemas.microsoft.com/office/drawing/2014/main" id="{6324FCA5-EA5E-B25B-17B7-2A7C81603D48}"/>
              </a:ext>
            </a:extLst>
          </p:cNvPr>
          <p:cNvSpPr/>
          <p:nvPr/>
        </p:nvSpPr>
        <p:spPr>
          <a:xfrm>
            <a:off x="8795061" y="2568920"/>
            <a:ext cx="2499074" cy="1346094"/>
          </a:xfrm>
          <a:prstGeom prst="roundRect">
            <a:avLst>
              <a:gd name="adj" fmla="val 8676"/>
            </a:avLst>
          </a:prstGeom>
          <a:solidFill>
            <a:schemeClr val="accent2">
              <a:lumMod val="20000"/>
              <a:lumOff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Family-focused therapy </a:t>
            </a:r>
            <a:r>
              <a:rPr lang="en-GB" sz="1400" dirty="0">
                <a:solidFill>
                  <a:schemeClr val="tx1"/>
                </a:solidFill>
              </a:rPr>
              <a:t>(FFT) – to improve communication between patients and their family</a:t>
            </a:r>
          </a:p>
        </p:txBody>
      </p:sp>
    </p:spTree>
    <p:extLst>
      <p:ext uri="{BB962C8B-B14F-4D97-AF65-F5344CB8AC3E}">
        <p14:creationId xmlns:p14="http://schemas.microsoft.com/office/powerpoint/2010/main" val="460238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75813A-A404-A287-1867-4E64B33431E8}"/>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DF71E00D-1E16-394F-4CDC-6B69DDAEF11F}"/>
              </a:ext>
            </a:extLst>
          </p:cNvPr>
          <p:cNvSpPr>
            <a:spLocks noGrp="1"/>
          </p:cNvSpPr>
          <p:nvPr>
            <p:ph type="title"/>
          </p:nvPr>
        </p:nvSpPr>
        <p:spPr/>
        <p:txBody>
          <a:bodyPr/>
          <a:lstStyle/>
          <a:p>
            <a:r>
              <a:rPr lang="en-GB"/>
              <a:t>Psychoeducation</a:t>
            </a:r>
          </a:p>
        </p:txBody>
      </p:sp>
      <p:sp>
        <p:nvSpPr>
          <p:cNvPr id="4" name="Content Placeholder 3">
            <a:extLst>
              <a:ext uri="{FF2B5EF4-FFF2-40B4-BE49-F238E27FC236}">
                <a16:creationId xmlns:a16="http://schemas.microsoft.com/office/drawing/2014/main" id="{D9481F01-1D18-2501-4B81-82F58A08D5C8}"/>
              </a:ext>
            </a:extLst>
          </p:cNvPr>
          <p:cNvSpPr>
            <a:spLocks noGrp="1"/>
          </p:cNvSpPr>
          <p:nvPr>
            <p:ph idx="20"/>
          </p:nvPr>
        </p:nvSpPr>
        <p:spPr>
          <a:xfrm>
            <a:off x="539750" y="1416785"/>
            <a:ext cx="5070475" cy="4415215"/>
          </a:xfrm>
        </p:spPr>
        <p:txBody>
          <a:bodyPr/>
          <a:lstStyle/>
          <a:p>
            <a:r>
              <a:rPr lang="en-GB" sz="1700" dirty="0"/>
              <a:t>Psychoeducation in BD involves educating patients and their families about the patient’s illness, with the aim of improving long-term outcomes</a:t>
            </a:r>
            <a:r>
              <a:rPr lang="en-GB" sz="1700" baseline="30000" dirty="0"/>
              <a:t>1</a:t>
            </a:r>
          </a:p>
          <a:p>
            <a:pPr lvl="1"/>
            <a:r>
              <a:rPr lang="en-GB" sz="1500" dirty="0"/>
              <a:t>Key objectives include providing accurate and reliable information, teaching patients self-management skills, </a:t>
            </a:r>
            <a:br>
              <a:rPr lang="en-GB" sz="1500" dirty="0"/>
            </a:br>
            <a:r>
              <a:rPr lang="en-GB" sz="1500" dirty="0"/>
              <a:t>and improving the patient’s ability to make informed decisions about their own management whilst collaboratively working with the clinical team</a:t>
            </a:r>
            <a:r>
              <a:rPr lang="en-GB" sz="1500" baseline="30000" dirty="0"/>
              <a:t>1</a:t>
            </a:r>
            <a:endParaRPr lang="en-GB" sz="1500" dirty="0"/>
          </a:p>
          <a:p>
            <a:r>
              <a:rPr lang="en-GB" sz="1700" dirty="0"/>
              <a:t>If possible, psychoeducational interventions should </a:t>
            </a:r>
            <a:br>
              <a:rPr lang="en-GB" sz="1700" dirty="0"/>
            </a:br>
            <a:r>
              <a:rPr lang="en-GB" sz="1700" dirty="0"/>
              <a:t>be personalized, by considering the patient’s:</a:t>
            </a:r>
            <a:r>
              <a:rPr lang="en-GB" sz="1700" baseline="30000" dirty="0"/>
              <a:t>1</a:t>
            </a:r>
            <a:r>
              <a:rPr lang="en-GB" sz="1700" dirty="0"/>
              <a:t> </a:t>
            </a:r>
          </a:p>
          <a:p>
            <a:pPr lvl="1"/>
            <a:r>
              <a:rPr lang="en-GB" sz="1500" dirty="0">
                <a:solidFill>
                  <a:schemeClr val="tx1"/>
                </a:solidFill>
              </a:rPr>
              <a:t>Individual pattern of illness</a:t>
            </a:r>
          </a:p>
          <a:p>
            <a:pPr lvl="1"/>
            <a:r>
              <a:rPr lang="en-GB" sz="1500" dirty="0">
                <a:solidFill>
                  <a:schemeClr val="tx1"/>
                </a:solidFill>
              </a:rPr>
              <a:t>Risk factors for relapse</a:t>
            </a:r>
          </a:p>
          <a:p>
            <a:pPr lvl="1"/>
            <a:r>
              <a:rPr lang="en-GB" sz="1500" dirty="0">
                <a:solidFill>
                  <a:schemeClr val="tx1"/>
                </a:solidFill>
              </a:rPr>
              <a:t>Current social circumstances</a:t>
            </a:r>
          </a:p>
          <a:p>
            <a:pPr lvl="1"/>
            <a:r>
              <a:rPr lang="en-GB" sz="1500" dirty="0">
                <a:solidFill>
                  <a:schemeClr val="tx1"/>
                </a:solidFill>
              </a:rPr>
              <a:t>Individual goals</a:t>
            </a:r>
          </a:p>
        </p:txBody>
      </p:sp>
      <p:sp>
        <p:nvSpPr>
          <p:cNvPr id="9" name="Text Placeholder 8">
            <a:extLst>
              <a:ext uri="{FF2B5EF4-FFF2-40B4-BE49-F238E27FC236}">
                <a16:creationId xmlns:a16="http://schemas.microsoft.com/office/drawing/2014/main" id="{8A784EA6-BD8F-6221-6CBC-31139D78EB6F}"/>
              </a:ext>
            </a:extLst>
          </p:cNvPr>
          <p:cNvSpPr>
            <a:spLocks noGrp="1"/>
          </p:cNvSpPr>
          <p:nvPr>
            <p:ph type="body" sz="quarter" idx="18"/>
          </p:nvPr>
        </p:nvSpPr>
        <p:spPr/>
        <p:txBody>
          <a:bodyPr/>
          <a:lstStyle/>
          <a:p>
            <a:r>
              <a:rPr lang="en-GB" dirty="0"/>
              <a:t>**p&lt;0.01 versus control</a:t>
            </a:r>
            <a:br>
              <a:rPr lang="en-GB" dirty="0"/>
            </a:br>
            <a:r>
              <a:rPr lang="en-GB" dirty="0"/>
              <a:t>BD=bipolar disorder</a:t>
            </a:r>
            <a:br>
              <a:rPr lang="en-GB" dirty="0"/>
            </a:br>
            <a:br>
              <a:rPr lang="en-GB" dirty="0"/>
            </a:br>
            <a:r>
              <a:rPr lang="en-GB" dirty="0"/>
              <a:t>1. Smith et al. </a:t>
            </a:r>
            <a:r>
              <a:rPr lang="pl-PL" dirty="0"/>
              <a:t>Adv Psychiatr Treat 2010;16(2):147–154</a:t>
            </a:r>
            <a:r>
              <a:rPr lang="en-GB" dirty="0"/>
              <a:t>; 2. Salcedo et al. J Affect </a:t>
            </a:r>
            <a:r>
              <a:rPr lang="en-GB" dirty="0" err="1"/>
              <a:t>Disord</a:t>
            </a:r>
            <a:r>
              <a:rPr lang="en-GB" dirty="0"/>
              <a:t> 2016;201:203–214 </a:t>
            </a:r>
          </a:p>
        </p:txBody>
      </p:sp>
      <p:sp>
        <p:nvSpPr>
          <p:cNvPr id="6" name="Slide Number Placeholder 5">
            <a:extLst>
              <a:ext uri="{FF2B5EF4-FFF2-40B4-BE49-F238E27FC236}">
                <a16:creationId xmlns:a16="http://schemas.microsoft.com/office/drawing/2014/main" id="{AF43D630-D9B9-B66F-37DF-76F8D0BD81DB}"/>
              </a:ext>
            </a:extLst>
          </p:cNvPr>
          <p:cNvSpPr>
            <a:spLocks noGrp="1"/>
          </p:cNvSpPr>
          <p:nvPr>
            <p:ph type="sldNum" sz="quarter" idx="4"/>
          </p:nvPr>
        </p:nvSpPr>
        <p:spPr/>
        <p:txBody>
          <a:bodyPr/>
          <a:lstStyle/>
          <a:p>
            <a:fld id="{C5E73D8C-6D1C-4360-8101-83ED279A0FF1}" type="slidenum">
              <a:rPr lang="en-GB" smtClean="0"/>
              <a:pPr/>
              <a:t>24</a:t>
            </a:fld>
            <a:endParaRPr lang="en-GB"/>
          </a:p>
        </p:txBody>
      </p:sp>
      <p:graphicFrame>
        <p:nvGraphicFramePr>
          <p:cNvPr id="11" name="Chart 10">
            <a:extLst>
              <a:ext uri="{FF2B5EF4-FFF2-40B4-BE49-F238E27FC236}">
                <a16:creationId xmlns:a16="http://schemas.microsoft.com/office/drawing/2014/main" id="{53E26187-AA45-8729-CBB2-1D001990DB09}"/>
              </a:ext>
            </a:extLst>
          </p:cNvPr>
          <p:cNvGraphicFramePr/>
          <p:nvPr>
            <p:extLst>
              <p:ext uri="{D42A27DB-BD31-4B8C-83A1-F6EECF244321}">
                <p14:modId xmlns:p14="http://schemas.microsoft.com/office/powerpoint/2010/main" val="1910373401"/>
              </p:ext>
            </p:extLst>
          </p:nvPr>
        </p:nvGraphicFramePr>
        <p:xfrm>
          <a:off x="5793664" y="1228077"/>
          <a:ext cx="5830681" cy="479262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36C3B96A-3480-BF44-5001-4952A6ABBA03}"/>
              </a:ext>
            </a:extLst>
          </p:cNvPr>
          <p:cNvSpPr txBox="1"/>
          <p:nvPr/>
        </p:nvSpPr>
        <p:spPr>
          <a:xfrm>
            <a:off x="6889552" y="3020496"/>
            <a:ext cx="364202" cy="369332"/>
          </a:xfrm>
          <a:prstGeom prst="rect">
            <a:avLst/>
          </a:prstGeom>
          <a:noFill/>
        </p:spPr>
        <p:txBody>
          <a:bodyPr wrap="none" rtlCol="0">
            <a:spAutoFit/>
          </a:bodyPr>
          <a:lstStyle/>
          <a:p>
            <a:r>
              <a:rPr lang="en-GB"/>
              <a:t>**</a:t>
            </a:r>
          </a:p>
        </p:txBody>
      </p:sp>
      <p:sp>
        <p:nvSpPr>
          <p:cNvPr id="13" name="TextBox 12">
            <a:extLst>
              <a:ext uri="{FF2B5EF4-FFF2-40B4-BE49-F238E27FC236}">
                <a16:creationId xmlns:a16="http://schemas.microsoft.com/office/drawing/2014/main" id="{0183A16A-7555-61FB-361F-77C184F312FE}"/>
              </a:ext>
            </a:extLst>
          </p:cNvPr>
          <p:cNvSpPr txBox="1"/>
          <p:nvPr/>
        </p:nvSpPr>
        <p:spPr>
          <a:xfrm>
            <a:off x="7705725" y="3624391"/>
            <a:ext cx="364202" cy="369332"/>
          </a:xfrm>
          <a:prstGeom prst="rect">
            <a:avLst/>
          </a:prstGeom>
          <a:noFill/>
        </p:spPr>
        <p:txBody>
          <a:bodyPr wrap="none" rtlCol="0">
            <a:spAutoFit/>
          </a:bodyPr>
          <a:lstStyle/>
          <a:p>
            <a:r>
              <a:rPr lang="en-GB"/>
              <a:t>**</a:t>
            </a:r>
          </a:p>
        </p:txBody>
      </p:sp>
      <p:sp>
        <p:nvSpPr>
          <p:cNvPr id="14" name="TextBox 13">
            <a:extLst>
              <a:ext uri="{FF2B5EF4-FFF2-40B4-BE49-F238E27FC236}">
                <a16:creationId xmlns:a16="http://schemas.microsoft.com/office/drawing/2014/main" id="{4588964B-5F7F-BD7C-B004-B710742F78F3}"/>
              </a:ext>
            </a:extLst>
          </p:cNvPr>
          <p:cNvSpPr txBox="1"/>
          <p:nvPr/>
        </p:nvSpPr>
        <p:spPr>
          <a:xfrm>
            <a:off x="10153650" y="4652724"/>
            <a:ext cx="364202" cy="369332"/>
          </a:xfrm>
          <a:prstGeom prst="rect">
            <a:avLst/>
          </a:prstGeom>
          <a:noFill/>
        </p:spPr>
        <p:txBody>
          <a:bodyPr wrap="none" rtlCol="0">
            <a:spAutoFit/>
          </a:bodyPr>
          <a:lstStyle/>
          <a:p>
            <a:r>
              <a:rPr lang="en-GB"/>
              <a:t>**</a:t>
            </a:r>
          </a:p>
        </p:txBody>
      </p:sp>
      <p:sp>
        <p:nvSpPr>
          <p:cNvPr id="15" name="TextBox 14">
            <a:extLst>
              <a:ext uri="{FF2B5EF4-FFF2-40B4-BE49-F238E27FC236}">
                <a16:creationId xmlns:a16="http://schemas.microsoft.com/office/drawing/2014/main" id="{DBD70BF6-6429-2140-1441-0D958D0282AE}"/>
              </a:ext>
            </a:extLst>
          </p:cNvPr>
          <p:cNvSpPr txBox="1"/>
          <p:nvPr/>
        </p:nvSpPr>
        <p:spPr>
          <a:xfrm>
            <a:off x="10962488" y="3908831"/>
            <a:ext cx="364202" cy="369332"/>
          </a:xfrm>
          <a:prstGeom prst="rect">
            <a:avLst/>
          </a:prstGeom>
          <a:noFill/>
        </p:spPr>
        <p:txBody>
          <a:bodyPr wrap="none" rtlCol="0">
            <a:spAutoFit/>
          </a:bodyPr>
          <a:lstStyle/>
          <a:p>
            <a:r>
              <a:rPr lang="en-GB"/>
              <a:t>**</a:t>
            </a:r>
          </a:p>
        </p:txBody>
      </p:sp>
    </p:spTree>
    <p:extLst>
      <p:ext uri="{BB962C8B-B14F-4D97-AF65-F5344CB8AC3E}">
        <p14:creationId xmlns:p14="http://schemas.microsoft.com/office/powerpoint/2010/main" val="4189991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7875A-2437-420F-1CAC-892E755E8D3E}"/>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1E84F05F-97BB-8E0A-9B28-A0B6E2475D69}"/>
              </a:ext>
            </a:extLst>
          </p:cNvPr>
          <p:cNvSpPr>
            <a:spLocks noGrp="1"/>
          </p:cNvSpPr>
          <p:nvPr>
            <p:ph type="title"/>
          </p:nvPr>
        </p:nvSpPr>
        <p:spPr/>
        <p:txBody>
          <a:bodyPr/>
          <a:lstStyle/>
          <a:p>
            <a:r>
              <a:rPr lang="en-GB"/>
              <a:t>Group interventions </a:t>
            </a:r>
          </a:p>
        </p:txBody>
      </p:sp>
      <p:sp>
        <p:nvSpPr>
          <p:cNvPr id="10" name="Content Placeholder 9">
            <a:extLst>
              <a:ext uri="{FF2B5EF4-FFF2-40B4-BE49-F238E27FC236}">
                <a16:creationId xmlns:a16="http://schemas.microsoft.com/office/drawing/2014/main" id="{28569EA0-0784-503A-FE6B-8CBDB3480330}"/>
              </a:ext>
            </a:extLst>
          </p:cNvPr>
          <p:cNvSpPr>
            <a:spLocks noGrp="1"/>
          </p:cNvSpPr>
          <p:nvPr>
            <p:ph sz="half" idx="21"/>
          </p:nvPr>
        </p:nvSpPr>
        <p:spPr>
          <a:xfrm>
            <a:off x="539749" y="1416785"/>
            <a:ext cx="5518839" cy="4685215"/>
          </a:xfrm>
        </p:spPr>
        <p:txBody>
          <a:bodyPr lIns="252000" rIns="198000"/>
          <a:lstStyle/>
          <a:p>
            <a:r>
              <a:rPr lang="en-GB" dirty="0"/>
              <a:t>For the prevention of recurrence, it is recommended that patients are engaged in family or group psychoeducation with guided skills training and tasks to improve coping skills</a:t>
            </a:r>
            <a:r>
              <a:rPr lang="en-GB" baseline="30000" dirty="0"/>
              <a:t>1</a:t>
            </a:r>
            <a:endParaRPr lang="en-GB" dirty="0"/>
          </a:p>
          <a:p>
            <a:r>
              <a:rPr lang="en-US" dirty="0"/>
              <a:t>In a meta-analysis of 39 RCTs, psychoeducation with guided skill practice was more effective when delivered in a family or group format than when delivered to an individual patient</a:t>
            </a:r>
            <a:r>
              <a:rPr lang="en-GB" baseline="30000" dirty="0"/>
              <a:t>1</a:t>
            </a:r>
            <a:endParaRPr lang="en-GB" dirty="0"/>
          </a:p>
          <a:p>
            <a:r>
              <a:rPr lang="en-GB" dirty="0"/>
              <a:t>Treatments that involve patients as active participants, are associated with improved outcomes in terms of preventing recurrence and stabilizing depression, compared with treatment as usual</a:t>
            </a:r>
            <a:r>
              <a:rPr lang="en-GB" baseline="30000" dirty="0"/>
              <a:t>1</a:t>
            </a:r>
            <a:r>
              <a:rPr lang="en-GB" dirty="0"/>
              <a:t> </a:t>
            </a:r>
          </a:p>
          <a:p>
            <a:endParaRPr lang="en-GB" dirty="0"/>
          </a:p>
        </p:txBody>
      </p:sp>
      <p:sp>
        <p:nvSpPr>
          <p:cNvPr id="5" name="Text Placeholder 4">
            <a:extLst>
              <a:ext uri="{FF2B5EF4-FFF2-40B4-BE49-F238E27FC236}">
                <a16:creationId xmlns:a16="http://schemas.microsoft.com/office/drawing/2014/main" id="{22E73D36-8925-5324-AB2D-45ED295F4B26}"/>
              </a:ext>
            </a:extLst>
          </p:cNvPr>
          <p:cNvSpPr>
            <a:spLocks noGrp="1"/>
          </p:cNvSpPr>
          <p:nvPr>
            <p:ph type="body" sz="quarter" idx="18"/>
          </p:nvPr>
        </p:nvSpPr>
        <p:spPr/>
        <p:txBody>
          <a:bodyPr/>
          <a:lstStyle/>
          <a:p>
            <a:r>
              <a:rPr lang="en-GB" dirty="0"/>
              <a:t>**p≤0.01 versus control</a:t>
            </a:r>
          </a:p>
          <a:p>
            <a:endParaRPr lang="en-GB" dirty="0"/>
          </a:p>
          <a:p>
            <a:r>
              <a:rPr lang="en-GB" dirty="0"/>
              <a:t>1. </a:t>
            </a:r>
            <a:r>
              <a:rPr lang="en-GB" dirty="0" err="1"/>
              <a:t>Miklowitz</a:t>
            </a:r>
            <a:r>
              <a:rPr lang="en-GB" dirty="0"/>
              <a:t> et al. JAMA Psychiatry 2021;78(2):141–150; 2. Colom et al.</a:t>
            </a:r>
            <a:r>
              <a:rPr lang="pl-PL" dirty="0"/>
              <a:t> Arch Gen Psychiatry 2003;60(4):402–407</a:t>
            </a:r>
            <a:r>
              <a:rPr lang="en-GB" dirty="0"/>
              <a:t> </a:t>
            </a:r>
          </a:p>
        </p:txBody>
      </p:sp>
      <p:sp>
        <p:nvSpPr>
          <p:cNvPr id="6" name="Slide Number Placeholder 5">
            <a:extLst>
              <a:ext uri="{FF2B5EF4-FFF2-40B4-BE49-F238E27FC236}">
                <a16:creationId xmlns:a16="http://schemas.microsoft.com/office/drawing/2014/main" id="{221C464F-8FBD-84AD-64C4-F9A47F8B192E}"/>
              </a:ext>
            </a:extLst>
          </p:cNvPr>
          <p:cNvSpPr>
            <a:spLocks noGrp="1"/>
          </p:cNvSpPr>
          <p:nvPr>
            <p:ph type="sldNum" sz="quarter" idx="4"/>
          </p:nvPr>
        </p:nvSpPr>
        <p:spPr/>
        <p:txBody>
          <a:bodyPr/>
          <a:lstStyle/>
          <a:p>
            <a:fld id="{C5E73D8C-6D1C-4360-8101-83ED279A0FF1}" type="slidenum">
              <a:rPr lang="en-GB" smtClean="0"/>
              <a:pPr/>
              <a:t>25</a:t>
            </a:fld>
            <a:endParaRPr lang="en-GB"/>
          </a:p>
        </p:txBody>
      </p:sp>
      <p:graphicFrame>
        <p:nvGraphicFramePr>
          <p:cNvPr id="13" name="Chart 12">
            <a:extLst>
              <a:ext uri="{FF2B5EF4-FFF2-40B4-BE49-F238E27FC236}">
                <a16:creationId xmlns:a16="http://schemas.microsoft.com/office/drawing/2014/main" id="{7F5A5403-11DA-67DB-8F9F-3ED955F15965}"/>
              </a:ext>
            </a:extLst>
          </p:cNvPr>
          <p:cNvGraphicFramePr/>
          <p:nvPr>
            <p:extLst>
              <p:ext uri="{D42A27DB-BD31-4B8C-83A1-F6EECF244321}">
                <p14:modId xmlns:p14="http://schemas.microsoft.com/office/powerpoint/2010/main" val="2227622517"/>
              </p:ext>
            </p:extLst>
          </p:nvPr>
        </p:nvGraphicFramePr>
        <p:xfrm>
          <a:off x="6242056" y="1595563"/>
          <a:ext cx="5518839" cy="416607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4E63766-9FF4-219B-F93E-02B72AC3D89B}"/>
              </a:ext>
            </a:extLst>
          </p:cNvPr>
          <p:cNvSpPr txBox="1"/>
          <p:nvPr/>
        </p:nvSpPr>
        <p:spPr>
          <a:xfrm>
            <a:off x="6383383" y="1414248"/>
            <a:ext cx="5146766" cy="738664"/>
          </a:xfrm>
          <a:prstGeom prst="rect">
            <a:avLst/>
          </a:prstGeom>
          <a:noFill/>
        </p:spPr>
        <p:txBody>
          <a:bodyPr wrap="square">
            <a:spAutoFit/>
          </a:bodyPr>
          <a:lstStyle/>
          <a:p>
            <a:pPr algn="ctr" rtl="0">
              <a:defRPr sz="1400" b="0" i="0" u="none" strike="noStrike" kern="1200" spc="0" baseline="0">
                <a:solidFill>
                  <a:srgbClr val="B59E5F">
                    <a:lumMod val="50000"/>
                  </a:srgbClr>
                </a:solidFill>
                <a:latin typeface="+mn-lt"/>
                <a:ea typeface="+mn-ea"/>
                <a:cs typeface="+mn-cs"/>
              </a:defRPr>
            </a:pPr>
            <a:r>
              <a:rPr lang="en-US" sz="1400" b="1" dirty="0">
                <a:solidFill>
                  <a:schemeClr val="accent2">
                    <a:lumMod val="50000"/>
                  </a:schemeClr>
                </a:solidFill>
              </a:rPr>
              <a:t>Percentage of patients who relapsed during treatment with pharmacotherapy plus structured group psychoeducation or non-directed group therapy</a:t>
            </a:r>
            <a:r>
              <a:rPr lang="en-US" sz="1400" b="1" baseline="30000" dirty="0">
                <a:solidFill>
                  <a:schemeClr val="accent2">
                    <a:lumMod val="50000"/>
                  </a:schemeClr>
                </a:solidFill>
              </a:rPr>
              <a:t>2</a:t>
            </a:r>
          </a:p>
        </p:txBody>
      </p:sp>
      <p:sp>
        <p:nvSpPr>
          <p:cNvPr id="4" name="TextBox 3">
            <a:extLst>
              <a:ext uri="{FF2B5EF4-FFF2-40B4-BE49-F238E27FC236}">
                <a16:creationId xmlns:a16="http://schemas.microsoft.com/office/drawing/2014/main" id="{022DE6FB-AE85-CF85-B197-6ACE461639F8}"/>
              </a:ext>
            </a:extLst>
          </p:cNvPr>
          <p:cNvSpPr txBox="1"/>
          <p:nvPr/>
        </p:nvSpPr>
        <p:spPr>
          <a:xfrm>
            <a:off x="7570467" y="3244334"/>
            <a:ext cx="364202" cy="369332"/>
          </a:xfrm>
          <a:prstGeom prst="rect">
            <a:avLst/>
          </a:prstGeom>
          <a:noFill/>
        </p:spPr>
        <p:txBody>
          <a:bodyPr wrap="none" rtlCol="0">
            <a:spAutoFit/>
          </a:bodyPr>
          <a:lstStyle/>
          <a:p>
            <a:r>
              <a:rPr lang="en-GB" dirty="0"/>
              <a:t>**</a:t>
            </a:r>
          </a:p>
        </p:txBody>
      </p:sp>
      <p:sp>
        <p:nvSpPr>
          <p:cNvPr id="8" name="TextBox 7">
            <a:extLst>
              <a:ext uri="{FF2B5EF4-FFF2-40B4-BE49-F238E27FC236}">
                <a16:creationId xmlns:a16="http://schemas.microsoft.com/office/drawing/2014/main" id="{825C6BC5-22CF-93B6-E07B-21CBCADE6DA2}"/>
              </a:ext>
            </a:extLst>
          </p:cNvPr>
          <p:cNvSpPr txBox="1"/>
          <p:nvPr/>
        </p:nvSpPr>
        <p:spPr>
          <a:xfrm>
            <a:off x="10875642" y="4187309"/>
            <a:ext cx="364202" cy="369332"/>
          </a:xfrm>
          <a:prstGeom prst="rect">
            <a:avLst/>
          </a:prstGeom>
          <a:noFill/>
        </p:spPr>
        <p:txBody>
          <a:bodyPr wrap="none" rtlCol="0">
            <a:spAutoFit/>
          </a:bodyPr>
          <a:lstStyle/>
          <a:p>
            <a:r>
              <a:rPr lang="en-GB" dirty="0"/>
              <a:t>**</a:t>
            </a:r>
          </a:p>
        </p:txBody>
      </p:sp>
    </p:spTree>
    <p:extLst>
      <p:ext uri="{BB962C8B-B14F-4D97-AF65-F5344CB8AC3E}">
        <p14:creationId xmlns:p14="http://schemas.microsoft.com/office/powerpoint/2010/main" val="3070817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A1001A-E282-074E-20DB-C8F1C0829718}"/>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8AF377F2-97BC-7250-8562-86E0DB9F04E2}"/>
              </a:ext>
            </a:extLst>
          </p:cNvPr>
          <p:cNvSpPr>
            <a:spLocks noGrp="1"/>
          </p:cNvSpPr>
          <p:nvPr>
            <p:ph type="title"/>
          </p:nvPr>
        </p:nvSpPr>
        <p:spPr/>
        <p:txBody>
          <a:bodyPr/>
          <a:lstStyle/>
          <a:p>
            <a:r>
              <a:rPr lang="en-GB" dirty="0"/>
              <a:t>Cognitive–behavioural therapy </a:t>
            </a:r>
          </a:p>
        </p:txBody>
      </p:sp>
      <p:sp>
        <p:nvSpPr>
          <p:cNvPr id="4" name="Content Placeholder 3">
            <a:extLst>
              <a:ext uri="{FF2B5EF4-FFF2-40B4-BE49-F238E27FC236}">
                <a16:creationId xmlns:a16="http://schemas.microsoft.com/office/drawing/2014/main" id="{37775EC1-61F8-4BD6-D3D5-7791330C5D05}"/>
              </a:ext>
            </a:extLst>
          </p:cNvPr>
          <p:cNvSpPr>
            <a:spLocks noGrp="1"/>
          </p:cNvSpPr>
          <p:nvPr>
            <p:ph idx="20"/>
          </p:nvPr>
        </p:nvSpPr>
        <p:spPr>
          <a:xfrm>
            <a:off x="539751" y="1416785"/>
            <a:ext cx="5253914" cy="4415215"/>
          </a:xfrm>
        </p:spPr>
        <p:txBody>
          <a:bodyPr/>
          <a:lstStyle/>
          <a:p>
            <a:r>
              <a:rPr lang="en-GB" dirty="0"/>
              <a:t>CBT aims to identify and change maladaptive thoughts, beliefs, and behaviours that contribute to symptoms</a:t>
            </a:r>
            <a:r>
              <a:rPr lang="en-GB" baseline="30000" dirty="0"/>
              <a:t>1</a:t>
            </a:r>
            <a:r>
              <a:rPr lang="en-GB" dirty="0"/>
              <a:t>  </a:t>
            </a:r>
          </a:p>
          <a:p>
            <a:r>
              <a:rPr lang="en-GB" dirty="0"/>
              <a:t>Key strategies include increasing understanding of illness and informed decision making, and developing skills to recognize, monitor, and manage symptoms</a:t>
            </a:r>
            <a:r>
              <a:rPr lang="en-GB" baseline="30000" dirty="0"/>
              <a:t>1</a:t>
            </a:r>
            <a:endParaRPr lang="en-GB" dirty="0"/>
          </a:p>
          <a:p>
            <a:r>
              <a:rPr lang="en-GB" dirty="0"/>
              <a:t>There is strong evidence to support CBT for the acute treatment, and maintenance treatment of BD</a:t>
            </a:r>
            <a:r>
              <a:rPr lang="en-GB" baseline="30000" dirty="0"/>
              <a:t>1</a:t>
            </a:r>
            <a:endParaRPr lang="en-GB" dirty="0"/>
          </a:p>
          <a:p>
            <a:r>
              <a:rPr lang="en-GB" dirty="0"/>
              <a:t>Studies suggest that CBT can:</a:t>
            </a:r>
            <a:r>
              <a:rPr lang="en-GB" baseline="30000" dirty="0"/>
              <a:t>1,2</a:t>
            </a:r>
            <a:endParaRPr lang="en-GB" dirty="0"/>
          </a:p>
          <a:p>
            <a:pPr lvl="1"/>
            <a:r>
              <a:rPr lang="en-GB" sz="1500" dirty="0">
                <a:solidFill>
                  <a:schemeClr val="tx1"/>
                </a:solidFill>
              </a:rPr>
              <a:t>Lower relapse rates</a:t>
            </a:r>
          </a:p>
          <a:p>
            <a:pPr lvl="1"/>
            <a:r>
              <a:rPr lang="en-GB" sz="1500" dirty="0">
                <a:solidFill>
                  <a:schemeClr val="tx1"/>
                </a:solidFill>
              </a:rPr>
              <a:t>Improve depressive symptoms</a:t>
            </a:r>
          </a:p>
          <a:p>
            <a:pPr lvl="1"/>
            <a:r>
              <a:rPr lang="en-GB" sz="1500" dirty="0">
                <a:solidFill>
                  <a:schemeClr val="tx1"/>
                </a:solidFill>
              </a:rPr>
              <a:t>Reduce severity of mania</a:t>
            </a:r>
          </a:p>
          <a:p>
            <a:pPr lvl="1"/>
            <a:r>
              <a:rPr lang="en-GB" sz="1500" dirty="0">
                <a:solidFill>
                  <a:schemeClr val="tx1"/>
                </a:solidFill>
              </a:rPr>
              <a:t>Improve psychosocial functioning</a:t>
            </a:r>
          </a:p>
        </p:txBody>
      </p:sp>
      <p:sp>
        <p:nvSpPr>
          <p:cNvPr id="5" name="Text Placeholder 4">
            <a:extLst>
              <a:ext uri="{FF2B5EF4-FFF2-40B4-BE49-F238E27FC236}">
                <a16:creationId xmlns:a16="http://schemas.microsoft.com/office/drawing/2014/main" id="{D0F7B049-D99B-4671-8EED-A7C95AA1F013}"/>
              </a:ext>
            </a:extLst>
          </p:cNvPr>
          <p:cNvSpPr>
            <a:spLocks noGrp="1"/>
          </p:cNvSpPr>
          <p:nvPr>
            <p:ph type="body" sz="quarter" idx="18"/>
          </p:nvPr>
        </p:nvSpPr>
        <p:spPr/>
        <p:txBody>
          <a:bodyPr/>
          <a:lstStyle/>
          <a:p>
            <a:r>
              <a:rPr lang="en-GB" dirty="0"/>
              <a:t>**p&lt;0.01 versus control</a:t>
            </a:r>
            <a:br>
              <a:rPr lang="en-GB" dirty="0"/>
            </a:br>
            <a:r>
              <a:rPr lang="en-GB" dirty="0"/>
              <a:t>BD=bipolar disorder; CBT=cognitive–behavioural therapy</a:t>
            </a:r>
            <a:br>
              <a:rPr lang="en-GB" dirty="0"/>
            </a:br>
            <a:br>
              <a:rPr lang="en-GB" dirty="0"/>
            </a:br>
            <a:r>
              <a:rPr lang="en-GB" dirty="0"/>
              <a:t>1. Novick et al. Focus (Am </a:t>
            </a:r>
            <a:r>
              <a:rPr lang="en-GB" dirty="0" err="1"/>
              <a:t>Psychiatr</a:t>
            </a:r>
            <a:r>
              <a:rPr lang="en-GB" dirty="0"/>
              <a:t> </a:t>
            </a:r>
            <a:r>
              <a:rPr lang="en-GB" dirty="0" err="1"/>
              <a:t>Publ</a:t>
            </a:r>
            <a:r>
              <a:rPr lang="en-GB" dirty="0"/>
              <a:t>) 2019;17(3):238–248; 2. Chiang et al. </a:t>
            </a:r>
            <a:r>
              <a:rPr lang="en-GB" dirty="0" err="1"/>
              <a:t>PLoS</a:t>
            </a:r>
            <a:r>
              <a:rPr lang="en-GB" dirty="0"/>
              <a:t> One 2017;12(5):e0176849; 3. Lam et al. Arch Gen Psychiatry 2003;60(2):145–152</a:t>
            </a:r>
          </a:p>
        </p:txBody>
      </p:sp>
      <p:sp>
        <p:nvSpPr>
          <p:cNvPr id="6" name="Slide Number Placeholder 5">
            <a:extLst>
              <a:ext uri="{FF2B5EF4-FFF2-40B4-BE49-F238E27FC236}">
                <a16:creationId xmlns:a16="http://schemas.microsoft.com/office/drawing/2014/main" id="{078A9333-2D43-65B8-67DA-F794411D92BA}"/>
              </a:ext>
            </a:extLst>
          </p:cNvPr>
          <p:cNvSpPr>
            <a:spLocks noGrp="1"/>
          </p:cNvSpPr>
          <p:nvPr>
            <p:ph type="sldNum" sz="quarter" idx="4"/>
          </p:nvPr>
        </p:nvSpPr>
        <p:spPr/>
        <p:txBody>
          <a:bodyPr/>
          <a:lstStyle/>
          <a:p>
            <a:fld id="{C5E73D8C-6D1C-4360-8101-83ED279A0FF1}" type="slidenum">
              <a:rPr lang="en-GB" smtClean="0"/>
              <a:pPr/>
              <a:t>26</a:t>
            </a:fld>
            <a:endParaRPr lang="en-GB"/>
          </a:p>
        </p:txBody>
      </p:sp>
      <p:graphicFrame>
        <p:nvGraphicFramePr>
          <p:cNvPr id="9" name="Chart 8">
            <a:extLst>
              <a:ext uri="{FF2B5EF4-FFF2-40B4-BE49-F238E27FC236}">
                <a16:creationId xmlns:a16="http://schemas.microsoft.com/office/drawing/2014/main" id="{6A69B84C-F022-874B-4B96-ABF646B831D7}"/>
              </a:ext>
            </a:extLst>
          </p:cNvPr>
          <p:cNvGraphicFramePr/>
          <p:nvPr>
            <p:extLst>
              <p:ext uri="{D42A27DB-BD31-4B8C-83A1-F6EECF244321}">
                <p14:modId xmlns:p14="http://schemas.microsoft.com/office/powerpoint/2010/main" val="676931533"/>
              </p:ext>
            </p:extLst>
          </p:nvPr>
        </p:nvGraphicFramePr>
        <p:xfrm>
          <a:off x="5793664" y="1228077"/>
          <a:ext cx="5830681" cy="479262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EA8673D8-C626-C92D-7F9E-00760B9F67D1}"/>
              </a:ext>
            </a:extLst>
          </p:cNvPr>
          <p:cNvSpPr txBox="1"/>
          <p:nvPr/>
        </p:nvSpPr>
        <p:spPr>
          <a:xfrm>
            <a:off x="7003852" y="3429000"/>
            <a:ext cx="364202" cy="369332"/>
          </a:xfrm>
          <a:prstGeom prst="rect">
            <a:avLst/>
          </a:prstGeom>
          <a:noFill/>
        </p:spPr>
        <p:txBody>
          <a:bodyPr wrap="none" rtlCol="0">
            <a:spAutoFit/>
          </a:bodyPr>
          <a:lstStyle/>
          <a:p>
            <a:r>
              <a:rPr lang="en-GB"/>
              <a:t>**</a:t>
            </a:r>
          </a:p>
        </p:txBody>
      </p:sp>
      <p:sp>
        <p:nvSpPr>
          <p:cNvPr id="11" name="TextBox 10">
            <a:extLst>
              <a:ext uri="{FF2B5EF4-FFF2-40B4-BE49-F238E27FC236}">
                <a16:creationId xmlns:a16="http://schemas.microsoft.com/office/drawing/2014/main" id="{35E0B60D-BA3A-894E-BC19-1D26AE5AE0CE}"/>
              </a:ext>
            </a:extLst>
          </p:cNvPr>
          <p:cNvSpPr txBox="1"/>
          <p:nvPr/>
        </p:nvSpPr>
        <p:spPr>
          <a:xfrm>
            <a:off x="7975402" y="4410075"/>
            <a:ext cx="364202" cy="369332"/>
          </a:xfrm>
          <a:prstGeom prst="rect">
            <a:avLst/>
          </a:prstGeom>
          <a:noFill/>
        </p:spPr>
        <p:txBody>
          <a:bodyPr wrap="none" rtlCol="0">
            <a:spAutoFit/>
          </a:bodyPr>
          <a:lstStyle/>
          <a:p>
            <a:r>
              <a:rPr lang="en-GB"/>
              <a:t>**</a:t>
            </a:r>
          </a:p>
        </p:txBody>
      </p:sp>
      <p:sp>
        <p:nvSpPr>
          <p:cNvPr id="12" name="TextBox 11">
            <a:extLst>
              <a:ext uri="{FF2B5EF4-FFF2-40B4-BE49-F238E27FC236}">
                <a16:creationId xmlns:a16="http://schemas.microsoft.com/office/drawing/2014/main" id="{6609DA58-642A-31FB-89B1-6C887C15BFE1}"/>
              </a:ext>
            </a:extLst>
          </p:cNvPr>
          <p:cNvSpPr txBox="1"/>
          <p:nvPr/>
        </p:nvSpPr>
        <p:spPr>
          <a:xfrm>
            <a:off x="8939350" y="4604266"/>
            <a:ext cx="364202" cy="369332"/>
          </a:xfrm>
          <a:prstGeom prst="rect">
            <a:avLst/>
          </a:prstGeom>
          <a:noFill/>
        </p:spPr>
        <p:txBody>
          <a:bodyPr wrap="none" rtlCol="0">
            <a:spAutoFit/>
          </a:bodyPr>
          <a:lstStyle/>
          <a:p>
            <a:r>
              <a:rPr lang="en-GB"/>
              <a:t>**</a:t>
            </a:r>
          </a:p>
        </p:txBody>
      </p:sp>
    </p:spTree>
    <p:extLst>
      <p:ext uri="{BB962C8B-B14F-4D97-AF65-F5344CB8AC3E}">
        <p14:creationId xmlns:p14="http://schemas.microsoft.com/office/powerpoint/2010/main" val="4149126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A9F67E-AE7D-50D8-5463-058A210A2CDA}"/>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F2E0470A-12A2-E977-B000-B0C36719073F}"/>
              </a:ext>
            </a:extLst>
          </p:cNvPr>
          <p:cNvSpPr>
            <a:spLocks noGrp="1"/>
          </p:cNvSpPr>
          <p:nvPr>
            <p:ph type="title"/>
          </p:nvPr>
        </p:nvSpPr>
        <p:spPr/>
        <p:txBody>
          <a:bodyPr/>
          <a:lstStyle/>
          <a:p>
            <a:r>
              <a:rPr lang="en-GB"/>
              <a:t>Other psychological interventions</a:t>
            </a:r>
          </a:p>
        </p:txBody>
      </p:sp>
      <p:sp>
        <p:nvSpPr>
          <p:cNvPr id="8" name="Content Placeholder 7">
            <a:extLst>
              <a:ext uri="{FF2B5EF4-FFF2-40B4-BE49-F238E27FC236}">
                <a16:creationId xmlns:a16="http://schemas.microsoft.com/office/drawing/2014/main" id="{7BDBF816-BE65-6A1E-FB93-B6357806B015}"/>
              </a:ext>
            </a:extLst>
          </p:cNvPr>
          <p:cNvSpPr>
            <a:spLocks noGrp="1"/>
          </p:cNvSpPr>
          <p:nvPr>
            <p:ph sz="half" idx="20"/>
          </p:nvPr>
        </p:nvSpPr>
        <p:spPr/>
        <p:txBody>
          <a:bodyPr/>
          <a:lstStyle/>
          <a:p>
            <a:pPr marL="0" indent="0" algn="ctr">
              <a:buNone/>
            </a:pPr>
            <a:r>
              <a:rPr lang="en-GB" b="1" dirty="0"/>
              <a:t>Peer support </a:t>
            </a:r>
          </a:p>
          <a:p>
            <a:r>
              <a:rPr lang="en-GB" dirty="0"/>
              <a:t>Peer groups or one-to-one support may reduce self-stigma and isolation in BD</a:t>
            </a:r>
          </a:p>
          <a:p>
            <a:r>
              <a:rPr lang="en-GB" dirty="0"/>
              <a:t>Such interventions may also improve engagement </a:t>
            </a:r>
            <a:br>
              <a:rPr lang="en-GB" dirty="0"/>
            </a:br>
            <a:r>
              <a:rPr lang="en-GB" dirty="0"/>
              <a:t>with treatment</a:t>
            </a:r>
          </a:p>
          <a:p>
            <a:r>
              <a:rPr lang="en-GB" dirty="0"/>
              <a:t>Peer support was found </a:t>
            </a:r>
            <a:br>
              <a:rPr lang="en-GB" dirty="0"/>
            </a:br>
            <a:r>
              <a:rPr lang="en-GB" dirty="0"/>
              <a:t>to be similar to psychoeducation for prevention of relapse</a:t>
            </a:r>
          </a:p>
        </p:txBody>
      </p:sp>
      <p:sp>
        <p:nvSpPr>
          <p:cNvPr id="9" name="Content Placeholder 8">
            <a:extLst>
              <a:ext uri="{FF2B5EF4-FFF2-40B4-BE49-F238E27FC236}">
                <a16:creationId xmlns:a16="http://schemas.microsoft.com/office/drawing/2014/main" id="{725690A9-1009-A243-3369-B307EC804B23}"/>
              </a:ext>
            </a:extLst>
          </p:cNvPr>
          <p:cNvSpPr>
            <a:spLocks noGrp="1"/>
          </p:cNvSpPr>
          <p:nvPr>
            <p:ph sz="half" idx="21"/>
          </p:nvPr>
        </p:nvSpPr>
        <p:spPr/>
        <p:txBody>
          <a:bodyPr/>
          <a:lstStyle/>
          <a:p>
            <a:pPr marL="0" indent="0" algn="ctr">
              <a:buNone/>
            </a:pPr>
            <a:r>
              <a:rPr lang="en-GB" b="1" dirty="0"/>
              <a:t>Family-focused therapy (FFT)</a:t>
            </a:r>
          </a:p>
          <a:p>
            <a:r>
              <a:rPr lang="en-GB" dirty="0"/>
              <a:t>Focused on communication styles between the patient and their family</a:t>
            </a:r>
          </a:p>
          <a:p>
            <a:r>
              <a:rPr lang="en-GB" dirty="0"/>
              <a:t>Aims to improve the functioning of familial relationships</a:t>
            </a:r>
          </a:p>
          <a:p>
            <a:r>
              <a:rPr lang="en-GB" dirty="0"/>
              <a:t>In four studies, FFT was found to reduce recurrence of new episodes of depression but </a:t>
            </a:r>
            <a:br>
              <a:rPr lang="en-GB" dirty="0"/>
            </a:br>
            <a:r>
              <a:rPr lang="en-GB" dirty="0"/>
              <a:t>not mania</a:t>
            </a:r>
          </a:p>
        </p:txBody>
      </p:sp>
      <p:sp>
        <p:nvSpPr>
          <p:cNvPr id="10" name="Content Placeholder 9">
            <a:extLst>
              <a:ext uri="{FF2B5EF4-FFF2-40B4-BE49-F238E27FC236}">
                <a16:creationId xmlns:a16="http://schemas.microsoft.com/office/drawing/2014/main" id="{82EFA513-84D7-3E8C-EF34-A351DBBFC8DB}"/>
              </a:ext>
            </a:extLst>
          </p:cNvPr>
          <p:cNvSpPr>
            <a:spLocks noGrp="1"/>
          </p:cNvSpPr>
          <p:nvPr>
            <p:ph sz="half" idx="22"/>
          </p:nvPr>
        </p:nvSpPr>
        <p:spPr/>
        <p:txBody>
          <a:bodyPr/>
          <a:lstStyle/>
          <a:p>
            <a:pPr marL="0" indent="0" algn="ctr">
              <a:buNone/>
            </a:pPr>
            <a:r>
              <a:rPr lang="en-US" b="1" dirty="0"/>
              <a:t>Interpersonal and social rhythm therapy (IPSRT) </a:t>
            </a:r>
          </a:p>
          <a:p>
            <a:r>
              <a:rPr lang="en-US" dirty="0"/>
              <a:t>Involves a focus on daily routines, interpersonal role transition, role dispute, and interpersonal deficits</a:t>
            </a:r>
          </a:p>
          <a:p>
            <a:r>
              <a:rPr lang="en-US" dirty="0"/>
              <a:t>The preventative effect of IPSRT on relapse prevention may occur as a result of improved education in patients with BD</a:t>
            </a:r>
            <a:endParaRPr lang="en-GB" dirty="0"/>
          </a:p>
        </p:txBody>
      </p:sp>
      <p:sp>
        <p:nvSpPr>
          <p:cNvPr id="7" name="Text Placeholder 6">
            <a:extLst>
              <a:ext uri="{FF2B5EF4-FFF2-40B4-BE49-F238E27FC236}">
                <a16:creationId xmlns:a16="http://schemas.microsoft.com/office/drawing/2014/main" id="{A16CDE83-7B48-6BB8-69B7-488CB836DCC3}"/>
              </a:ext>
            </a:extLst>
          </p:cNvPr>
          <p:cNvSpPr>
            <a:spLocks noGrp="1"/>
          </p:cNvSpPr>
          <p:nvPr>
            <p:ph type="body" sz="quarter" idx="18"/>
          </p:nvPr>
        </p:nvSpPr>
        <p:spPr/>
        <p:txBody>
          <a:bodyPr/>
          <a:lstStyle/>
          <a:p>
            <a:br>
              <a:rPr lang="en-GB" dirty="0"/>
            </a:br>
            <a:r>
              <a:rPr lang="en-GB" dirty="0"/>
              <a:t>BD=bipolar disorder; FFT=family-focused therapy; IPSRT=</a:t>
            </a:r>
            <a:r>
              <a:rPr lang="en-US" dirty="0"/>
              <a:t>interpersonal and social rhythm therapy </a:t>
            </a:r>
          </a:p>
          <a:p>
            <a:br>
              <a:rPr lang="en-GB" dirty="0"/>
            </a:br>
            <a:r>
              <a:rPr lang="en-GB" dirty="0"/>
              <a:t>Yatham et al. Bipolar </a:t>
            </a:r>
            <a:r>
              <a:rPr lang="en-GB" dirty="0" err="1"/>
              <a:t>Disord</a:t>
            </a:r>
            <a:r>
              <a:rPr lang="en-GB" dirty="0"/>
              <a:t> 2018;20(2):97–170</a:t>
            </a:r>
          </a:p>
        </p:txBody>
      </p:sp>
      <p:sp>
        <p:nvSpPr>
          <p:cNvPr id="6" name="Slide Number Placeholder 5">
            <a:extLst>
              <a:ext uri="{FF2B5EF4-FFF2-40B4-BE49-F238E27FC236}">
                <a16:creationId xmlns:a16="http://schemas.microsoft.com/office/drawing/2014/main" id="{24FAAB98-570A-F930-29C8-3CC0A9AFB6DF}"/>
              </a:ext>
            </a:extLst>
          </p:cNvPr>
          <p:cNvSpPr>
            <a:spLocks noGrp="1"/>
          </p:cNvSpPr>
          <p:nvPr>
            <p:ph type="sldNum" sz="quarter" idx="4"/>
          </p:nvPr>
        </p:nvSpPr>
        <p:spPr/>
        <p:txBody>
          <a:bodyPr/>
          <a:lstStyle/>
          <a:p>
            <a:fld id="{C5E73D8C-6D1C-4360-8101-83ED279A0FF1}" type="slidenum">
              <a:rPr lang="en-GB" smtClean="0"/>
              <a:pPr/>
              <a:t>27</a:t>
            </a:fld>
            <a:endParaRPr lang="en-GB"/>
          </a:p>
        </p:txBody>
      </p:sp>
      <p:pic>
        <p:nvPicPr>
          <p:cNvPr id="5" name="Graphic 4" descr="Family with boy outline">
            <a:extLst>
              <a:ext uri="{FF2B5EF4-FFF2-40B4-BE49-F238E27FC236}">
                <a16:creationId xmlns:a16="http://schemas.microsoft.com/office/drawing/2014/main" id="{0BFACA4F-8ED6-7DEE-6919-2F97A18CC5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97781" y="5089168"/>
            <a:ext cx="1229082" cy="1229082"/>
          </a:xfrm>
          <a:prstGeom prst="rect">
            <a:avLst/>
          </a:prstGeom>
        </p:spPr>
      </p:pic>
      <p:pic>
        <p:nvPicPr>
          <p:cNvPr id="14" name="Graphic 13" descr="Female Profile outline">
            <a:extLst>
              <a:ext uri="{FF2B5EF4-FFF2-40B4-BE49-F238E27FC236}">
                <a16:creationId xmlns:a16="http://schemas.microsoft.com/office/drawing/2014/main" id="{8305AC1F-4559-C308-E633-A489904854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64553" y="5082733"/>
            <a:ext cx="1229082" cy="1229082"/>
          </a:xfrm>
          <a:prstGeom prst="rect">
            <a:avLst/>
          </a:prstGeom>
        </p:spPr>
      </p:pic>
      <p:pic>
        <p:nvPicPr>
          <p:cNvPr id="16" name="Graphic 15" descr="Polaroid Pictures outline">
            <a:extLst>
              <a:ext uri="{FF2B5EF4-FFF2-40B4-BE49-F238E27FC236}">
                <a16:creationId xmlns:a16="http://schemas.microsoft.com/office/drawing/2014/main" id="{ACBD37D6-0FD7-7245-AF92-B70E385046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21582" y="5082733"/>
            <a:ext cx="1229082" cy="1229082"/>
          </a:xfrm>
          <a:prstGeom prst="rect">
            <a:avLst/>
          </a:prstGeom>
        </p:spPr>
      </p:pic>
    </p:spTree>
    <p:extLst>
      <p:ext uri="{BB962C8B-B14F-4D97-AF65-F5344CB8AC3E}">
        <p14:creationId xmlns:p14="http://schemas.microsoft.com/office/powerpoint/2010/main" val="4116024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91DE3C-B926-406E-C0EC-369026FC886B}"/>
              </a:ext>
            </a:extLst>
          </p:cNvPr>
          <p:cNvSpPr>
            <a:spLocks noGrp="1"/>
          </p:cNvSpPr>
          <p:nvPr>
            <p:ph type="title"/>
          </p:nvPr>
        </p:nvSpPr>
        <p:spPr/>
        <p:txBody>
          <a:bodyPr/>
          <a:lstStyle/>
          <a:p>
            <a:r>
              <a:rPr lang="en-GB"/>
              <a:t>Summary</a:t>
            </a:r>
          </a:p>
        </p:txBody>
      </p:sp>
      <p:sp>
        <p:nvSpPr>
          <p:cNvPr id="2" name="Text Placeholder 1">
            <a:extLst>
              <a:ext uri="{FF2B5EF4-FFF2-40B4-BE49-F238E27FC236}">
                <a16:creationId xmlns:a16="http://schemas.microsoft.com/office/drawing/2014/main" id="{61949250-E7FD-CFF0-6FA2-236B943DA48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74742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a:xfrm>
            <a:off x="539749" y="539750"/>
            <a:ext cx="9213851" cy="266676"/>
          </a:xfrm>
        </p:spPr>
        <p:txBody>
          <a:bodyPr/>
          <a:lstStyle/>
          <a:p>
            <a:r>
              <a:rPr lang="en-GB" dirty="0"/>
              <a:t>Bipolar disorder – Maintenance treatment</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a:xfrm>
            <a:off x="539749" y="814386"/>
            <a:ext cx="9213851" cy="332399"/>
          </a:xfrm>
        </p:spPr>
        <p:txBody>
          <a:bodyPr/>
          <a:lstStyle/>
          <a:p>
            <a:r>
              <a:rPr lang="en-GB" dirty="0"/>
              <a:t>Summary</a:t>
            </a:r>
          </a:p>
        </p:txBody>
      </p:sp>
      <p:sp>
        <p:nvSpPr>
          <p:cNvPr id="10" name="Content Placeholder 9">
            <a:extLst>
              <a:ext uri="{FF2B5EF4-FFF2-40B4-BE49-F238E27FC236}">
                <a16:creationId xmlns:a16="http://schemas.microsoft.com/office/drawing/2014/main" id="{9DB944AA-EB73-E61A-A6E6-99E833684A15}"/>
              </a:ext>
            </a:extLst>
          </p:cNvPr>
          <p:cNvSpPr>
            <a:spLocks noGrp="1"/>
          </p:cNvSpPr>
          <p:nvPr>
            <p:ph idx="19"/>
          </p:nvPr>
        </p:nvSpPr>
        <p:spPr>
          <a:xfrm>
            <a:off x="539750" y="1416785"/>
            <a:ext cx="8933859" cy="4415215"/>
          </a:xfrm>
        </p:spPr>
        <p:txBody>
          <a:bodyPr/>
          <a:lstStyle/>
          <a:p>
            <a:r>
              <a:rPr lang="en-GB" dirty="0">
                <a:solidFill>
                  <a:schemeClr val="tx1"/>
                </a:solidFill>
              </a:rPr>
              <a:t>The treatment of BD involves acute treatment, which alleviates the immediate symptoms and is continued into maintenance treatment, which aims to prevent the reoccurrence of mood disturbances</a:t>
            </a:r>
          </a:p>
          <a:p>
            <a:r>
              <a:rPr lang="en-GB" dirty="0">
                <a:solidFill>
                  <a:schemeClr val="tx1"/>
                </a:solidFill>
              </a:rPr>
              <a:t>The majority of patients with BD require maintenance treatment</a:t>
            </a:r>
          </a:p>
          <a:p>
            <a:r>
              <a:rPr lang="en-GB" dirty="0">
                <a:solidFill>
                  <a:schemeClr val="tx1"/>
                </a:solidFill>
              </a:rPr>
              <a:t>Many pharmacological treatments for the management of acute manic or depressive episodes </a:t>
            </a:r>
            <a:br>
              <a:rPr lang="en-GB" dirty="0">
                <a:solidFill>
                  <a:schemeClr val="tx1"/>
                </a:solidFill>
              </a:rPr>
            </a:br>
            <a:r>
              <a:rPr lang="en-GB" dirty="0">
                <a:solidFill>
                  <a:schemeClr val="tx1"/>
                </a:solidFill>
              </a:rPr>
              <a:t>are also efficacious as maintenance treatment – including mood stabilizers, lithium and atypical antipsychotics</a:t>
            </a:r>
          </a:p>
          <a:p>
            <a:r>
              <a:rPr lang="en-GB" dirty="0">
                <a:solidFill>
                  <a:schemeClr val="tx1"/>
                </a:solidFill>
              </a:rPr>
              <a:t>Effectiveness should be balanced with safety and tolerability and be combined with monitoring of efficacy and adverse effects to optimize outcomes</a:t>
            </a:r>
          </a:p>
          <a:p>
            <a:r>
              <a:rPr lang="en-GB" dirty="0">
                <a:solidFill>
                  <a:schemeClr val="tx1"/>
                </a:solidFill>
              </a:rPr>
              <a:t>Psychosocial treatments for BD may be useful for maintenance treatment, to prevent relapse, and improve quality of life of the individual and their family – including psychoeducation, cognitive–behavioural therapy, family-focused therapy, </a:t>
            </a:r>
            <a:r>
              <a:rPr lang="en-US" dirty="0">
                <a:solidFill>
                  <a:schemeClr val="tx1"/>
                </a:solidFill>
              </a:rPr>
              <a:t>interpersonal and social rhythm therapy, and peer support</a:t>
            </a:r>
            <a:endParaRPr lang="en-GB" dirty="0">
              <a:solidFill>
                <a:schemeClr val="tx1"/>
              </a:solidFill>
            </a:endParaRPr>
          </a:p>
        </p:txBody>
      </p:sp>
      <p:sp>
        <p:nvSpPr>
          <p:cNvPr id="9" name="Text Placeholder 8">
            <a:extLst>
              <a:ext uri="{FF2B5EF4-FFF2-40B4-BE49-F238E27FC236}">
                <a16:creationId xmlns:a16="http://schemas.microsoft.com/office/drawing/2014/main" id="{8C60E2A4-0E4E-82F6-3488-02F1D72B558E}"/>
              </a:ext>
            </a:extLst>
          </p:cNvPr>
          <p:cNvSpPr>
            <a:spLocks noGrp="1"/>
          </p:cNvSpPr>
          <p:nvPr>
            <p:ph type="body" sz="quarter" idx="18"/>
          </p:nvPr>
        </p:nvSpPr>
        <p:spPr/>
        <p:txBody>
          <a:bodyPr/>
          <a:lstStyle/>
          <a:p>
            <a:r>
              <a:rPr lang="en-GB" dirty="0"/>
              <a:t>BD=bipolar disorder</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29</a:t>
            </a:fld>
            <a:endParaRPr lang="en-GB" dirty="0"/>
          </a:p>
        </p:txBody>
      </p:sp>
    </p:spTree>
    <p:extLst>
      <p:ext uri="{BB962C8B-B14F-4D97-AF65-F5344CB8AC3E}">
        <p14:creationId xmlns:p14="http://schemas.microsoft.com/office/powerpoint/2010/main" val="3665528776"/>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262</TotalTime>
  <Words>11207</Words>
  <Application>Microsoft Office PowerPoint</Application>
  <PresentationFormat>Widescreen</PresentationFormat>
  <Paragraphs>749</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Symbol</vt:lpstr>
      <vt:lpstr>Times New Roman</vt:lpstr>
      <vt:lpstr>1_Office Theme</vt:lpstr>
      <vt:lpstr>PowerPoint Presentation</vt:lpstr>
      <vt:lpstr>The long-term course of bipolar disorder </vt:lpstr>
      <vt:lpstr>Management of chronic disease</vt:lpstr>
      <vt:lpstr>Importance of maintenance treatment </vt:lpstr>
      <vt:lpstr>Risk of recurrence and relapse</vt:lpstr>
      <vt:lpstr>Pharmacological maintenance treatment </vt:lpstr>
      <vt:lpstr>Overview of psychopharmacological maintenance treatment</vt:lpstr>
      <vt:lpstr>Pharmacotherapy for bipolar disorder</vt:lpstr>
      <vt:lpstr>Efficacy of pharmacological maintenance</vt:lpstr>
      <vt:lpstr>Mood stabilizers</vt:lpstr>
      <vt:lpstr>Lithium as maintenance treatment</vt:lpstr>
      <vt:lpstr>Efficacy of lithium in bipolar disorder</vt:lpstr>
      <vt:lpstr>Valproate </vt:lpstr>
      <vt:lpstr>Lamotrigine</vt:lpstr>
      <vt:lpstr>Antipsychotics</vt:lpstr>
      <vt:lpstr>Combination treatment</vt:lpstr>
      <vt:lpstr>Adherence to pharmacological maintenance treatment</vt:lpstr>
      <vt:lpstr>Antidepressants for maintenance treatment</vt:lpstr>
      <vt:lpstr>Limitations of existing pharmacotherapies for bipolar disorder</vt:lpstr>
      <vt:lpstr>Other nonpharmacologic biological treatments</vt:lpstr>
      <vt:lpstr>Special populations</vt:lpstr>
      <vt:lpstr>Psychological maintenance treatment</vt:lpstr>
      <vt:lpstr>Psychological maintenance treatment</vt:lpstr>
      <vt:lpstr>Psychoeducation</vt:lpstr>
      <vt:lpstr>Group interventions </vt:lpstr>
      <vt:lpstr>Cognitive–behavioural therapy </vt:lpstr>
      <vt:lpstr>Other psychological interventions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Rachel Jagger</cp:lastModifiedBy>
  <cp:revision>21</cp:revision>
  <cp:lastPrinted>2024-07-02T15:20:05Z</cp:lastPrinted>
  <dcterms:created xsi:type="dcterms:W3CDTF">2022-06-30T09:48:17Z</dcterms:created>
  <dcterms:modified xsi:type="dcterms:W3CDTF">2024-07-18T15:50:59Z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