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6800" y="4400550"/>
            <a:ext cx="5504400" cy="3967163"/>
          </a:xfrm>
        </p:spPr>
        <p:txBody>
          <a:bodyPr/>
          <a:lstStyle/>
          <a:p>
            <a:r>
              <a:rPr lang="en-GB" dirty="0"/>
              <a:t>Whilst genome-wide association studies are a powerful technique, bringing into focus several genes that might be involved in the pathology of bipolar disorder, several other genetic loci identified by genome-wide studies are outside of protein-coding regions, implying some involvement in regulation of gene expression.</a:t>
            </a:r>
            <a:r>
              <a:rPr lang="en-GB" baseline="30000" dirty="0"/>
              <a:t>1,4</a:t>
            </a:r>
            <a:r>
              <a:rPr lang="en-GB" dirty="0"/>
              <a:t> Indeed, a limitation of genome-wide analysis is the lack of gene-level data about expression.</a:t>
            </a:r>
            <a:r>
              <a:rPr lang="en-GB" baseline="30000" dirty="0"/>
              <a:t>1,4</a:t>
            </a:r>
            <a:r>
              <a:rPr lang="en-GB" dirty="0"/>
              <a:t> Postmortem brain analysis can fill-in this gap, by allowing analysis of DNA and RNA expression in the brain, potentially connecting the insights from genome-wide studies with the phenotype seen in people with bipolar disorder.</a:t>
            </a:r>
            <a:r>
              <a:rPr lang="en-GB" baseline="30000" dirty="0"/>
              <a:t>1</a:t>
            </a:r>
            <a:r>
              <a:rPr lang="en-GB" dirty="0"/>
              <a:t> However, postmortem analysis can be logistically challenging; one clear methodological disadvantage of postmortem studies of brain tissue is the danger of </a:t>
            </a:r>
            <a:r>
              <a:rPr lang="en-US" dirty="0"/>
              <a:t>deterioration of the sample before it is processed.</a:t>
            </a:r>
            <a:r>
              <a:rPr lang="en-US" baseline="30000" dirty="0"/>
              <a:t>1</a:t>
            </a:r>
            <a:endParaRPr lang="en-US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Vornholt</a:t>
            </a:r>
            <a:r>
              <a:rPr lang="en-GB" dirty="0"/>
              <a:t> E, Luo D, Qiu W, et al. Postmortem brain tissue as an underutilized resource to study the molecular pathology of neuropsychiatric disorders across different ethnic populations. </a:t>
            </a:r>
            <a:r>
              <a:rPr lang="en-GB" dirty="0" err="1"/>
              <a:t>Neurosci</a:t>
            </a:r>
            <a:r>
              <a:rPr lang="en-GB" dirty="0"/>
              <a:t> </a:t>
            </a:r>
            <a:r>
              <a:rPr lang="en-GB" dirty="0" err="1"/>
              <a:t>Biobehav</a:t>
            </a:r>
            <a:r>
              <a:rPr lang="en-GB" dirty="0"/>
              <a:t> Rev 2019; 102: 195–207.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Marian AJ. Sequencing your genome: what does it mean? Methodist </a:t>
            </a:r>
            <a:r>
              <a:rPr lang="en-GB" dirty="0" err="1"/>
              <a:t>Debakey</a:t>
            </a:r>
            <a:r>
              <a:rPr lang="en-GB" dirty="0"/>
              <a:t> Cardiovasc J 2014; 10 (1): 3–6.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Gigante</a:t>
            </a:r>
            <a:r>
              <a:rPr lang="en-GB" dirty="0"/>
              <a:t> AD, Young LT, Yatham LN, et al. Morphometric post-mortem studies in bipolar disorder: possible association with oxidative stress and apoptosis. Int J </a:t>
            </a:r>
            <a:r>
              <a:rPr lang="en-GB" dirty="0" err="1"/>
              <a:t>Neuropsychopharmacol</a:t>
            </a:r>
            <a:r>
              <a:rPr lang="en-GB" dirty="0"/>
              <a:t> 2011; 14 (8): 1075–1089.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Mullins N, </a:t>
            </a:r>
            <a:r>
              <a:rPr lang="en-GB" dirty="0" err="1"/>
              <a:t>Forstner</a:t>
            </a:r>
            <a:r>
              <a:rPr lang="en-GB" dirty="0"/>
              <a:t> AJ, O’Connell KS, et al. Genome-wide association study of more than 40,000 bipolar disorder cases provides new insights into the underlying biology. Nat Genet 2021; 53 (6): 817–829.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2388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D6F5E8-200A-9B49-AF95-0A8543A1BD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A034E4-4E73-FE5A-D255-0520D67F9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Postmortem tissue analysis of bipolar disorder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C609BB4-CE3E-DDB9-BB3F-C7A2352CD6AC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6308725" cy="441521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Alongside genetic studies, GWAS, and animal models, an underused resource in the study of BD is postmortem brain tissue analysis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</a:p>
          <a:p>
            <a:r>
              <a:rPr lang="en-GB" dirty="0">
                <a:solidFill>
                  <a:schemeClr val="tx1"/>
                </a:solidFill>
              </a:rPr>
              <a:t>Powerful techniques can be used to study the expression of genes and proteins in brain tissue samples: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b="1" dirty="0">
                <a:solidFill>
                  <a:schemeClr val="tx1"/>
                </a:solidFill>
              </a:rPr>
              <a:t>RT-qPCR</a:t>
            </a:r>
            <a:r>
              <a:rPr lang="en-GB" dirty="0">
                <a:solidFill>
                  <a:schemeClr val="tx1"/>
                </a:solidFill>
              </a:rPr>
              <a:t> can be used to assay the level of gene expression, and validate larger-scale less-robust techniques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Gene </a:t>
            </a:r>
            <a:r>
              <a:rPr lang="en-GB" b="1" dirty="0">
                <a:solidFill>
                  <a:schemeClr val="tx1"/>
                </a:solidFill>
              </a:rPr>
              <a:t>expression microarrays </a:t>
            </a:r>
            <a:r>
              <a:rPr lang="en-GB" dirty="0">
                <a:solidFill>
                  <a:schemeClr val="tx1"/>
                </a:solidFill>
              </a:rPr>
              <a:t>use an array of cDNA to plot and compare the expression of thousands of genes</a:t>
            </a:r>
          </a:p>
          <a:p>
            <a:pPr lvl="1"/>
            <a:r>
              <a:rPr lang="en-GB" b="1" dirty="0">
                <a:solidFill>
                  <a:schemeClr val="tx1"/>
                </a:solidFill>
              </a:rPr>
              <a:t>RNA sequencing </a:t>
            </a:r>
            <a:r>
              <a:rPr lang="en-GB" dirty="0">
                <a:solidFill>
                  <a:schemeClr val="tx1"/>
                </a:solidFill>
              </a:rPr>
              <a:t>can be used to compare gene expression, even covering the whole genome (including &gt;20,000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r>
              <a:rPr lang="en-GB" dirty="0">
                <a:solidFill>
                  <a:schemeClr val="tx1"/>
                </a:solidFill>
              </a:rPr>
              <a:t> genes), but in a more specific way than microarrays, because the RNA sequences can be very sensitive</a:t>
            </a:r>
          </a:p>
          <a:p>
            <a:r>
              <a:rPr lang="en-GB" dirty="0">
                <a:solidFill>
                  <a:schemeClr val="tx1"/>
                </a:solidFill>
              </a:rPr>
              <a:t>Postmortem analyses of brain tissue from patients with BD have found </a:t>
            </a:r>
            <a:r>
              <a:rPr lang="en-GB" b="1" dirty="0">
                <a:solidFill>
                  <a:schemeClr val="tx1"/>
                </a:solidFill>
              </a:rPr>
              <a:t>decreased density of neurons and glia</a:t>
            </a:r>
            <a:r>
              <a:rPr lang="en-GB" dirty="0">
                <a:solidFill>
                  <a:schemeClr val="tx1"/>
                </a:solidFill>
              </a:rPr>
              <a:t>, and </a:t>
            </a:r>
            <a:r>
              <a:rPr lang="en-GB" b="1" dirty="0">
                <a:solidFill>
                  <a:schemeClr val="tx1"/>
                </a:solidFill>
              </a:rPr>
              <a:t>decreased neuronal size</a:t>
            </a:r>
            <a:r>
              <a:rPr lang="en-GB" dirty="0">
                <a:solidFill>
                  <a:schemeClr val="tx1"/>
                </a:solidFill>
              </a:rPr>
              <a:t> in certain brain areas (e.g., the hippocampus)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D656B8-97CC-2965-05E4-E0D6A3F4979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Bcl-2=B-cell lymphoma 2; BDNF=brain-derived neurotrophic factor; BD=bipolar disorder; cDNA=complementary DNA (deoxyribonucleic acid); </a:t>
            </a:r>
            <a:br>
              <a:rPr lang="en-GB" dirty="0"/>
            </a:br>
            <a:r>
              <a:rPr lang="en-GB" dirty="0"/>
              <a:t>GWAS=genome-wide association studies; RNA=ribonucleic acid; RT-qPCR=reverse transcription quantitative polymerase chain reaction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Vornholt</a:t>
            </a:r>
            <a:r>
              <a:rPr lang="en-GB" dirty="0"/>
              <a:t> et al. </a:t>
            </a:r>
            <a:r>
              <a:rPr lang="en-GB" dirty="0" err="1"/>
              <a:t>Neurosci</a:t>
            </a:r>
            <a:r>
              <a:rPr lang="en-GB" dirty="0"/>
              <a:t> </a:t>
            </a:r>
            <a:r>
              <a:rPr lang="en-GB" dirty="0" err="1"/>
              <a:t>Biobehav</a:t>
            </a:r>
            <a:r>
              <a:rPr lang="en-GB" dirty="0"/>
              <a:t> Rev 2019;102:195–207; 2. </a:t>
            </a:r>
            <a:r>
              <a:rPr lang="en-US" dirty="0"/>
              <a:t>Marian. Methodist </a:t>
            </a:r>
            <a:r>
              <a:rPr lang="en-US" dirty="0" err="1"/>
              <a:t>Debakey</a:t>
            </a:r>
            <a:r>
              <a:rPr lang="en-US" dirty="0"/>
              <a:t> Cardiovasc J 2014;10(1):3–6; </a:t>
            </a:r>
            <a:r>
              <a:rPr lang="en-GB" dirty="0"/>
              <a:t>3. Gigante et al. Int J </a:t>
            </a:r>
            <a:r>
              <a:rPr lang="en-GB" dirty="0" err="1"/>
              <a:t>Neuropsychopharmacol</a:t>
            </a:r>
            <a:r>
              <a:rPr lang="en-GB" dirty="0"/>
              <a:t> 2011;14(8):1075–1089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EF32B5-EA8D-31D4-FB53-F8BE5F0BDBA2}"/>
              </a:ext>
            </a:extLst>
          </p:cNvPr>
          <p:cNvSpPr txBox="1"/>
          <p:nvPr/>
        </p:nvSpPr>
        <p:spPr>
          <a:xfrm>
            <a:off x="7314194" y="1373539"/>
            <a:ext cx="376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Hypothetical link between oxidative stress and the postmortem tissue findings in BD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Content Placeholder 12">
            <a:extLst>
              <a:ext uri="{FF2B5EF4-FFF2-40B4-BE49-F238E27FC236}">
                <a16:creationId xmlns:a16="http://schemas.microsoft.com/office/drawing/2014/main" id="{4D8B8632-26C2-C19D-F82A-EC7219C7C0FC}"/>
              </a:ext>
            </a:extLst>
          </p:cNvPr>
          <p:cNvSpPr txBox="1">
            <a:spLocks/>
          </p:cNvSpPr>
          <p:nvPr/>
        </p:nvSpPr>
        <p:spPr>
          <a:xfrm>
            <a:off x="8354131" y="1976259"/>
            <a:ext cx="1800000" cy="900000"/>
          </a:xfrm>
          <a:prstGeom prst="round2DiagRect">
            <a:avLst>
              <a:gd name="adj1" fmla="val 0"/>
              <a:gd name="adj2" fmla="val 23517"/>
            </a:avLst>
          </a:prstGeom>
          <a:solidFill>
            <a:srgbClr val="D9D1CC"/>
          </a:solidFill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Oxidative </a:t>
            </a:r>
            <a:b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stress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FBE34CFF-D334-6A59-DB7B-88B4530F3A02}"/>
              </a:ext>
            </a:extLst>
          </p:cNvPr>
          <p:cNvSpPr txBox="1">
            <a:spLocks/>
          </p:cNvSpPr>
          <p:nvPr/>
        </p:nvSpPr>
        <p:spPr>
          <a:xfrm>
            <a:off x="8354131" y="3224103"/>
            <a:ext cx="1800000" cy="900000"/>
          </a:xfrm>
          <a:prstGeom prst="round2DiagRect">
            <a:avLst>
              <a:gd name="adj1" fmla="val 0"/>
              <a:gd name="adj2" fmla="val 23517"/>
            </a:avLst>
          </a:prstGeom>
          <a:solidFill>
            <a:srgbClr val="D9D1CC"/>
          </a:solidFill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Apoptosis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0B9F121-055F-7780-70C0-2183E96832AA}"/>
              </a:ext>
            </a:extLst>
          </p:cNvPr>
          <p:cNvGrpSpPr/>
          <p:nvPr/>
        </p:nvGrpSpPr>
        <p:grpSpPr>
          <a:xfrm>
            <a:off x="7412564" y="4545061"/>
            <a:ext cx="3683134" cy="900000"/>
            <a:chOff x="7686884" y="4735561"/>
            <a:chExt cx="3683134" cy="900000"/>
          </a:xfrm>
        </p:grpSpPr>
        <p:sp>
          <p:nvSpPr>
            <p:cNvPr id="19" name="Content Placeholder 12">
              <a:extLst>
                <a:ext uri="{FF2B5EF4-FFF2-40B4-BE49-F238E27FC236}">
                  <a16:creationId xmlns:a16="http://schemas.microsoft.com/office/drawing/2014/main" id="{291EF7F4-36B2-6024-40DA-76C85D87251F}"/>
                </a:ext>
              </a:extLst>
            </p:cNvPr>
            <p:cNvSpPr txBox="1">
              <a:spLocks/>
            </p:cNvSpPr>
            <p:nvPr/>
          </p:nvSpPr>
          <p:spPr>
            <a:xfrm>
              <a:off x="9570018" y="4735561"/>
              <a:ext cx="1800000" cy="900000"/>
            </a:xfrm>
            <a:prstGeom prst="round2DiagRect">
              <a:avLst>
                <a:gd name="adj1" fmla="val 0"/>
                <a:gd name="adj2" fmla="val 23517"/>
              </a:avLst>
            </a:prstGeom>
            <a:solidFill>
              <a:srgbClr val="D9D1CC"/>
            </a:solidFill>
            <a:ln>
              <a:noFill/>
            </a:ln>
          </p:spPr>
          <p:txBody>
            <a:bodyPr anchor="ctr"/>
            <a:lstStyle>
              <a:lvl1pPr marL="180000" indent="-1800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1pPr>
              <a:lvl2pPr marL="36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3pPr>
              <a:lvl4pPr marL="72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4pPr>
              <a:lvl5pPr marL="90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8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400" b="1" dirty="0">
                  <a:solidFill>
                    <a:schemeClr val="accent2">
                      <a:lumMod val="50000"/>
                    </a:schemeClr>
                  </a:solidFill>
                </a:rPr>
                <a:t>Reduced glial density</a:t>
              </a:r>
            </a:p>
          </p:txBody>
        </p:sp>
        <p:sp>
          <p:nvSpPr>
            <p:cNvPr id="20" name="Content Placeholder 12">
              <a:extLst>
                <a:ext uri="{FF2B5EF4-FFF2-40B4-BE49-F238E27FC236}">
                  <a16:creationId xmlns:a16="http://schemas.microsoft.com/office/drawing/2014/main" id="{1DBD40D6-908B-721D-C4AD-778829BDB658}"/>
                </a:ext>
              </a:extLst>
            </p:cNvPr>
            <p:cNvSpPr txBox="1">
              <a:spLocks/>
            </p:cNvSpPr>
            <p:nvPr/>
          </p:nvSpPr>
          <p:spPr>
            <a:xfrm>
              <a:off x="7686884" y="4735561"/>
              <a:ext cx="1800000" cy="900000"/>
            </a:xfrm>
            <a:prstGeom prst="round2DiagRect">
              <a:avLst>
                <a:gd name="adj1" fmla="val 0"/>
                <a:gd name="adj2" fmla="val 23517"/>
              </a:avLst>
            </a:prstGeom>
            <a:solidFill>
              <a:srgbClr val="D9D1CC"/>
            </a:solidFill>
            <a:ln>
              <a:noFill/>
            </a:ln>
          </p:spPr>
          <p:txBody>
            <a:bodyPr anchor="ctr"/>
            <a:lstStyle>
              <a:lvl1pPr marL="180000" indent="-1800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1pPr>
              <a:lvl2pPr marL="36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3pPr>
              <a:lvl4pPr marL="72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4pPr>
              <a:lvl5pPr marL="90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8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400" b="1" dirty="0">
                  <a:solidFill>
                    <a:schemeClr val="accent2">
                      <a:lumMod val="50000"/>
                    </a:schemeClr>
                  </a:solidFill>
                </a:rPr>
                <a:t>Reduced neuron size and density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AEFEA9B-2428-45AC-1FB5-357847202077}"/>
              </a:ext>
            </a:extLst>
          </p:cNvPr>
          <p:cNvSpPr/>
          <p:nvPr/>
        </p:nvSpPr>
        <p:spPr>
          <a:xfrm>
            <a:off x="10069053" y="3152018"/>
            <a:ext cx="1667799" cy="106103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chemeClr val="tx1"/>
              </a:buClr>
            </a:pPr>
            <a:r>
              <a:rPr lang="en-GB" sz="1300" dirty="0">
                <a:solidFill>
                  <a:schemeClr val="accent2">
                    <a:lumMod val="50000"/>
                  </a:schemeClr>
                </a:solidFill>
              </a:rPr>
              <a:t>Cell shrinkage</a:t>
            </a:r>
          </a:p>
          <a:p>
            <a:pPr algn="ctr">
              <a:buClr>
                <a:schemeClr val="tx1"/>
              </a:buClr>
            </a:pPr>
            <a:r>
              <a:rPr lang="en-GB" sz="1300" dirty="0">
                <a:solidFill>
                  <a:schemeClr val="accent2">
                    <a:lumMod val="50000"/>
                  </a:schemeClr>
                </a:solidFill>
              </a:rPr>
              <a:t>↓ Bcl-2 and BDNF</a:t>
            </a:r>
          </a:p>
          <a:p>
            <a:pPr algn="ctr">
              <a:buClr>
                <a:schemeClr val="tx1"/>
              </a:buClr>
            </a:pPr>
            <a:r>
              <a:rPr lang="en-GB" sz="1300" dirty="0">
                <a:solidFill>
                  <a:schemeClr val="accent2">
                    <a:lumMod val="50000"/>
                  </a:schemeClr>
                </a:solidFill>
              </a:rPr>
              <a:t>↑ Apoptotic genes</a:t>
            </a:r>
          </a:p>
          <a:p>
            <a:pPr algn="ctr">
              <a:buClr>
                <a:schemeClr val="tx1"/>
              </a:buClr>
            </a:pPr>
            <a:r>
              <a:rPr lang="en-GB" sz="1300" dirty="0">
                <a:solidFill>
                  <a:schemeClr val="accent2">
                    <a:lumMod val="50000"/>
                  </a:schemeClr>
                </a:solidFill>
              </a:rPr>
              <a:t>DNA fragmentation DNA damage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AFB83CC-F718-57CA-11DB-C0AA0685F525}"/>
              </a:ext>
            </a:extLst>
          </p:cNvPr>
          <p:cNvSpPr/>
          <p:nvPr/>
        </p:nvSpPr>
        <p:spPr>
          <a:xfrm>
            <a:off x="9000402" y="2739936"/>
            <a:ext cx="499446" cy="745906"/>
          </a:xfrm>
          <a:prstGeom prst="downArrow">
            <a:avLst/>
          </a:prstGeom>
          <a:solidFill>
            <a:schemeClr val="bg1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B6936C3-AC91-6A22-1282-E9C5ABEFCDA9}"/>
              </a:ext>
            </a:extLst>
          </p:cNvPr>
          <p:cNvSpPr/>
          <p:nvPr/>
        </p:nvSpPr>
        <p:spPr>
          <a:xfrm rot="900000">
            <a:off x="8743059" y="4005459"/>
            <a:ext cx="499446" cy="745906"/>
          </a:xfrm>
          <a:prstGeom prst="downArrow">
            <a:avLst/>
          </a:prstGeom>
          <a:solidFill>
            <a:schemeClr val="bg1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2E1D77B6-6D71-3532-1F1A-03FA517813F0}"/>
              </a:ext>
            </a:extLst>
          </p:cNvPr>
          <p:cNvSpPr/>
          <p:nvPr/>
        </p:nvSpPr>
        <p:spPr>
          <a:xfrm rot="-900000">
            <a:off x="9266176" y="4005459"/>
            <a:ext cx="499446" cy="745906"/>
          </a:xfrm>
          <a:prstGeom prst="downArrow">
            <a:avLst/>
          </a:prstGeom>
          <a:solidFill>
            <a:schemeClr val="bg1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90A236-73F3-DCDE-CD49-73C80FC20508}"/>
              </a:ext>
            </a:extLst>
          </p:cNvPr>
          <p:cNvGrpSpPr/>
          <p:nvPr/>
        </p:nvGrpSpPr>
        <p:grpSpPr>
          <a:xfrm rot="17701292">
            <a:off x="8420830" y="4788813"/>
            <a:ext cx="1514652" cy="1875024"/>
            <a:chOff x="9214657" y="1272705"/>
            <a:chExt cx="3643901" cy="4510865"/>
          </a:xfrm>
          <a:solidFill>
            <a:schemeClr val="bg1"/>
          </a:solidFill>
        </p:grpSpPr>
        <p:pic>
          <p:nvPicPr>
            <p:cNvPr id="5" name="Graphic 4" descr="Nerve with solid fill">
              <a:extLst>
                <a:ext uri="{FF2B5EF4-FFF2-40B4-BE49-F238E27FC236}">
                  <a16:creationId xmlns:a16="http://schemas.microsoft.com/office/drawing/2014/main" id="{93C5DDF2-BA13-D89F-C1EC-EC8B54E66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046877" flipH="1">
              <a:off x="10297235" y="3222246"/>
              <a:ext cx="2561324" cy="2561323"/>
            </a:xfrm>
            <a:prstGeom prst="rect">
              <a:avLst/>
            </a:prstGeom>
          </p:spPr>
        </p:pic>
        <p:pic>
          <p:nvPicPr>
            <p:cNvPr id="9" name="Graphic 8" descr="Nerve with solid fill">
              <a:extLst>
                <a:ext uri="{FF2B5EF4-FFF2-40B4-BE49-F238E27FC236}">
                  <a16:creationId xmlns:a16="http://schemas.microsoft.com/office/drawing/2014/main" id="{60626583-9A8B-BAB1-EB05-3F9F90AE6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274776">
              <a:off x="9214657" y="1272705"/>
              <a:ext cx="2561322" cy="25613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96667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35492</TotalTime>
  <Words>562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Postmortem tissue analysis of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206</cp:revision>
  <dcterms:created xsi:type="dcterms:W3CDTF">2022-06-30T09:48:17Z</dcterms:created>
  <dcterms:modified xsi:type="dcterms:W3CDTF">2024-06-04T07:37:20Z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