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0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6800" y="4400549"/>
            <a:ext cx="5504400" cy="4284663"/>
          </a:xfrm>
        </p:spPr>
        <p:txBody>
          <a:bodyPr/>
          <a:lstStyle/>
          <a:p>
            <a:r>
              <a:rPr lang="en-GB" dirty="0"/>
              <a:t>Whilst </a:t>
            </a:r>
            <a:r>
              <a:rPr lang="en-US" dirty="0"/>
              <a:t>human induced pluripotent stem cells (</a:t>
            </a:r>
            <a:r>
              <a:rPr lang="en-US" dirty="0" err="1"/>
              <a:t>hiPSCs</a:t>
            </a:r>
            <a:r>
              <a:rPr lang="en-US" dirty="0"/>
              <a:t>)</a:t>
            </a:r>
            <a:r>
              <a:rPr lang="en-US" b="1" dirty="0"/>
              <a:t> </a:t>
            </a:r>
            <a:r>
              <a:rPr lang="en-US" dirty="0"/>
              <a:t>are </a:t>
            </a:r>
            <a:r>
              <a:rPr lang="en-GB" dirty="0"/>
              <a:t>a powerful tool for interrogating the mechanics of human disease (being genetically identical to the donor’s own cells, although not mature), there are limitations to their use</a:t>
            </a:r>
            <a:r>
              <a:rPr lang="en-US" dirty="0"/>
              <a:t>.</a:t>
            </a:r>
            <a:r>
              <a:rPr lang="en-US" baseline="30000" dirty="0"/>
              <a:t>3</a:t>
            </a:r>
            <a:r>
              <a:rPr lang="en-US" dirty="0"/>
              <a:t> This is because differences in the sources of somatic cells and differences in the laboratory methods used to create a tissue culture lead to a risk of variability in the results across studies.</a:t>
            </a:r>
            <a:r>
              <a:rPr lang="en-US" baseline="30000" dirty="0"/>
              <a:t>3</a:t>
            </a:r>
            <a:r>
              <a:rPr lang="en-US" dirty="0"/>
              <a:t> Insights from stem cell studies should be used to compliment other models of human disease, to help develop novel pharmacological therapies for conditions such as bipolar disorder.</a:t>
            </a:r>
            <a:r>
              <a:rPr lang="en-GB" baseline="30000" dirty="0"/>
              <a:t>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Watmuff</a:t>
            </a:r>
            <a:r>
              <a:rPr lang="en-GB" dirty="0"/>
              <a:t> B, </a:t>
            </a:r>
            <a:r>
              <a:rPr lang="en-GB" dirty="0" err="1"/>
              <a:t>Berkovitch</a:t>
            </a:r>
            <a:r>
              <a:rPr lang="en-GB" dirty="0"/>
              <a:t> SS, Huang JH, et al. Disease signatures for schizophrenia and bipolar disorder using patient-derived induced pluripotent stem cells. Mol Cell </a:t>
            </a:r>
            <a:r>
              <a:rPr lang="en-GB" dirty="0" err="1"/>
              <a:t>Neurosci</a:t>
            </a:r>
            <a:r>
              <a:rPr lang="en-GB" dirty="0"/>
              <a:t> 2016; 73: 96–103.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O’Shea KS, McInnis MG. Neurodevelopmental origins of bipolar disorder: iPSC models. Mol Cell </a:t>
            </a:r>
            <a:r>
              <a:rPr lang="en-GB" dirty="0" err="1"/>
              <a:t>Neurosci</a:t>
            </a:r>
            <a:r>
              <a:rPr lang="en-GB" dirty="0"/>
              <a:t> 2016; 73: 63–83.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Hong Y, Yang Q, Song H, Ming GL. Opportunities and limitations for studying neuropsychiatric disorders using patient-derived induced pluripotent stem cells. Mol Psychiatry 2023; 28 (4): 1430–1439.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Wang M, Zhang L, Gage FH. </a:t>
            </a:r>
            <a:r>
              <a:rPr lang="en-GB" dirty="0" err="1"/>
              <a:t>Modeling</a:t>
            </a:r>
            <a:r>
              <a:rPr lang="en-GB" dirty="0"/>
              <a:t> neuropsychiatric disorders using human induced pluripotent stem cells. Protein Cell 2020; 11 (1): 45–59.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Wen Z, Christian KM, Song H, Ming GL. </a:t>
            </a:r>
            <a:r>
              <a:rPr lang="en-GB" dirty="0" err="1"/>
              <a:t>Modeling</a:t>
            </a:r>
            <a:r>
              <a:rPr lang="en-GB" dirty="0"/>
              <a:t> psychiatric disorders with patient-derived iPSCs. </a:t>
            </a:r>
            <a:r>
              <a:rPr lang="en-GB" dirty="0" err="1"/>
              <a:t>Curr</a:t>
            </a:r>
            <a:r>
              <a:rPr lang="en-GB" dirty="0"/>
              <a:t> </a:t>
            </a:r>
            <a:r>
              <a:rPr lang="en-GB" dirty="0" err="1"/>
              <a:t>Opin</a:t>
            </a:r>
            <a:r>
              <a:rPr lang="en-GB" dirty="0"/>
              <a:t> </a:t>
            </a:r>
            <a:r>
              <a:rPr lang="en-GB" dirty="0" err="1"/>
              <a:t>Neurobiol</a:t>
            </a:r>
            <a:r>
              <a:rPr lang="en-GB" dirty="0"/>
              <a:t> 2016; 36: 118–127.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7979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F5CA6648-5446-F269-52A2-BC8F6D366150}"/>
              </a:ext>
            </a:extLst>
          </p:cNvPr>
          <p:cNvSpPr txBox="1">
            <a:spLocks/>
          </p:cNvSpPr>
          <p:nvPr/>
        </p:nvSpPr>
        <p:spPr>
          <a:xfrm>
            <a:off x="6901116" y="4333687"/>
            <a:ext cx="2180592" cy="883146"/>
          </a:xfrm>
          <a:prstGeom prst="round2DiagRect">
            <a:avLst>
              <a:gd name="adj1" fmla="val 0"/>
              <a:gd name="adj2" fmla="val 24380"/>
            </a:avLst>
          </a:prstGeom>
          <a:solidFill>
            <a:srgbClr val="D9D1CC"/>
          </a:solidFill>
          <a:ln>
            <a:noFill/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Disease phenotype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Content Placeholder 12">
            <a:extLst>
              <a:ext uri="{FF2B5EF4-FFF2-40B4-BE49-F238E27FC236}">
                <a16:creationId xmlns:a16="http://schemas.microsoft.com/office/drawing/2014/main" id="{68C9C997-114B-D755-E75D-5923AF7F9B98}"/>
              </a:ext>
            </a:extLst>
          </p:cNvPr>
          <p:cNvSpPr txBox="1">
            <a:spLocks/>
          </p:cNvSpPr>
          <p:nvPr/>
        </p:nvSpPr>
        <p:spPr>
          <a:xfrm>
            <a:off x="6901116" y="3152587"/>
            <a:ext cx="2180592" cy="883146"/>
          </a:xfrm>
          <a:prstGeom prst="round2DiagRect">
            <a:avLst>
              <a:gd name="adj1" fmla="val 0"/>
              <a:gd name="adj2" fmla="val 24380"/>
            </a:avLst>
          </a:prstGeom>
          <a:solidFill>
            <a:srgbClr val="D9D1CC"/>
          </a:solidFill>
          <a:ln>
            <a:noFill/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Circuit dysfunction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3162256F-DEF3-4F0D-F3BA-DFC1E08641BE}"/>
              </a:ext>
            </a:extLst>
          </p:cNvPr>
          <p:cNvSpPr/>
          <p:nvPr/>
        </p:nvSpPr>
        <p:spPr>
          <a:xfrm>
            <a:off x="7741688" y="3894964"/>
            <a:ext cx="499446" cy="745906"/>
          </a:xfrm>
          <a:prstGeom prst="downArrow">
            <a:avLst/>
          </a:prstGeom>
          <a:solidFill>
            <a:schemeClr val="bg1"/>
          </a:solidFill>
          <a:ln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6DF8F4-BC72-B199-7534-62365709EF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6701DB-EEB1-F475-2623-88AFD511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Stem cell models of bipolar disorder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763AA62-9118-BBAB-658B-0EA9AD2711BF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556250" cy="4415215"/>
          </a:xfrm>
        </p:spPr>
        <p:txBody>
          <a:bodyPr/>
          <a:lstStyle/>
          <a:p>
            <a:r>
              <a:rPr lang="en-GB" dirty="0" err="1">
                <a:solidFill>
                  <a:schemeClr val="tx1"/>
                </a:solidFill>
              </a:rPr>
              <a:t>hiPSCs</a:t>
            </a:r>
            <a:r>
              <a:rPr lang="en-GB" dirty="0">
                <a:solidFill>
                  <a:schemeClr val="tx1"/>
                </a:solidFill>
              </a:rPr>
              <a:t> – stem cells dedifferentiated from a person’s somatic cells – have been used to study the pathology of BD and schizophrenia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</a:p>
          <a:p>
            <a:r>
              <a:rPr lang="en-GB" dirty="0">
                <a:solidFill>
                  <a:schemeClr val="tx1"/>
                </a:solidFill>
              </a:rPr>
              <a:t>Cells from a person with BD can be used to create a culture of neurons, which can then be studied or manipulated to investigate the functioning of neurons in BD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</a:p>
          <a:p>
            <a:r>
              <a:rPr lang="en-GB" dirty="0">
                <a:solidFill>
                  <a:schemeClr val="tx1"/>
                </a:solidFill>
              </a:rPr>
              <a:t>Several studies have generated neural cultures from patients with idiopathic BD, e.g., producing a culture reflecting hippocampal dentate gyrus-like neurons</a:t>
            </a:r>
            <a:r>
              <a:rPr lang="en-GB" baseline="30000" dirty="0">
                <a:solidFill>
                  <a:schemeClr val="tx1"/>
                </a:solidFill>
              </a:rPr>
              <a:t>4,5</a:t>
            </a:r>
          </a:p>
          <a:p>
            <a:r>
              <a:rPr lang="en-GB" dirty="0">
                <a:solidFill>
                  <a:schemeClr val="tx1"/>
                </a:solidFill>
              </a:rPr>
              <a:t>Such stem cell studies have suggested that, compared with control neurons, neurons derived from people with BD have changes in </a:t>
            </a:r>
            <a:r>
              <a:rPr lang="en-GB" b="1" dirty="0">
                <a:solidFill>
                  <a:schemeClr val="tx1"/>
                </a:solidFill>
              </a:rPr>
              <a:t>ion channel expression</a:t>
            </a:r>
            <a:r>
              <a:rPr lang="en-GB" dirty="0">
                <a:solidFill>
                  <a:schemeClr val="tx1"/>
                </a:solidFill>
              </a:rPr>
              <a:t>, and </a:t>
            </a:r>
            <a:r>
              <a:rPr lang="en-GB" b="1" dirty="0">
                <a:solidFill>
                  <a:schemeClr val="tx1"/>
                </a:solidFill>
              </a:rPr>
              <a:t>calcium signalling</a:t>
            </a:r>
            <a:r>
              <a:rPr lang="en-GB" dirty="0">
                <a:solidFill>
                  <a:schemeClr val="tx1"/>
                </a:solidFill>
              </a:rPr>
              <a:t>, as well as changes in </a:t>
            </a:r>
            <a:r>
              <a:rPr lang="en-GB" b="1" dirty="0">
                <a:solidFill>
                  <a:schemeClr val="tx1"/>
                </a:solidFill>
              </a:rPr>
              <a:t>neuron morphology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B37B0C7-B1F0-E210-398A-CE08AF2997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hiPSC=</a:t>
            </a:r>
            <a:r>
              <a:rPr lang="en-US" dirty="0"/>
              <a:t>human induced pluripotent stem cell</a:t>
            </a:r>
            <a:endParaRPr lang="en-GB" dirty="0"/>
          </a:p>
          <a:p>
            <a:endParaRPr lang="en-GB" dirty="0"/>
          </a:p>
          <a:p>
            <a:r>
              <a:rPr lang="en-GB" dirty="0"/>
              <a:t>1. Watmuff et al. Mol Cell </a:t>
            </a:r>
            <a:r>
              <a:rPr lang="en-GB" dirty="0" err="1"/>
              <a:t>Neurosci</a:t>
            </a:r>
            <a:r>
              <a:rPr lang="en-GB" dirty="0"/>
              <a:t> 2016;73:96–103; 2. O’Shea &amp; McInnis. Mol Cell </a:t>
            </a:r>
            <a:r>
              <a:rPr lang="en-GB" dirty="0" err="1"/>
              <a:t>Neurosci</a:t>
            </a:r>
            <a:r>
              <a:rPr lang="en-GB" dirty="0"/>
              <a:t> 2016;73:63–83;</a:t>
            </a:r>
            <a:br>
              <a:rPr lang="en-GB" dirty="0"/>
            </a:br>
            <a:r>
              <a:rPr lang="en-GB" dirty="0"/>
              <a:t>3. Hong et al. Mol Psychiatry 2023;28(4):1430–1439; 4. Wang et al. Protein Cell 2020;11(1):45–59; 5. Wen et al. </a:t>
            </a:r>
            <a:r>
              <a:rPr lang="en-GB" dirty="0" err="1"/>
              <a:t>Curr</a:t>
            </a:r>
            <a:r>
              <a:rPr lang="en-GB" dirty="0"/>
              <a:t> </a:t>
            </a:r>
            <a:r>
              <a:rPr lang="en-GB" dirty="0" err="1"/>
              <a:t>Opin</a:t>
            </a:r>
            <a:r>
              <a:rPr lang="en-GB" dirty="0"/>
              <a:t> </a:t>
            </a:r>
            <a:r>
              <a:rPr lang="en-GB" dirty="0" err="1"/>
              <a:t>Neurobiol</a:t>
            </a:r>
            <a:r>
              <a:rPr lang="en-GB" dirty="0"/>
              <a:t> 2016;36:118–127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A163C4-0495-8B9B-CD35-97C901CD4245}"/>
              </a:ext>
            </a:extLst>
          </p:cNvPr>
          <p:cNvSpPr txBox="1"/>
          <p:nvPr/>
        </p:nvSpPr>
        <p:spPr>
          <a:xfrm>
            <a:off x="6901116" y="1415845"/>
            <a:ext cx="4425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Hypothetical interactions between genetics</a:t>
            </a:r>
            <a:b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and the environment leading to BD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3CE92C9B-AF98-D040-9473-9152A1AC020B}"/>
              </a:ext>
            </a:extLst>
          </p:cNvPr>
          <p:cNvSpPr txBox="1">
            <a:spLocks/>
          </p:cNvSpPr>
          <p:nvPr/>
        </p:nvSpPr>
        <p:spPr>
          <a:xfrm>
            <a:off x="6901116" y="1971487"/>
            <a:ext cx="2180592" cy="883146"/>
          </a:xfrm>
          <a:prstGeom prst="round2DiagRect">
            <a:avLst>
              <a:gd name="adj1" fmla="val 0"/>
              <a:gd name="adj2" fmla="val 24380"/>
            </a:avLst>
          </a:prstGeom>
          <a:solidFill>
            <a:srgbClr val="D9D1CC"/>
          </a:solidFill>
          <a:ln>
            <a:noFill/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Cellular</a:t>
            </a:r>
            <a:b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abnormalities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7D146A7C-8D22-1E3E-ACD1-2D051C535918}"/>
              </a:ext>
            </a:extLst>
          </p:cNvPr>
          <p:cNvSpPr/>
          <p:nvPr/>
        </p:nvSpPr>
        <p:spPr>
          <a:xfrm>
            <a:off x="7741688" y="2713864"/>
            <a:ext cx="499446" cy="745906"/>
          </a:xfrm>
          <a:prstGeom prst="downArrow">
            <a:avLst/>
          </a:prstGeom>
          <a:solidFill>
            <a:schemeClr val="bg1"/>
          </a:solidFill>
          <a:ln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/>
          </a:p>
        </p:txBody>
      </p:sp>
      <p:sp>
        <p:nvSpPr>
          <p:cNvPr id="19" name="Content Placeholder 12">
            <a:extLst>
              <a:ext uri="{FF2B5EF4-FFF2-40B4-BE49-F238E27FC236}">
                <a16:creationId xmlns:a16="http://schemas.microsoft.com/office/drawing/2014/main" id="{F7A0AABD-2452-C6EF-AF84-9C344DB87935}"/>
              </a:ext>
            </a:extLst>
          </p:cNvPr>
          <p:cNvSpPr txBox="1">
            <a:spLocks/>
          </p:cNvSpPr>
          <p:nvPr/>
        </p:nvSpPr>
        <p:spPr>
          <a:xfrm>
            <a:off x="10019265" y="3167365"/>
            <a:ext cx="1593782" cy="52322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Environmental insults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Content Placeholder 12">
            <a:extLst>
              <a:ext uri="{FF2B5EF4-FFF2-40B4-BE49-F238E27FC236}">
                <a16:creationId xmlns:a16="http://schemas.microsoft.com/office/drawing/2014/main" id="{85A2CB93-5F3A-1975-CD62-D1861F49897C}"/>
              </a:ext>
            </a:extLst>
          </p:cNvPr>
          <p:cNvSpPr txBox="1">
            <a:spLocks/>
          </p:cNvSpPr>
          <p:nvPr/>
        </p:nvSpPr>
        <p:spPr>
          <a:xfrm>
            <a:off x="9939020" y="2259172"/>
            <a:ext cx="1452880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Genotype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F5F0FED-5A86-6A54-92F1-E0ADE542D1D1}"/>
              </a:ext>
            </a:extLst>
          </p:cNvPr>
          <p:cNvCxnSpPr>
            <a:cxnSpLocks/>
          </p:cNvCxnSpPr>
          <p:nvPr/>
        </p:nvCxnSpPr>
        <p:spPr>
          <a:xfrm rot="900000" flipH="1">
            <a:off x="9171565" y="3320266"/>
            <a:ext cx="862392" cy="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51181AE-1520-FC9C-734B-8EFEA45EB4B6}"/>
              </a:ext>
            </a:extLst>
          </p:cNvPr>
          <p:cNvCxnSpPr>
            <a:cxnSpLocks/>
          </p:cNvCxnSpPr>
          <p:nvPr/>
        </p:nvCxnSpPr>
        <p:spPr>
          <a:xfrm flipH="1">
            <a:off x="9076628" y="2413060"/>
            <a:ext cx="862392" cy="0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row: Down 24">
            <a:extLst>
              <a:ext uri="{FF2B5EF4-FFF2-40B4-BE49-F238E27FC236}">
                <a16:creationId xmlns:a16="http://schemas.microsoft.com/office/drawing/2014/main" id="{D3D91F2F-DEE5-1967-1FE0-55F753B7BC6D}"/>
              </a:ext>
            </a:extLst>
          </p:cNvPr>
          <p:cNvSpPr/>
          <p:nvPr/>
        </p:nvSpPr>
        <p:spPr>
          <a:xfrm rot="5400000">
            <a:off x="9102016" y="1832092"/>
            <a:ext cx="499446" cy="1174562"/>
          </a:xfrm>
          <a:prstGeom prst="downArrow">
            <a:avLst/>
          </a:prstGeom>
          <a:solidFill>
            <a:schemeClr val="bg1"/>
          </a:solidFill>
          <a:ln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A6D1429-46F7-CB7A-705B-57F1C8B283BC}"/>
              </a:ext>
            </a:extLst>
          </p:cNvPr>
          <p:cNvCxnSpPr>
            <a:cxnSpLocks/>
          </p:cNvCxnSpPr>
          <p:nvPr/>
        </p:nvCxnSpPr>
        <p:spPr>
          <a:xfrm rot="-900000" flipH="1">
            <a:off x="9171564" y="3591387"/>
            <a:ext cx="862392" cy="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9D1F4A5-E1B2-32D5-A494-6A6C289B544C}"/>
              </a:ext>
            </a:extLst>
          </p:cNvPr>
          <p:cNvCxnSpPr>
            <a:cxnSpLocks/>
          </p:cNvCxnSpPr>
          <p:nvPr/>
        </p:nvCxnSpPr>
        <p:spPr>
          <a:xfrm rot="2700000" flipH="1">
            <a:off x="9276688" y="3075084"/>
            <a:ext cx="862392" cy="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CF4F1C0-6AA7-365A-21BF-DD9BE2CEEB0A}"/>
              </a:ext>
            </a:extLst>
          </p:cNvPr>
          <p:cNvSpPr txBox="1"/>
          <p:nvPr/>
        </p:nvSpPr>
        <p:spPr>
          <a:xfrm>
            <a:off x="6901116" y="5380496"/>
            <a:ext cx="4425574" cy="646331"/>
          </a:xfrm>
          <a:prstGeom prst="rect">
            <a:avLst/>
          </a:prstGeom>
          <a:solidFill>
            <a:srgbClr val="D9D1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Genetic factors making up a person’s genotype interact with environmental factors resulting in the cellular and circuit dysfunctions that constitute a disease phenotype</a:t>
            </a:r>
          </a:p>
        </p:txBody>
      </p:sp>
      <p:sp>
        <p:nvSpPr>
          <p:cNvPr id="33" name="Freeform: Shape 32" descr="DNA with solid fill">
            <a:extLst>
              <a:ext uri="{FF2B5EF4-FFF2-40B4-BE49-F238E27FC236}">
                <a16:creationId xmlns:a16="http://schemas.microsoft.com/office/drawing/2014/main" id="{9991C719-5249-0BFA-EB8D-38449F056AA0}"/>
              </a:ext>
            </a:extLst>
          </p:cNvPr>
          <p:cNvSpPr/>
          <p:nvPr/>
        </p:nvSpPr>
        <p:spPr>
          <a:xfrm rot="5839168">
            <a:off x="10543336" y="1526445"/>
            <a:ext cx="243076" cy="1283668"/>
          </a:xfrm>
          <a:custGeom>
            <a:avLst/>
            <a:gdLst>
              <a:gd name="connsiteX0" fmla="*/ 490306 w 978599"/>
              <a:gd name="connsiteY0" fmla="*/ 4619622 h 5167896"/>
              <a:gd name="connsiteX1" fmla="*/ 239500 w 978599"/>
              <a:gd name="connsiteY1" fmla="*/ 4841895 h 5167896"/>
              <a:gd name="connsiteX2" fmla="*/ 741111 w 978599"/>
              <a:gd name="connsiteY2" fmla="*/ 4841895 h 5167896"/>
              <a:gd name="connsiteX3" fmla="*/ 490306 w 978599"/>
              <a:gd name="connsiteY3" fmla="*/ 4619622 h 5167896"/>
              <a:gd name="connsiteX4" fmla="*/ 235061 w 978599"/>
              <a:gd name="connsiteY4" fmla="*/ 4189893 h 5167896"/>
              <a:gd name="connsiteX5" fmla="*/ 490305 w 978599"/>
              <a:gd name="connsiteY5" fmla="*/ 4418094 h 5167896"/>
              <a:gd name="connsiteX6" fmla="*/ 745550 w 978599"/>
              <a:gd name="connsiteY6" fmla="*/ 4189893 h 5167896"/>
              <a:gd name="connsiteX7" fmla="*/ 152939 w 978599"/>
              <a:gd name="connsiteY7" fmla="*/ 3715710 h 5167896"/>
              <a:gd name="connsiteX8" fmla="*/ 135183 w 978599"/>
              <a:gd name="connsiteY8" fmla="*/ 3863892 h 5167896"/>
              <a:gd name="connsiteX9" fmla="*/ 152939 w 978599"/>
              <a:gd name="connsiteY9" fmla="*/ 4012075 h 5167896"/>
              <a:gd name="connsiteX10" fmla="*/ 829892 w 978599"/>
              <a:gd name="connsiteY10" fmla="*/ 4012075 h 5167896"/>
              <a:gd name="connsiteX11" fmla="*/ 847647 w 978599"/>
              <a:gd name="connsiteY11" fmla="*/ 3863892 h 5167896"/>
              <a:gd name="connsiteX12" fmla="*/ 829892 w 978599"/>
              <a:gd name="connsiteY12" fmla="*/ 3715710 h 5167896"/>
              <a:gd name="connsiteX13" fmla="*/ 490306 w 978599"/>
              <a:gd name="connsiteY13" fmla="*/ 3312654 h 5167896"/>
              <a:gd name="connsiteX14" fmla="*/ 237280 w 978599"/>
              <a:gd name="connsiteY14" fmla="*/ 3537891 h 5167896"/>
              <a:gd name="connsiteX15" fmla="*/ 743330 w 978599"/>
              <a:gd name="connsiteY15" fmla="*/ 3537891 h 5167896"/>
              <a:gd name="connsiteX16" fmla="*/ 490306 w 978599"/>
              <a:gd name="connsiteY16" fmla="*/ 3312654 h 5167896"/>
              <a:gd name="connsiteX17" fmla="*/ 237280 w 978599"/>
              <a:gd name="connsiteY17" fmla="*/ 2885889 h 5167896"/>
              <a:gd name="connsiteX18" fmla="*/ 488085 w 978599"/>
              <a:gd name="connsiteY18" fmla="*/ 3111126 h 5167896"/>
              <a:gd name="connsiteX19" fmla="*/ 741110 w 978599"/>
              <a:gd name="connsiteY19" fmla="*/ 2885889 h 5167896"/>
              <a:gd name="connsiteX20" fmla="*/ 150927 w 978599"/>
              <a:gd name="connsiteY20" fmla="*/ 2459826 h 5167896"/>
              <a:gd name="connsiteX21" fmla="*/ 137888 w 978599"/>
              <a:gd name="connsiteY21" fmla="*/ 2529472 h 5167896"/>
              <a:gd name="connsiteX22" fmla="*/ 135625 w 978599"/>
              <a:gd name="connsiteY22" fmla="*/ 2567147 h 5167896"/>
              <a:gd name="connsiteX23" fmla="*/ 139900 w 978599"/>
              <a:gd name="connsiteY23" fmla="*/ 2637313 h 5167896"/>
              <a:gd name="connsiteX24" fmla="*/ 152939 w 978599"/>
              <a:gd name="connsiteY24" fmla="*/ 2708070 h 5167896"/>
              <a:gd name="connsiteX25" fmla="*/ 827672 w 978599"/>
              <a:gd name="connsiteY25" fmla="*/ 2708070 h 5167896"/>
              <a:gd name="connsiteX26" fmla="*/ 840712 w 978599"/>
              <a:gd name="connsiteY26" fmla="*/ 2637314 h 5167896"/>
              <a:gd name="connsiteX27" fmla="*/ 842960 w 978599"/>
              <a:gd name="connsiteY27" fmla="*/ 2600408 h 5167896"/>
              <a:gd name="connsiteX28" fmla="*/ 838700 w 978599"/>
              <a:gd name="connsiteY28" fmla="*/ 2529471 h 5167896"/>
              <a:gd name="connsiteX29" fmla="*/ 825660 w 978599"/>
              <a:gd name="connsiteY29" fmla="*/ 2459826 h 5167896"/>
              <a:gd name="connsiteX30" fmla="*/ 488294 w 978599"/>
              <a:gd name="connsiteY30" fmla="*/ 2059734 h 5167896"/>
              <a:gd name="connsiteX31" fmla="*/ 237488 w 978599"/>
              <a:gd name="connsiteY31" fmla="*/ 2282007 h 5167896"/>
              <a:gd name="connsiteX32" fmla="*/ 739099 w 978599"/>
              <a:gd name="connsiteY32" fmla="*/ 2282007 h 5167896"/>
              <a:gd name="connsiteX33" fmla="*/ 488294 w 978599"/>
              <a:gd name="connsiteY33" fmla="*/ 2059734 h 5167896"/>
              <a:gd name="connsiteX34" fmla="*/ 233049 w 978599"/>
              <a:gd name="connsiteY34" fmla="*/ 1630005 h 5167896"/>
              <a:gd name="connsiteX35" fmla="*/ 488294 w 978599"/>
              <a:gd name="connsiteY35" fmla="*/ 1858206 h 5167896"/>
              <a:gd name="connsiteX36" fmla="*/ 743538 w 978599"/>
              <a:gd name="connsiteY36" fmla="*/ 1630005 h 5167896"/>
              <a:gd name="connsiteX37" fmla="*/ 150927 w 978599"/>
              <a:gd name="connsiteY37" fmla="*/ 1155822 h 5167896"/>
              <a:gd name="connsiteX38" fmla="*/ 133171 w 978599"/>
              <a:gd name="connsiteY38" fmla="*/ 1304004 h 5167896"/>
              <a:gd name="connsiteX39" fmla="*/ 150927 w 978599"/>
              <a:gd name="connsiteY39" fmla="*/ 1452187 h 5167896"/>
              <a:gd name="connsiteX40" fmla="*/ 827880 w 978599"/>
              <a:gd name="connsiteY40" fmla="*/ 1452187 h 5167896"/>
              <a:gd name="connsiteX41" fmla="*/ 845636 w 978599"/>
              <a:gd name="connsiteY41" fmla="*/ 1304004 h 5167896"/>
              <a:gd name="connsiteX42" fmla="*/ 827880 w 978599"/>
              <a:gd name="connsiteY42" fmla="*/ 1155822 h 5167896"/>
              <a:gd name="connsiteX43" fmla="*/ 488294 w 978599"/>
              <a:gd name="connsiteY43" fmla="*/ 752766 h 5167896"/>
              <a:gd name="connsiteX44" fmla="*/ 235269 w 978599"/>
              <a:gd name="connsiteY44" fmla="*/ 978003 h 5167896"/>
              <a:gd name="connsiteX45" fmla="*/ 741319 w 978599"/>
              <a:gd name="connsiteY45" fmla="*/ 978003 h 5167896"/>
              <a:gd name="connsiteX46" fmla="*/ 488294 w 978599"/>
              <a:gd name="connsiteY46" fmla="*/ 752766 h 5167896"/>
              <a:gd name="connsiteX47" fmla="*/ 235269 w 978599"/>
              <a:gd name="connsiteY47" fmla="*/ 326001 h 5167896"/>
              <a:gd name="connsiteX48" fmla="*/ 486074 w 978599"/>
              <a:gd name="connsiteY48" fmla="*/ 551238 h 5167896"/>
              <a:gd name="connsiteX49" fmla="*/ 739099 w 978599"/>
              <a:gd name="connsiteY49" fmla="*/ 326001 h 5167896"/>
              <a:gd name="connsiteX50" fmla="*/ 0 w 978599"/>
              <a:gd name="connsiteY50" fmla="*/ 0 h 5167896"/>
              <a:gd name="connsiteX51" fmla="*/ 133171 w 978599"/>
              <a:gd name="connsiteY51" fmla="*/ 0 h 5167896"/>
              <a:gd name="connsiteX52" fmla="*/ 150927 w 978599"/>
              <a:gd name="connsiteY52" fmla="*/ 148182 h 5167896"/>
              <a:gd name="connsiteX53" fmla="*/ 825660 w 978599"/>
              <a:gd name="connsiteY53" fmla="*/ 148182 h 5167896"/>
              <a:gd name="connsiteX54" fmla="*/ 843416 w 978599"/>
              <a:gd name="connsiteY54" fmla="*/ 0 h 5167896"/>
              <a:gd name="connsiteX55" fmla="*/ 976587 w 978599"/>
              <a:gd name="connsiteY55" fmla="*/ 0 h 5167896"/>
              <a:gd name="connsiteX56" fmla="*/ 628123 w 978599"/>
              <a:gd name="connsiteY56" fmla="*/ 652002 h 5167896"/>
              <a:gd name="connsiteX57" fmla="*/ 976587 w 978599"/>
              <a:gd name="connsiteY57" fmla="*/ 1304004 h 5167896"/>
              <a:gd name="connsiteX58" fmla="*/ 628123 w 978599"/>
              <a:gd name="connsiteY58" fmla="*/ 1958970 h 5167896"/>
              <a:gd name="connsiteX59" fmla="*/ 968988 w 978599"/>
              <a:gd name="connsiteY59" fmla="*/ 2488710 h 5167896"/>
              <a:gd name="connsiteX60" fmla="*/ 973522 w 978599"/>
              <a:gd name="connsiteY60" fmla="*/ 2559888 h 5167896"/>
              <a:gd name="connsiteX61" fmla="*/ 978599 w 978599"/>
              <a:gd name="connsiteY61" fmla="*/ 2559888 h 5167896"/>
              <a:gd name="connsiteX62" fmla="*/ 976061 w 978599"/>
              <a:gd name="connsiteY62" fmla="*/ 2599740 h 5167896"/>
              <a:gd name="connsiteX63" fmla="*/ 976587 w 978599"/>
              <a:gd name="connsiteY63" fmla="*/ 2608008 h 5167896"/>
              <a:gd name="connsiteX64" fmla="*/ 975533 w 978599"/>
              <a:gd name="connsiteY64" fmla="*/ 2608008 h 5167896"/>
              <a:gd name="connsiteX65" fmla="*/ 970999 w 978599"/>
              <a:gd name="connsiteY65" fmla="*/ 2679193 h 5167896"/>
              <a:gd name="connsiteX66" fmla="*/ 630135 w 978599"/>
              <a:gd name="connsiteY66" fmla="*/ 3211890 h 5167896"/>
              <a:gd name="connsiteX67" fmla="*/ 978599 w 978599"/>
              <a:gd name="connsiteY67" fmla="*/ 3863892 h 5167896"/>
              <a:gd name="connsiteX68" fmla="*/ 630135 w 978599"/>
              <a:gd name="connsiteY68" fmla="*/ 4518858 h 5167896"/>
              <a:gd name="connsiteX69" fmla="*/ 978599 w 978599"/>
              <a:gd name="connsiteY69" fmla="*/ 5167896 h 5167896"/>
              <a:gd name="connsiteX70" fmla="*/ 845428 w 978599"/>
              <a:gd name="connsiteY70" fmla="*/ 5167896 h 5167896"/>
              <a:gd name="connsiteX71" fmla="*/ 827672 w 978599"/>
              <a:gd name="connsiteY71" fmla="*/ 5019714 h 5167896"/>
              <a:gd name="connsiteX72" fmla="*/ 152939 w 978599"/>
              <a:gd name="connsiteY72" fmla="*/ 5019714 h 5167896"/>
              <a:gd name="connsiteX73" fmla="*/ 135183 w 978599"/>
              <a:gd name="connsiteY73" fmla="*/ 5167896 h 5167896"/>
              <a:gd name="connsiteX74" fmla="*/ 2012 w 978599"/>
              <a:gd name="connsiteY74" fmla="*/ 5167896 h 5167896"/>
              <a:gd name="connsiteX75" fmla="*/ 350476 w 978599"/>
              <a:gd name="connsiteY75" fmla="*/ 4518858 h 5167896"/>
              <a:gd name="connsiteX76" fmla="*/ 2012 w 978599"/>
              <a:gd name="connsiteY76" fmla="*/ 3863892 h 5167896"/>
              <a:gd name="connsiteX77" fmla="*/ 350476 w 978599"/>
              <a:gd name="connsiteY77" fmla="*/ 3211890 h 5167896"/>
              <a:gd name="connsiteX78" fmla="*/ 9611 w 978599"/>
              <a:gd name="connsiteY78" fmla="*/ 2679192 h 5167896"/>
              <a:gd name="connsiteX79" fmla="*/ 5077 w 978599"/>
              <a:gd name="connsiteY79" fmla="*/ 2608008 h 5167896"/>
              <a:gd name="connsiteX80" fmla="*/ 0 w 978599"/>
              <a:gd name="connsiteY80" fmla="*/ 2608008 h 5167896"/>
              <a:gd name="connsiteX81" fmla="*/ 2539 w 978599"/>
              <a:gd name="connsiteY81" fmla="*/ 2568158 h 5167896"/>
              <a:gd name="connsiteX82" fmla="*/ 2012 w 978599"/>
              <a:gd name="connsiteY82" fmla="*/ 2559888 h 5167896"/>
              <a:gd name="connsiteX83" fmla="*/ 3065 w 978599"/>
              <a:gd name="connsiteY83" fmla="*/ 2559888 h 5167896"/>
              <a:gd name="connsiteX84" fmla="*/ 7599 w 978599"/>
              <a:gd name="connsiteY84" fmla="*/ 2488710 h 5167896"/>
              <a:gd name="connsiteX85" fmla="*/ 348464 w 978599"/>
              <a:gd name="connsiteY85" fmla="*/ 1958970 h 5167896"/>
              <a:gd name="connsiteX86" fmla="*/ 0 w 978599"/>
              <a:gd name="connsiteY86" fmla="*/ 1304004 h 5167896"/>
              <a:gd name="connsiteX87" fmla="*/ 348464 w 978599"/>
              <a:gd name="connsiteY87" fmla="*/ 652002 h 5167896"/>
              <a:gd name="connsiteX88" fmla="*/ 0 w 978599"/>
              <a:gd name="connsiteY88" fmla="*/ 0 h 516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78599" h="5167896">
                <a:moveTo>
                  <a:pt x="490306" y="4619622"/>
                </a:moveTo>
                <a:cubicBezTo>
                  <a:pt x="392646" y="4687786"/>
                  <a:pt x="303866" y="4755950"/>
                  <a:pt x="239500" y="4841895"/>
                </a:cubicBezTo>
                <a:lnTo>
                  <a:pt x="741111" y="4841895"/>
                </a:lnTo>
                <a:cubicBezTo>
                  <a:pt x="676745" y="4755950"/>
                  <a:pt x="587964" y="4687786"/>
                  <a:pt x="490306" y="4619622"/>
                </a:cubicBezTo>
                <a:close/>
                <a:moveTo>
                  <a:pt x="235061" y="4189893"/>
                </a:moveTo>
                <a:cubicBezTo>
                  <a:pt x="299427" y="4278803"/>
                  <a:pt x="390427" y="4346967"/>
                  <a:pt x="490305" y="4418094"/>
                </a:cubicBezTo>
                <a:cubicBezTo>
                  <a:pt x="590184" y="4346967"/>
                  <a:pt x="681184" y="4278803"/>
                  <a:pt x="745550" y="4189893"/>
                </a:cubicBezTo>
                <a:close/>
                <a:moveTo>
                  <a:pt x="152939" y="3715710"/>
                </a:moveTo>
                <a:cubicBezTo>
                  <a:pt x="141842" y="3760165"/>
                  <a:pt x="135183" y="3810547"/>
                  <a:pt x="135183" y="3863892"/>
                </a:cubicBezTo>
                <a:cubicBezTo>
                  <a:pt x="135183" y="3917238"/>
                  <a:pt x="141841" y="3967620"/>
                  <a:pt x="152939" y="4012075"/>
                </a:cubicBezTo>
                <a:lnTo>
                  <a:pt x="829892" y="4012075"/>
                </a:lnTo>
                <a:cubicBezTo>
                  <a:pt x="840989" y="3967621"/>
                  <a:pt x="847648" y="3917238"/>
                  <a:pt x="847647" y="3863892"/>
                </a:cubicBezTo>
                <a:cubicBezTo>
                  <a:pt x="847648" y="3810547"/>
                  <a:pt x="840989" y="3760165"/>
                  <a:pt x="829892" y="3715710"/>
                </a:cubicBezTo>
                <a:close/>
                <a:moveTo>
                  <a:pt x="490306" y="3312654"/>
                </a:moveTo>
                <a:cubicBezTo>
                  <a:pt x="392646" y="3380818"/>
                  <a:pt x="301646" y="3451945"/>
                  <a:pt x="237280" y="3537891"/>
                </a:cubicBezTo>
                <a:lnTo>
                  <a:pt x="743330" y="3537891"/>
                </a:lnTo>
                <a:cubicBezTo>
                  <a:pt x="678965" y="3451945"/>
                  <a:pt x="587963" y="3383782"/>
                  <a:pt x="490306" y="3312654"/>
                </a:cubicBezTo>
                <a:close/>
                <a:moveTo>
                  <a:pt x="237280" y="2885889"/>
                </a:moveTo>
                <a:cubicBezTo>
                  <a:pt x="301647" y="2971835"/>
                  <a:pt x="392647" y="3039999"/>
                  <a:pt x="488085" y="3111126"/>
                </a:cubicBezTo>
                <a:cubicBezTo>
                  <a:pt x="585745" y="3039999"/>
                  <a:pt x="676744" y="2971835"/>
                  <a:pt x="741110" y="2885889"/>
                </a:cubicBezTo>
                <a:close/>
                <a:moveTo>
                  <a:pt x="150927" y="2459826"/>
                </a:moveTo>
                <a:cubicBezTo>
                  <a:pt x="145379" y="2482053"/>
                  <a:pt x="140940" y="2505022"/>
                  <a:pt x="137888" y="2529472"/>
                </a:cubicBezTo>
                <a:lnTo>
                  <a:pt x="135625" y="2567147"/>
                </a:lnTo>
                <a:lnTo>
                  <a:pt x="139900" y="2637313"/>
                </a:lnTo>
                <a:cubicBezTo>
                  <a:pt x="142952" y="2662134"/>
                  <a:pt x="147391" y="2685843"/>
                  <a:pt x="152939" y="2708070"/>
                </a:cubicBezTo>
                <a:lnTo>
                  <a:pt x="827672" y="2708070"/>
                </a:lnTo>
                <a:cubicBezTo>
                  <a:pt x="833221" y="2685843"/>
                  <a:pt x="837660" y="2662134"/>
                  <a:pt x="840712" y="2637314"/>
                </a:cubicBezTo>
                <a:lnTo>
                  <a:pt x="842960" y="2600408"/>
                </a:lnTo>
                <a:lnTo>
                  <a:pt x="838700" y="2529471"/>
                </a:lnTo>
                <a:cubicBezTo>
                  <a:pt x="835648" y="2505022"/>
                  <a:pt x="831209" y="2482053"/>
                  <a:pt x="825660" y="2459826"/>
                </a:cubicBezTo>
                <a:close/>
                <a:moveTo>
                  <a:pt x="488294" y="2059734"/>
                </a:moveTo>
                <a:cubicBezTo>
                  <a:pt x="390635" y="2127898"/>
                  <a:pt x="301854" y="2196062"/>
                  <a:pt x="237488" y="2282007"/>
                </a:cubicBezTo>
                <a:lnTo>
                  <a:pt x="739099" y="2282007"/>
                </a:lnTo>
                <a:cubicBezTo>
                  <a:pt x="674733" y="2196062"/>
                  <a:pt x="585952" y="2127898"/>
                  <a:pt x="488294" y="2059734"/>
                </a:cubicBezTo>
                <a:close/>
                <a:moveTo>
                  <a:pt x="233049" y="1630005"/>
                </a:moveTo>
                <a:cubicBezTo>
                  <a:pt x="297415" y="1718915"/>
                  <a:pt x="388415" y="1787079"/>
                  <a:pt x="488294" y="1858206"/>
                </a:cubicBezTo>
                <a:cubicBezTo>
                  <a:pt x="588172" y="1787079"/>
                  <a:pt x="679172" y="1718915"/>
                  <a:pt x="743538" y="1630005"/>
                </a:cubicBezTo>
                <a:close/>
                <a:moveTo>
                  <a:pt x="150927" y="1155822"/>
                </a:moveTo>
                <a:cubicBezTo>
                  <a:pt x="139830" y="1200277"/>
                  <a:pt x="133171" y="1250659"/>
                  <a:pt x="133171" y="1304004"/>
                </a:cubicBezTo>
                <a:cubicBezTo>
                  <a:pt x="133171" y="1357350"/>
                  <a:pt x="139830" y="1407732"/>
                  <a:pt x="150927" y="1452187"/>
                </a:cubicBezTo>
                <a:lnTo>
                  <a:pt x="827880" y="1452187"/>
                </a:lnTo>
                <a:cubicBezTo>
                  <a:pt x="838977" y="1407732"/>
                  <a:pt x="845636" y="1357350"/>
                  <a:pt x="845636" y="1304004"/>
                </a:cubicBezTo>
                <a:cubicBezTo>
                  <a:pt x="845636" y="1250659"/>
                  <a:pt x="838977" y="1200277"/>
                  <a:pt x="827880" y="1155822"/>
                </a:cubicBezTo>
                <a:close/>
                <a:moveTo>
                  <a:pt x="488294" y="752766"/>
                </a:moveTo>
                <a:cubicBezTo>
                  <a:pt x="390635" y="820930"/>
                  <a:pt x="299635" y="892057"/>
                  <a:pt x="235269" y="978003"/>
                </a:cubicBezTo>
                <a:lnTo>
                  <a:pt x="741319" y="978003"/>
                </a:lnTo>
                <a:cubicBezTo>
                  <a:pt x="676953" y="892057"/>
                  <a:pt x="585952" y="823894"/>
                  <a:pt x="488294" y="752766"/>
                </a:cubicBezTo>
                <a:close/>
                <a:moveTo>
                  <a:pt x="235269" y="326001"/>
                </a:moveTo>
                <a:cubicBezTo>
                  <a:pt x="299635" y="411947"/>
                  <a:pt x="390635" y="480111"/>
                  <a:pt x="486074" y="551238"/>
                </a:cubicBezTo>
                <a:cubicBezTo>
                  <a:pt x="583733" y="480111"/>
                  <a:pt x="674733" y="411947"/>
                  <a:pt x="739099" y="326001"/>
                </a:cubicBezTo>
                <a:close/>
                <a:moveTo>
                  <a:pt x="0" y="0"/>
                </a:moveTo>
                <a:lnTo>
                  <a:pt x="133171" y="0"/>
                </a:lnTo>
                <a:cubicBezTo>
                  <a:pt x="133171" y="53346"/>
                  <a:pt x="139830" y="103728"/>
                  <a:pt x="150927" y="148182"/>
                </a:cubicBezTo>
                <a:lnTo>
                  <a:pt x="825660" y="148182"/>
                </a:lnTo>
                <a:cubicBezTo>
                  <a:pt x="836758" y="103728"/>
                  <a:pt x="843416" y="53346"/>
                  <a:pt x="843416" y="0"/>
                </a:cubicBezTo>
                <a:lnTo>
                  <a:pt x="976587" y="0"/>
                </a:lnTo>
                <a:cubicBezTo>
                  <a:pt x="976587" y="337856"/>
                  <a:pt x="807904" y="512711"/>
                  <a:pt x="628123" y="652002"/>
                </a:cubicBezTo>
                <a:cubicBezTo>
                  <a:pt x="807904" y="788330"/>
                  <a:pt x="976587" y="966149"/>
                  <a:pt x="976587" y="1304004"/>
                </a:cubicBezTo>
                <a:cubicBezTo>
                  <a:pt x="976587" y="1644824"/>
                  <a:pt x="807904" y="1822642"/>
                  <a:pt x="628123" y="1958970"/>
                </a:cubicBezTo>
                <a:cubicBezTo>
                  <a:pt x="785432" y="2078257"/>
                  <a:pt x="934242" y="2227042"/>
                  <a:pt x="968988" y="2488710"/>
                </a:cubicBezTo>
                <a:lnTo>
                  <a:pt x="973522" y="2559888"/>
                </a:lnTo>
                <a:lnTo>
                  <a:pt x="978599" y="2559888"/>
                </a:lnTo>
                <a:lnTo>
                  <a:pt x="976061" y="2599740"/>
                </a:lnTo>
                <a:lnTo>
                  <a:pt x="976587" y="2608008"/>
                </a:lnTo>
                <a:lnTo>
                  <a:pt x="975533" y="2608008"/>
                </a:lnTo>
                <a:lnTo>
                  <a:pt x="970999" y="2679193"/>
                </a:lnTo>
                <a:cubicBezTo>
                  <a:pt x="936255" y="2940902"/>
                  <a:pt x="787443" y="3090011"/>
                  <a:pt x="630135" y="3211890"/>
                </a:cubicBezTo>
                <a:cubicBezTo>
                  <a:pt x="809916" y="3348218"/>
                  <a:pt x="978599" y="3526037"/>
                  <a:pt x="978599" y="3863892"/>
                </a:cubicBezTo>
                <a:cubicBezTo>
                  <a:pt x="978599" y="4204712"/>
                  <a:pt x="809916" y="4382530"/>
                  <a:pt x="630135" y="4518858"/>
                </a:cubicBezTo>
                <a:cubicBezTo>
                  <a:pt x="809916" y="4655186"/>
                  <a:pt x="978598" y="4830041"/>
                  <a:pt x="978599" y="5167896"/>
                </a:cubicBezTo>
                <a:lnTo>
                  <a:pt x="845428" y="5167896"/>
                </a:lnTo>
                <a:cubicBezTo>
                  <a:pt x="845428" y="5111587"/>
                  <a:pt x="838770" y="5064169"/>
                  <a:pt x="827672" y="5019714"/>
                </a:cubicBezTo>
                <a:lnTo>
                  <a:pt x="152939" y="5019714"/>
                </a:lnTo>
                <a:cubicBezTo>
                  <a:pt x="141842" y="5064169"/>
                  <a:pt x="135183" y="5111587"/>
                  <a:pt x="135183" y="5167896"/>
                </a:cubicBezTo>
                <a:lnTo>
                  <a:pt x="2012" y="5167896"/>
                </a:lnTo>
                <a:cubicBezTo>
                  <a:pt x="2012" y="4830041"/>
                  <a:pt x="170695" y="4655186"/>
                  <a:pt x="350476" y="4518858"/>
                </a:cubicBezTo>
                <a:cubicBezTo>
                  <a:pt x="170695" y="4382530"/>
                  <a:pt x="2012" y="4204712"/>
                  <a:pt x="2012" y="3863892"/>
                </a:cubicBezTo>
                <a:cubicBezTo>
                  <a:pt x="2012" y="3526037"/>
                  <a:pt x="170695" y="3348218"/>
                  <a:pt x="350476" y="3211890"/>
                </a:cubicBezTo>
                <a:cubicBezTo>
                  <a:pt x="193167" y="3090011"/>
                  <a:pt x="44356" y="2940902"/>
                  <a:pt x="9611" y="2679192"/>
                </a:cubicBezTo>
                <a:lnTo>
                  <a:pt x="5077" y="2608008"/>
                </a:lnTo>
                <a:lnTo>
                  <a:pt x="0" y="2608008"/>
                </a:lnTo>
                <a:lnTo>
                  <a:pt x="2539" y="2568158"/>
                </a:lnTo>
                <a:lnTo>
                  <a:pt x="2012" y="2559888"/>
                </a:lnTo>
                <a:lnTo>
                  <a:pt x="3065" y="2559888"/>
                </a:lnTo>
                <a:lnTo>
                  <a:pt x="7599" y="2488710"/>
                </a:lnTo>
                <a:cubicBezTo>
                  <a:pt x="42345" y="2227041"/>
                  <a:pt x="191156" y="2078257"/>
                  <a:pt x="348464" y="1958970"/>
                </a:cubicBezTo>
                <a:cubicBezTo>
                  <a:pt x="168683" y="1822642"/>
                  <a:pt x="0" y="1644824"/>
                  <a:pt x="0" y="1304004"/>
                </a:cubicBezTo>
                <a:cubicBezTo>
                  <a:pt x="0" y="966149"/>
                  <a:pt x="168683" y="788330"/>
                  <a:pt x="348464" y="652002"/>
                </a:cubicBezTo>
                <a:cubicBezTo>
                  <a:pt x="168683" y="512711"/>
                  <a:pt x="0" y="337856"/>
                  <a:pt x="0" y="0"/>
                </a:cubicBezTo>
                <a:close/>
              </a:path>
            </a:pathLst>
          </a:custGeom>
          <a:solidFill>
            <a:srgbClr val="D9D1C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F8C4480-B39B-593E-3792-BDCDF5CABA6D}"/>
              </a:ext>
            </a:extLst>
          </p:cNvPr>
          <p:cNvGrpSpPr/>
          <p:nvPr/>
        </p:nvGrpSpPr>
        <p:grpSpPr>
          <a:xfrm>
            <a:off x="10587613" y="3390240"/>
            <a:ext cx="982098" cy="866620"/>
            <a:chOff x="6855797" y="3315729"/>
            <a:chExt cx="1247778" cy="110105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AD0C05C-7203-8241-745C-2B5B24E44C2B}"/>
                </a:ext>
              </a:extLst>
            </p:cNvPr>
            <p:cNvSpPr/>
            <p:nvPr/>
          </p:nvSpPr>
          <p:spPr>
            <a:xfrm>
              <a:off x="6983886" y="3447856"/>
              <a:ext cx="327014" cy="572550"/>
            </a:xfrm>
            <a:custGeom>
              <a:avLst/>
              <a:gdLst>
                <a:gd name="connsiteX0" fmla="*/ 239458 w 327014"/>
                <a:gd name="connsiteY0" fmla="*/ 307827 h 572550"/>
                <a:gd name="connsiteX1" fmla="*/ 293337 w 327014"/>
                <a:gd name="connsiteY1" fmla="*/ 307827 h 572550"/>
                <a:gd name="connsiteX2" fmla="*/ 163676 w 327014"/>
                <a:gd name="connsiteY2" fmla="*/ 0 h 572550"/>
                <a:gd name="connsiteX3" fmla="*/ 33678 w 327014"/>
                <a:gd name="connsiteY3" fmla="*/ 307827 h 572550"/>
                <a:gd name="connsiteX4" fmla="*/ 87571 w 327014"/>
                <a:gd name="connsiteY4" fmla="*/ 307827 h 572550"/>
                <a:gd name="connsiteX5" fmla="*/ 0 w 327014"/>
                <a:gd name="connsiteY5" fmla="*/ 490705 h 572550"/>
                <a:gd name="connsiteX6" fmla="*/ 129998 w 327014"/>
                <a:gd name="connsiteY6" fmla="*/ 490705 h 572550"/>
                <a:gd name="connsiteX7" fmla="*/ 129998 w 327014"/>
                <a:gd name="connsiteY7" fmla="*/ 572551 h 572550"/>
                <a:gd name="connsiteX8" fmla="*/ 197354 w 327014"/>
                <a:gd name="connsiteY8" fmla="*/ 572551 h 572550"/>
                <a:gd name="connsiteX9" fmla="*/ 197354 w 327014"/>
                <a:gd name="connsiteY9" fmla="*/ 490705 h 572550"/>
                <a:gd name="connsiteX10" fmla="*/ 327015 w 327014"/>
                <a:gd name="connsiteY10" fmla="*/ 490705 h 572550"/>
                <a:gd name="connsiteX11" fmla="*/ 239458 w 327014"/>
                <a:gd name="connsiteY11" fmla="*/ 307827 h 572550"/>
                <a:gd name="connsiteX12" fmla="*/ 239458 w 327014"/>
                <a:gd name="connsiteY12" fmla="*/ 307827 h 57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7014" h="572550">
                  <a:moveTo>
                    <a:pt x="239458" y="307827"/>
                  </a:moveTo>
                  <a:lnTo>
                    <a:pt x="293337" y="307827"/>
                  </a:lnTo>
                  <a:lnTo>
                    <a:pt x="163676" y="0"/>
                  </a:lnTo>
                  <a:lnTo>
                    <a:pt x="33678" y="307827"/>
                  </a:lnTo>
                  <a:lnTo>
                    <a:pt x="87571" y="307827"/>
                  </a:lnTo>
                  <a:lnTo>
                    <a:pt x="0" y="490705"/>
                  </a:lnTo>
                  <a:lnTo>
                    <a:pt x="129998" y="490705"/>
                  </a:lnTo>
                  <a:lnTo>
                    <a:pt x="129998" y="572551"/>
                  </a:lnTo>
                  <a:lnTo>
                    <a:pt x="197354" y="572551"/>
                  </a:lnTo>
                  <a:lnTo>
                    <a:pt x="197354" y="490705"/>
                  </a:lnTo>
                  <a:lnTo>
                    <a:pt x="327015" y="490705"/>
                  </a:lnTo>
                  <a:lnTo>
                    <a:pt x="239458" y="307827"/>
                  </a:lnTo>
                  <a:lnTo>
                    <a:pt x="239458" y="307827"/>
                  </a:lnTo>
                  <a:close/>
                </a:path>
              </a:pathLst>
            </a:custGeom>
            <a:solidFill>
              <a:srgbClr val="D9D1CC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EA1F9F9-7B24-4032-1254-A9FDBC9EEDE6}"/>
                </a:ext>
              </a:extLst>
            </p:cNvPr>
            <p:cNvSpPr/>
            <p:nvPr/>
          </p:nvSpPr>
          <p:spPr>
            <a:xfrm>
              <a:off x="7872999" y="3315729"/>
              <a:ext cx="230576" cy="403692"/>
            </a:xfrm>
            <a:custGeom>
              <a:avLst/>
              <a:gdLst>
                <a:gd name="connsiteX0" fmla="*/ 168844 w 230576"/>
                <a:gd name="connsiteY0" fmla="*/ 217041 h 403692"/>
                <a:gd name="connsiteX1" fmla="*/ 206838 w 230576"/>
                <a:gd name="connsiteY1" fmla="*/ 217041 h 403692"/>
                <a:gd name="connsiteX2" fmla="*/ 115406 w 230576"/>
                <a:gd name="connsiteY2" fmla="*/ 0 h 403692"/>
                <a:gd name="connsiteX3" fmla="*/ 23754 w 230576"/>
                <a:gd name="connsiteY3" fmla="*/ 217041 h 403692"/>
                <a:gd name="connsiteX4" fmla="*/ 61747 w 230576"/>
                <a:gd name="connsiteY4" fmla="*/ 217041 h 403692"/>
                <a:gd name="connsiteX5" fmla="*/ 0 w 230576"/>
                <a:gd name="connsiteY5" fmla="*/ 345997 h 403692"/>
                <a:gd name="connsiteX6" fmla="*/ 91667 w 230576"/>
                <a:gd name="connsiteY6" fmla="*/ 345997 h 403692"/>
                <a:gd name="connsiteX7" fmla="*/ 91667 w 230576"/>
                <a:gd name="connsiteY7" fmla="*/ 403692 h 403692"/>
                <a:gd name="connsiteX8" fmla="*/ 139159 w 230576"/>
                <a:gd name="connsiteY8" fmla="*/ 403692 h 403692"/>
                <a:gd name="connsiteX9" fmla="*/ 139159 w 230576"/>
                <a:gd name="connsiteY9" fmla="*/ 345997 h 403692"/>
                <a:gd name="connsiteX10" fmla="*/ 230577 w 230576"/>
                <a:gd name="connsiteY10" fmla="*/ 345997 h 403692"/>
                <a:gd name="connsiteX11" fmla="*/ 168844 w 230576"/>
                <a:gd name="connsiteY11" fmla="*/ 217041 h 403692"/>
                <a:gd name="connsiteX12" fmla="*/ 168844 w 230576"/>
                <a:gd name="connsiteY12" fmla="*/ 217041 h 403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576" h="403692">
                  <a:moveTo>
                    <a:pt x="168844" y="217041"/>
                  </a:moveTo>
                  <a:lnTo>
                    <a:pt x="206838" y="217041"/>
                  </a:lnTo>
                  <a:lnTo>
                    <a:pt x="115406" y="0"/>
                  </a:lnTo>
                  <a:lnTo>
                    <a:pt x="23754" y="217041"/>
                  </a:lnTo>
                  <a:lnTo>
                    <a:pt x="61747" y="217041"/>
                  </a:lnTo>
                  <a:lnTo>
                    <a:pt x="0" y="345997"/>
                  </a:lnTo>
                  <a:lnTo>
                    <a:pt x="91667" y="345997"/>
                  </a:lnTo>
                  <a:lnTo>
                    <a:pt x="91667" y="403692"/>
                  </a:lnTo>
                  <a:lnTo>
                    <a:pt x="139159" y="403692"/>
                  </a:lnTo>
                  <a:lnTo>
                    <a:pt x="139159" y="345997"/>
                  </a:lnTo>
                  <a:lnTo>
                    <a:pt x="230577" y="345997"/>
                  </a:lnTo>
                  <a:lnTo>
                    <a:pt x="168844" y="217041"/>
                  </a:lnTo>
                  <a:lnTo>
                    <a:pt x="168844" y="217041"/>
                  </a:lnTo>
                  <a:close/>
                </a:path>
              </a:pathLst>
            </a:custGeom>
            <a:solidFill>
              <a:srgbClr val="D9D1CC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3CD7CAE-9BE3-01DF-B447-CCA34AE94B09}"/>
                </a:ext>
              </a:extLst>
            </p:cNvPr>
            <p:cNvSpPr/>
            <p:nvPr/>
          </p:nvSpPr>
          <p:spPr>
            <a:xfrm>
              <a:off x="6855797" y="3521250"/>
              <a:ext cx="1090171" cy="895538"/>
            </a:xfrm>
            <a:custGeom>
              <a:avLst/>
              <a:gdLst>
                <a:gd name="connsiteX0" fmla="*/ 731823 w 1090171"/>
                <a:gd name="connsiteY0" fmla="*/ 111863 h 895538"/>
                <a:gd name="connsiteX1" fmla="*/ 985903 w 1090171"/>
                <a:gd name="connsiteY1" fmla="*/ 253224 h 895538"/>
                <a:gd name="connsiteX2" fmla="*/ 1054110 w 1090171"/>
                <a:gd name="connsiteY2" fmla="*/ 512443 h 895538"/>
                <a:gd name="connsiteX3" fmla="*/ 806651 w 1090171"/>
                <a:gd name="connsiteY3" fmla="*/ 895538 h 895538"/>
                <a:gd name="connsiteX4" fmla="*/ 0 w 1090171"/>
                <a:gd name="connsiteY4" fmla="*/ 895538 h 895538"/>
                <a:gd name="connsiteX5" fmla="*/ 642798 w 1090171"/>
                <a:gd name="connsiteY5" fmla="*/ 498761 h 895538"/>
                <a:gd name="connsiteX6" fmla="*/ 719359 w 1090171"/>
                <a:gd name="connsiteY6" fmla="*/ 249584 h 895538"/>
                <a:gd name="connsiteX7" fmla="*/ 586380 w 1090171"/>
                <a:gd name="connsiteY7" fmla="*/ 111290 h 895538"/>
                <a:gd name="connsiteX8" fmla="*/ 734040 w 1090171"/>
                <a:gd name="connsiteY8" fmla="*/ 10 h 895538"/>
                <a:gd name="connsiteX9" fmla="*/ 792763 w 1090171"/>
                <a:gd name="connsiteY9" fmla="*/ 10 h 895538"/>
                <a:gd name="connsiteX10" fmla="*/ 731823 w 1090171"/>
                <a:gd name="connsiteY10" fmla="*/ 111863 h 89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0171" h="895538">
                  <a:moveTo>
                    <a:pt x="731823" y="111863"/>
                  </a:moveTo>
                  <a:cubicBezTo>
                    <a:pt x="793379" y="153527"/>
                    <a:pt x="958024" y="233376"/>
                    <a:pt x="985903" y="253224"/>
                  </a:cubicBezTo>
                  <a:cubicBezTo>
                    <a:pt x="1024895" y="280971"/>
                    <a:pt x="1151561" y="343438"/>
                    <a:pt x="1054110" y="512443"/>
                  </a:cubicBezTo>
                  <a:cubicBezTo>
                    <a:pt x="956659" y="681448"/>
                    <a:pt x="866402" y="805986"/>
                    <a:pt x="806651" y="895538"/>
                  </a:cubicBezTo>
                  <a:lnTo>
                    <a:pt x="0" y="895538"/>
                  </a:lnTo>
                  <a:cubicBezTo>
                    <a:pt x="200569" y="730893"/>
                    <a:pt x="509335" y="595037"/>
                    <a:pt x="642798" y="498761"/>
                  </a:cubicBezTo>
                  <a:cubicBezTo>
                    <a:pt x="776262" y="402484"/>
                    <a:pt x="783499" y="329755"/>
                    <a:pt x="719359" y="249584"/>
                  </a:cubicBezTo>
                  <a:cubicBezTo>
                    <a:pt x="660636" y="176180"/>
                    <a:pt x="607961" y="155494"/>
                    <a:pt x="586380" y="111290"/>
                  </a:cubicBezTo>
                  <a:cubicBezTo>
                    <a:pt x="547961" y="32631"/>
                    <a:pt x="686709" y="-665"/>
                    <a:pt x="734040" y="10"/>
                  </a:cubicBezTo>
                  <a:cubicBezTo>
                    <a:pt x="739780" y="10"/>
                    <a:pt x="792763" y="10"/>
                    <a:pt x="792763" y="10"/>
                  </a:cubicBezTo>
                  <a:cubicBezTo>
                    <a:pt x="792763" y="10"/>
                    <a:pt x="670252" y="70214"/>
                    <a:pt x="731823" y="111863"/>
                  </a:cubicBezTo>
                  <a:close/>
                </a:path>
              </a:pathLst>
            </a:custGeom>
            <a:solidFill>
              <a:srgbClr val="D9D1CC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BEF719B-5573-6AEC-6E9F-3167599E50B8}"/>
              </a:ext>
            </a:extLst>
          </p:cNvPr>
          <p:cNvGrpSpPr/>
          <p:nvPr/>
        </p:nvGrpSpPr>
        <p:grpSpPr>
          <a:xfrm rot="7744307">
            <a:off x="8911782" y="3825633"/>
            <a:ext cx="1514652" cy="1875024"/>
            <a:chOff x="9214657" y="1272705"/>
            <a:chExt cx="3643901" cy="4510865"/>
          </a:xfrm>
          <a:solidFill>
            <a:schemeClr val="bg1"/>
          </a:solidFill>
        </p:grpSpPr>
        <p:pic>
          <p:nvPicPr>
            <p:cNvPr id="31" name="Graphic 30" descr="Nerve with solid fill">
              <a:extLst>
                <a:ext uri="{FF2B5EF4-FFF2-40B4-BE49-F238E27FC236}">
                  <a16:creationId xmlns:a16="http://schemas.microsoft.com/office/drawing/2014/main" id="{94267FDD-2103-F13F-F25A-910117424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046877" flipH="1">
              <a:off x="10297235" y="3222246"/>
              <a:ext cx="2561324" cy="2561323"/>
            </a:xfrm>
            <a:prstGeom prst="rect">
              <a:avLst/>
            </a:prstGeom>
          </p:spPr>
        </p:pic>
        <p:pic>
          <p:nvPicPr>
            <p:cNvPr id="32" name="Graphic 31" descr="Nerve with solid fill">
              <a:extLst>
                <a:ext uri="{FF2B5EF4-FFF2-40B4-BE49-F238E27FC236}">
                  <a16:creationId xmlns:a16="http://schemas.microsoft.com/office/drawing/2014/main" id="{BD56AC77-0D0B-AB31-4B0A-E3A18BE97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274776">
              <a:off x="9214657" y="1272705"/>
              <a:ext cx="2561322" cy="25613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60417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1e2b83f2-608e-4d8b-aad5-9aeb00a6b8cf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3782682-a62d-48e0-b485-eee0eb8db0f5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35492</TotalTime>
  <Words>501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Stem cell models of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207</cp:revision>
  <dcterms:created xsi:type="dcterms:W3CDTF">2022-06-30T09:48:17Z</dcterms:created>
  <dcterms:modified xsi:type="dcterms:W3CDTF">2024-06-04T07:37:39Z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