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33"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0EE"/>
    <a:srgbClr val="D9D1CC"/>
    <a:srgbClr val="FFFFFF"/>
    <a:srgbClr val="7B9CBB"/>
    <a:srgbClr val="E3E3E3"/>
    <a:srgbClr val="E5EBF1"/>
    <a:srgbClr val="ECE5EA"/>
    <a:srgbClr val="3F1A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50" autoAdjust="0"/>
    <p:restoredTop sz="90194" autoAdjust="0"/>
  </p:normalViewPr>
  <p:slideViewPr>
    <p:cSldViewPr snapToGrid="0" showGuides="1">
      <p:cViewPr varScale="1">
        <p:scale>
          <a:sx n="93" d="100"/>
          <a:sy n="93" d="100"/>
        </p:scale>
        <p:origin x="840" y="90"/>
      </p:cViewPr>
      <p:guideLst>
        <p:guide orient="horz" pos="2160"/>
        <p:guide pos="3840"/>
      </p:guideLst>
    </p:cSldViewPr>
  </p:slideViewPr>
  <p:outlineViewPr>
    <p:cViewPr>
      <p:scale>
        <a:sx n="33" d="100"/>
        <a:sy n="33" d="100"/>
      </p:scale>
      <p:origin x="0" y="-15186"/>
    </p:cViewPr>
  </p:outlineViewPr>
  <p:notesTextViewPr>
    <p:cViewPr>
      <p:scale>
        <a:sx n="100" d="100"/>
        <a:sy n="100" d="100"/>
      </p:scale>
      <p:origin x="0" y="0"/>
    </p:cViewPr>
  </p:notesTextViewPr>
  <p:sorterViewPr>
    <p:cViewPr>
      <p:scale>
        <a:sx n="90" d="100"/>
        <a:sy n="90" d="100"/>
      </p:scale>
      <p:origin x="0" y="0"/>
    </p:cViewPr>
  </p:sorterViewPr>
  <p:notesViewPr>
    <p:cSldViewPr snapToGrid="0">
      <p:cViewPr>
        <p:scale>
          <a:sx n="200" d="100"/>
          <a:sy n="200" d="100"/>
        </p:scale>
        <p:origin x="7068" y="-377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B6E7B-8C32-4825-8DA0-080E630493A9}" type="datetimeFigureOut">
              <a:rPr lang="da-DK" smtClean="0"/>
              <a:t>04-06-2024</a:t>
            </a:fld>
            <a:endParaRPr lang="da-DK"/>
          </a:p>
        </p:txBody>
      </p:sp>
      <p:sp>
        <p:nvSpPr>
          <p:cNvPr id="4" name="Slide Image Placeholder 3"/>
          <p:cNvSpPr>
            <a:spLocks noGrp="1" noRot="1" noChangeAspect="1"/>
          </p:cNvSpPr>
          <p:nvPr>
            <p:ph type="sldImg" idx="2"/>
          </p:nvPr>
        </p:nvSpPr>
        <p:spPr>
          <a:xfrm>
            <a:off x="640800" y="1038225"/>
            <a:ext cx="5576400" cy="313672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6800" y="4400550"/>
            <a:ext cx="5504400" cy="36612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49"/>
            <a:ext cx="5504400" cy="4181475"/>
          </a:xfrm>
        </p:spPr>
        <p:txBody>
          <a:bodyPr/>
          <a:lstStyle/>
          <a:p>
            <a:r>
              <a:rPr lang="en-GB" dirty="0"/>
              <a:t>As outlined on the slide, </a:t>
            </a:r>
            <a:r>
              <a:rPr lang="en-US" dirty="0"/>
              <a:t>human induced pluripotent stem cell (</a:t>
            </a:r>
            <a:r>
              <a:rPr lang="en-US" dirty="0" err="1"/>
              <a:t>hiPSC</a:t>
            </a:r>
            <a:r>
              <a:rPr lang="en-US" dirty="0"/>
              <a:t>) model systems have been used to great effect to study bipolar disorder, leading to some interesting insights into lithium responsiveness in people with bipolar disorder.</a:t>
            </a:r>
            <a:r>
              <a:rPr lang="en-GB" baseline="30000" dirty="0"/>
              <a:t>1-4</a:t>
            </a:r>
            <a:r>
              <a:rPr lang="en-GB" dirty="0"/>
              <a:t> More research is needed, using more complex model systems that can better model the whole brain, to understand how these insights translate into understanding the development of the brain in bipolar disorder, and ultimately how to help patients.</a:t>
            </a:r>
            <a:r>
              <a:rPr lang="en-GB" baseline="30000" dirty="0"/>
              <a:t>3</a:t>
            </a:r>
          </a:p>
          <a:p>
            <a:endParaRPr lang="en-GB" dirty="0"/>
          </a:p>
          <a:p>
            <a:r>
              <a:rPr lang="en-GB" dirty="0"/>
              <a:t>References:</a:t>
            </a:r>
          </a:p>
          <a:p>
            <a:pPr marL="228600" indent="-228600">
              <a:buFont typeface="+mj-lt"/>
              <a:buAutoNum type="arabicPeriod"/>
            </a:pPr>
            <a:r>
              <a:rPr lang="en-GB" dirty="0"/>
              <a:t>Mertens J, Wang QW, Kim Y, et al. Differential responses to lithium in hyperexcitable neurons from patients with bipolar disorder. Nature 2015; 527 (7576): 95–99.</a:t>
            </a:r>
          </a:p>
          <a:p>
            <a:pPr marL="228600" indent="-228600">
              <a:buFont typeface="+mj-lt"/>
              <a:buAutoNum type="arabicPeriod"/>
            </a:pPr>
            <a:r>
              <a:rPr lang="en-GB" dirty="0"/>
              <a:t>Stern S, Santos R, </a:t>
            </a:r>
            <a:r>
              <a:rPr lang="en-GB" dirty="0" err="1"/>
              <a:t>Marchetto</a:t>
            </a:r>
            <a:r>
              <a:rPr lang="en-GB" dirty="0"/>
              <a:t> MC, et al. Neurons derived from patients with bipolar disorder divide into intrinsically different sub-populations of neurons, predicting the patients’ responsiveness to lithium. Mol Psychiatry 2018; 23 (6): 1453–1465.</a:t>
            </a:r>
          </a:p>
          <a:p>
            <a:pPr marL="228600" indent="-228600">
              <a:buFont typeface="+mj-lt"/>
              <a:buAutoNum type="arabicPeriod"/>
            </a:pPr>
            <a:r>
              <a:rPr lang="en-GB" dirty="0"/>
              <a:t>Stern S, Sarkar A, Stern T, et al. Mechanisms underlying the hyperexcitability of CA3 and dentate gyrus hippocampal neurons derived from patients with bipolar disorder. </a:t>
            </a:r>
            <a:r>
              <a:rPr lang="en-GB" dirty="0" err="1"/>
              <a:t>Biol</a:t>
            </a:r>
            <a:r>
              <a:rPr lang="en-GB" dirty="0"/>
              <a:t> Psychiatry 2020; 88 (2): 139–149.</a:t>
            </a:r>
          </a:p>
          <a:p>
            <a:pPr marL="228600" indent="-228600">
              <a:buFont typeface="+mj-lt"/>
              <a:buAutoNum type="arabicPeriod"/>
            </a:pPr>
            <a:r>
              <a:rPr lang="en-GB" dirty="0"/>
              <a:t>Stern S, Sarkar A, </a:t>
            </a:r>
            <a:r>
              <a:rPr lang="en-GB" dirty="0" err="1"/>
              <a:t>Galor</a:t>
            </a:r>
            <a:r>
              <a:rPr lang="en-GB" dirty="0"/>
              <a:t> D, et al. A physiological instability displayed in hippocampal neurons derived from lithium-nonresponsive bipolar disorder patients. </a:t>
            </a:r>
            <a:r>
              <a:rPr lang="en-GB" dirty="0" err="1"/>
              <a:t>Biol</a:t>
            </a:r>
            <a:r>
              <a:rPr lang="en-GB" dirty="0"/>
              <a:t> Psychiatry 2020; 88 (2): 150–158.</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834228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62E65C1-1932-0F5D-0A14-F6F75D511E86}"/>
              </a:ext>
            </a:extLst>
          </p:cNvPr>
          <p:cNvSpPr>
            <a:spLocks noGrp="1"/>
          </p:cNvSpPr>
          <p:nvPr>
            <p:ph sz="half" idx="1"/>
          </p:nvPr>
        </p:nvSpPr>
        <p:spPr/>
        <p:txBody>
          <a:bodyPr/>
          <a:lstStyle/>
          <a:p>
            <a:pPr marL="0" indent="0">
              <a:buNone/>
            </a:pPr>
            <a:r>
              <a:rPr lang="en-GB" sz="1400" dirty="0"/>
              <a:t> </a:t>
            </a:r>
          </a:p>
        </p:txBody>
      </p:sp>
      <p:sp>
        <p:nvSpPr>
          <p:cNvPr id="2" name="Text Placeholder 1">
            <a:extLst>
              <a:ext uri="{FF2B5EF4-FFF2-40B4-BE49-F238E27FC236}">
                <a16:creationId xmlns:a16="http://schemas.microsoft.com/office/drawing/2014/main" id="{35D6F5E8-200A-9B49-AF95-0A8543A1BDF4}"/>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38A034E4-4E73-FE5A-D255-0520D67F9C48}"/>
              </a:ext>
            </a:extLst>
          </p:cNvPr>
          <p:cNvSpPr>
            <a:spLocks noGrp="1"/>
          </p:cNvSpPr>
          <p:nvPr>
            <p:ph type="title"/>
          </p:nvPr>
        </p:nvSpPr>
        <p:spPr/>
        <p:txBody>
          <a:bodyPr/>
          <a:lstStyle/>
          <a:p>
            <a:r>
              <a:rPr lang="en-GB" dirty="0"/>
              <a:t>Human functional analysis</a:t>
            </a:r>
          </a:p>
        </p:txBody>
      </p:sp>
      <p:sp>
        <p:nvSpPr>
          <p:cNvPr id="7" name="Content Placeholder 6">
            <a:extLst>
              <a:ext uri="{FF2B5EF4-FFF2-40B4-BE49-F238E27FC236}">
                <a16:creationId xmlns:a16="http://schemas.microsoft.com/office/drawing/2014/main" id="{1536B646-AFA2-D56D-DD33-3097E9A79CFE}"/>
              </a:ext>
            </a:extLst>
          </p:cNvPr>
          <p:cNvSpPr>
            <a:spLocks noGrp="1"/>
          </p:cNvSpPr>
          <p:nvPr>
            <p:ph idx="19"/>
          </p:nvPr>
        </p:nvSpPr>
        <p:spPr>
          <a:xfrm>
            <a:off x="539749" y="1416785"/>
            <a:ext cx="7881951" cy="4415215"/>
          </a:xfrm>
        </p:spPr>
        <p:txBody>
          <a:bodyPr/>
          <a:lstStyle/>
          <a:p>
            <a:r>
              <a:rPr lang="en-GB" sz="1400" dirty="0">
                <a:solidFill>
                  <a:schemeClr val="tx1"/>
                </a:solidFill>
              </a:rPr>
              <a:t>Stem cell techniques have been used to study bipolar disorder in the lab, using tissue cultures of neurons derived from patients with BD (and are therefore a precise DNA model of the patient)</a:t>
            </a:r>
            <a:r>
              <a:rPr lang="en-GB" sz="1400" baseline="30000" dirty="0">
                <a:solidFill>
                  <a:schemeClr val="tx1"/>
                </a:solidFill>
              </a:rPr>
              <a:t>1-4</a:t>
            </a:r>
            <a:endParaRPr lang="en-GB" sz="1400" dirty="0">
              <a:solidFill>
                <a:schemeClr val="tx1"/>
              </a:solidFill>
            </a:endParaRPr>
          </a:p>
          <a:p>
            <a:r>
              <a:rPr lang="en-GB" sz="1400" dirty="0">
                <a:solidFill>
                  <a:schemeClr val="tx1"/>
                </a:solidFill>
              </a:rPr>
              <a:t>An hiPSC model for human BD has been generated, in which it is possible to investigate the cellular phenotypes of hippocampal dentate gyrus-like neurons derived from </a:t>
            </a:r>
            <a:r>
              <a:rPr lang="en-GB" sz="1400" dirty="0" err="1">
                <a:solidFill>
                  <a:schemeClr val="tx1"/>
                </a:solidFill>
              </a:rPr>
              <a:t>hiPSCs</a:t>
            </a:r>
            <a:r>
              <a:rPr lang="en-GB" sz="1400" dirty="0">
                <a:solidFill>
                  <a:schemeClr val="tx1"/>
                </a:solidFill>
              </a:rPr>
              <a:t> of patients with BD – this showed that </a:t>
            </a:r>
            <a:r>
              <a:rPr lang="en-GB" sz="1400" b="1" dirty="0">
                <a:solidFill>
                  <a:schemeClr val="tx1"/>
                </a:solidFill>
              </a:rPr>
              <a:t>neurons derived from the brains of people with BD were hyperexcitable </a:t>
            </a:r>
            <a:r>
              <a:rPr lang="en-GB" sz="1400" dirty="0">
                <a:solidFill>
                  <a:schemeClr val="tx1"/>
                </a:solidFill>
              </a:rPr>
              <a:t>compared with neurons derived from control people</a:t>
            </a:r>
            <a:r>
              <a:rPr lang="en-GB" sz="1400" baseline="30000" dirty="0">
                <a:solidFill>
                  <a:schemeClr val="tx1"/>
                </a:solidFill>
              </a:rPr>
              <a:t>1    </a:t>
            </a:r>
          </a:p>
          <a:p>
            <a:r>
              <a:rPr lang="en-GB" sz="1400" dirty="0">
                <a:solidFill>
                  <a:schemeClr val="tx1"/>
                </a:solidFill>
              </a:rPr>
              <a:t>In 2018, research suggested that such </a:t>
            </a:r>
            <a:r>
              <a:rPr lang="en-US" sz="1400" dirty="0">
                <a:solidFill>
                  <a:schemeClr val="tx1"/>
                </a:solidFill>
              </a:rPr>
              <a:t>neurons derived from patients with BD divide into different sub-populations of neurons that behaved differently in culture, with different tendencies to produce action potentials – crucially, this population </a:t>
            </a:r>
            <a:r>
              <a:rPr lang="en-US" sz="1400" b="1" dirty="0">
                <a:solidFill>
                  <a:schemeClr val="tx1"/>
                </a:solidFill>
              </a:rPr>
              <a:t>predicted the patients’ responsiveness to lithium</a:t>
            </a:r>
            <a:r>
              <a:rPr lang="en-US" sz="1400" baseline="30000" dirty="0">
                <a:solidFill>
                  <a:schemeClr val="tx1"/>
                </a:solidFill>
              </a:rPr>
              <a:t>2</a:t>
            </a:r>
            <a:endParaRPr lang="en-US" sz="1400" dirty="0">
              <a:solidFill>
                <a:schemeClr val="tx1"/>
              </a:solidFill>
            </a:endParaRPr>
          </a:p>
          <a:p>
            <a:r>
              <a:rPr lang="en-US" sz="1400" dirty="0">
                <a:solidFill>
                  <a:schemeClr val="tx1"/>
                </a:solidFill>
              </a:rPr>
              <a:t>Research published in 2020 focused in on hippocampal pyramidal cells, finding that in culture these neurons were only </a:t>
            </a:r>
            <a:r>
              <a:rPr lang="en-US" sz="1400" b="1" dirty="0">
                <a:solidFill>
                  <a:schemeClr val="tx1"/>
                </a:solidFill>
              </a:rPr>
              <a:t>hyperexcitable if they had been derived from lithium-responsive patients</a:t>
            </a:r>
            <a:r>
              <a:rPr lang="en-US" sz="1400" baseline="30000" dirty="0">
                <a:solidFill>
                  <a:schemeClr val="tx1"/>
                </a:solidFill>
              </a:rPr>
              <a:t>3</a:t>
            </a:r>
            <a:endParaRPr lang="en-US" sz="1400" dirty="0">
              <a:solidFill>
                <a:schemeClr val="tx1"/>
              </a:solidFill>
            </a:endParaRPr>
          </a:p>
          <a:p>
            <a:r>
              <a:rPr lang="en-US" sz="1400" dirty="0">
                <a:solidFill>
                  <a:schemeClr val="tx1"/>
                </a:solidFill>
              </a:rPr>
              <a:t>Building on this previous work, and using data from neurons derived from 3 lithium-responsive people with BD, 3 non-lithium-responsive people with BD, and 4 control individuals, a </a:t>
            </a:r>
            <a:r>
              <a:rPr lang="en-US" sz="1400" b="1" dirty="0">
                <a:solidFill>
                  <a:schemeClr val="tx1"/>
                </a:solidFill>
              </a:rPr>
              <a:t>computational model was developed that reproduced the experimental phenotypes </a:t>
            </a:r>
            <a:r>
              <a:rPr lang="en-US" sz="1400" dirty="0">
                <a:solidFill>
                  <a:schemeClr val="tx1"/>
                </a:solidFill>
              </a:rPr>
              <a:t>of hyperexcitability and response to lithium</a:t>
            </a:r>
            <a:r>
              <a:rPr lang="en-US" sz="1400" baseline="30000" dirty="0">
                <a:solidFill>
                  <a:schemeClr val="tx1"/>
                </a:solidFill>
              </a:rPr>
              <a:t>4.</a:t>
            </a:r>
            <a:endParaRPr lang="en-GB" sz="1400" dirty="0">
              <a:solidFill>
                <a:schemeClr val="tx1"/>
              </a:solidFill>
            </a:endParaRPr>
          </a:p>
        </p:txBody>
      </p:sp>
      <p:sp>
        <p:nvSpPr>
          <p:cNvPr id="5" name="Text Placeholder 4">
            <a:extLst>
              <a:ext uri="{FF2B5EF4-FFF2-40B4-BE49-F238E27FC236}">
                <a16:creationId xmlns:a16="http://schemas.microsoft.com/office/drawing/2014/main" id="{C44EA5E5-B399-DD00-E595-E43FC98BBC24}"/>
              </a:ext>
            </a:extLst>
          </p:cNvPr>
          <p:cNvSpPr>
            <a:spLocks noGrp="1"/>
          </p:cNvSpPr>
          <p:nvPr>
            <p:ph type="body" sz="quarter" idx="18"/>
          </p:nvPr>
        </p:nvSpPr>
        <p:spPr/>
        <p:txBody>
          <a:bodyPr/>
          <a:lstStyle/>
          <a:p>
            <a:r>
              <a:rPr lang="en-GB" dirty="0"/>
              <a:t>BD=bipolar disorder; DNA=deoxyribonucleic acid; hiPSC=</a:t>
            </a:r>
            <a:r>
              <a:rPr lang="en-US" dirty="0"/>
              <a:t>human induced pluripotent stem cell</a:t>
            </a:r>
            <a:endParaRPr lang="en-GB" dirty="0"/>
          </a:p>
          <a:p>
            <a:endParaRPr lang="en-GB" dirty="0"/>
          </a:p>
          <a:p>
            <a:r>
              <a:rPr lang="en-GB" dirty="0"/>
              <a:t>1. Mertens et al. Nature 2015;527(7576):95–99; 2. Stern et al. Mol Psychiatry 2018;23(6):1453–1465; </a:t>
            </a:r>
          </a:p>
          <a:p>
            <a:r>
              <a:rPr lang="en-GB" dirty="0"/>
              <a:t>3. Stern et al. </a:t>
            </a:r>
            <a:r>
              <a:rPr lang="en-GB" dirty="0" err="1"/>
              <a:t>Biol</a:t>
            </a:r>
            <a:r>
              <a:rPr lang="en-GB" dirty="0"/>
              <a:t> Psychiatry 2020;88(2):139–149; 4. Stern et al. </a:t>
            </a:r>
            <a:r>
              <a:rPr lang="en-GB" dirty="0" err="1"/>
              <a:t>Biol</a:t>
            </a:r>
            <a:r>
              <a:rPr lang="en-GB" dirty="0"/>
              <a:t> Psychiatry 2020;88(2):150–158</a:t>
            </a:r>
          </a:p>
        </p:txBody>
      </p:sp>
      <p:pic>
        <p:nvPicPr>
          <p:cNvPr id="9" name="Graphic 8" descr="Nerve with solid fill">
            <a:extLst>
              <a:ext uri="{FF2B5EF4-FFF2-40B4-BE49-F238E27FC236}">
                <a16:creationId xmlns:a16="http://schemas.microsoft.com/office/drawing/2014/main" id="{02944CFB-23D1-FBCA-807F-EF19624C75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239846">
            <a:off x="9687112" y="3362285"/>
            <a:ext cx="2561322" cy="2561322"/>
          </a:xfrm>
          <a:prstGeom prst="rect">
            <a:avLst/>
          </a:prstGeom>
        </p:spPr>
      </p:pic>
      <p:pic>
        <p:nvPicPr>
          <p:cNvPr id="10" name="Graphic 9" descr="Nerve with solid fill">
            <a:extLst>
              <a:ext uri="{FF2B5EF4-FFF2-40B4-BE49-F238E27FC236}">
                <a16:creationId xmlns:a16="http://schemas.microsoft.com/office/drawing/2014/main" id="{F07C2575-423E-F255-A4D2-DD6EC64678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8274776">
            <a:off x="8804462" y="1121846"/>
            <a:ext cx="2561322" cy="2561322"/>
          </a:xfrm>
          <a:prstGeom prst="rect">
            <a:avLst/>
          </a:prstGeom>
        </p:spPr>
      </p:pic>
    </p:spTree>
    <p:extLst>
      <p:ext uri="{BB962C8B-B14F-4D97-AF65-F5344CB8AC3E}">
        <p14:creationId xmlns:p14="http://schemas.microsoft.com/office/powerpoint/2010/main" val="331506281"/>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414E3334-BC67-4578-B9B6-FB2C697BED54}">
  <ds:schemaRefs>
    <ds:schemaRef ds:uri="http://schemas.microsoft.com/office/2006/metadata/properties"/>
    <ds:schemaRef ds:uri="http://www.w3.org/XML/1998/namespace"/>
    <ds:schemaRef ds:uri="1e2b83f2-608e-4d8b-aad5-9aeb00a6b8cf"/>
    <ds:schemaRef ds:uri="http://purl.org/dc/elements/1.1/"/>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93782682-a62d-48e0-b485-eee0eb8db0f5"/>
    <ds:schemaRef ds:uri="http://purl.org/dc/terms/"/>
    <ds:schemaRef ds:uri="28627d7c-4416-4bc1-86cf-ca6c3a42a8f2"/>
    <ds:schemaRef ds:uri="08562aa6-c0ad-4fb9-8a82-15409d3a28b4"/>
  </ds:schemaRefs>
</ds:datastoreItem>
</file>

<file path=customXml/itemProps3.xml><?xml version="1.0" encoding="utf-8"?>
<ds:datastoreItem xmlns:ds="http://schemas.openxmlformats.org/officeDocument/2006/customXml" ds:itemID="{798C005F-4BC7-4033-A6B0-BBBA872ABC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35493</TotalTime>
  <Words>526</Words>
  <Application>Microsoft Office PowerPoint</Application>
  <PresentationFormat>Widescreen</PresentationFormat>
  <Paragraphs>20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Human functional analysis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208</cp:revision>
  <dcterms:created xsi:type="dcterms:W3CDTF">2022-06-30T09:48:17Z</dcterms:created>
  <dcterms:modified xsi:type="dcterms:W3CDTF">2024-06-04T07:37:56Z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