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outlined on the slide, bipolar disorder is often a progressive disease, characterized by recurrent mood episodes punctuating a background of persistent functioning impairments.</a:t>
            </a:r>
            <a:r>
              <a:rPr lang="en-GB" baseline="30000" dirty="0"/>
              <a:t>1</a:t>
            </a:r>
            <a:r>
              <a:rPr lang="en-GB" dirty="0"/>
              <a:t> Because of this progressive nature, and the effect that symptoms can have on patient functioning, helping patients with bipolar disorder to improve their functioning is important.</a:t>
            </a:r>
            <a:r>
              <a:rPr lang="en-GB" baseline="30000" dirty="0"/>
              <a:t>3</a:t>
            </a:r>
            <a:r>
              <a:rPr lang="en-GB" dirty="0"/>
              <a:t> Moreover, some have argued that preventing or stalling the progression of bipolar disease can and should be a clinical goal.</a:t>
            </a:r>
            <a:r>
              <a:rPr lang="en-GB" baseline="30000" dirty="0"/>
              <a:t>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Ratheesh A, Davey C, Hetrick S, et al. A systematic review and meta-analysis of prospective transition from major depression to bipolar disorder.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2017; 135 (4): 273–284.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Bonnín</a:t>
            </a:r>
            <a:r>
              <a:rPr lang="en-GB" dirty="0"/>
              <a:t> CDM, </a:t>
            </a:r>
            <a:r>
              <a:rPr lang="en-GB" dirty="0" err="1"/>
              <a:t>Reinares</a:t>
            </a:r>
            <a:r>
              <a:rPr lang="en-GB" dirty="0"/>
              <a:t> M, Martínez-</a:t>
            </a:r>
            <a:r>
              <a:rPr lang="en-GB" dirty="0" err="1"/>
              <a:t>Arán</a:t>
            </a:r>
            <a:r>
              <a:rPr lang="en-GB" dirty="0"/>
              <a:t> A, et al. Improving functioning, quality of life, and well-being in patients with bipolar disorder. Int J </a:t>
            </a:r>
            <a:r>
              <a:rPr lang="en-GB" dirty="0" err="1"/>
              <a:t>Neuropsychopharmacol</a:t>
            </a:r>
            <a:r>
              <a:rPr lang="en-GB" dirty="0"/>
              <a:t> 2019; 22 (8): 467–477.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Post RM. How to prevent the malignant progression of bipolar disorder. Braz J Psychiatry 2020; 42 (5): 552–557.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604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2EB4A7-2454-C3B8-C968-68FB6732E001}"/>
              </a:ext>
            </a:extLst>
          </p:cNvPr>
          <p:cNvSpPr/>
          <p:nvPr/>
        </p:nvSpPr>
        <p:spPr>
          <a:xfrm>
            <a:off x="6259791" y="2525692"/>
            <a:ext cx="2625969" cy="2371006"/>
          </a:xfrm>
          <a:prstGeom prst="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/>
          <a:lstStyle/>
          <a:p>
            <a:pPr algn="ctr">
              <a:buClr>
                <a:schemeClr val="tx1"/>
              </a:buClr>
            </a:pPr>
            <a:r>
              <a:rPr lang="en-GB" sz="1200" dirty="0">
                <a:solidFill>
                  <a:schemeClr val="accent5">
                    <a:lumMod val="50000"/>
                  </a:schemeClr>
                </a:solidFill>
              </a:rPr>
              <a:t>Improve psychosocial functioning</a:t>
            </a:r>
            <a:br>
              <a:rPr lang="en-GB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accent5">
                    <a:lumMod val="50000"/>
                  </a:schemeClr>
                </a:solidFill>
              </a:rPr>
              <a:t>and neurocognitive performance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62DD91-97DA-EE17-CBE8-2F01C05842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3FB0B6-752C-CC5F-FFBB-2D3C5879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functional impact of bipolar disorder progression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5877F-5B6C-3493-FA89-82153C25C36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The average age of onset of BD is between 20–30 years, although the disorder can present later in life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9 in 10 people </a:t>
            </a:r>
            <a:r>
              <a:rPr lang="en-GB" dirty="0">
                <a:solidFill>
                  <a:schemeClr val="tx1"/>
                </a:solidFill>
              </a:rPr>
              <a:t>who experience a single manic episode go on to experience recurrent mood disturbances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Some people progress from a diagnosis of MDD to BD – in one meta-analysis, </a:t>
            </a:r>
            <a:r>
              <a:rPr lang="en-US" b="1" dirty="0">
                <a:solidFill>
                  <a:schemeClr val="tx1"/>
                </a:solidFill>
              </a:rPr>
              <a:t>22.5% of participants </a:t>
            </a:r>
            <a:r>
              <a:rPr lang="en-US" dirty="0">
                <a:solidFill>
                  <a:schemeClr val="tx1"/>
                </a:solidFill>
              </a:rPr>
              <a:t>with MDD who were followed for &gt;12 years developed BD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Between episodes, approximately a </a:t>
            </a:r>
            <a:r>
              <a:rPr lang="en-GB" b="1" dirty="0">
                <a:solidFill>
                  <a:schemeClr val="tx1"/>
                </a:solidFill>
              </a:rPr>
              <a:t>third of patients experience impairment </a:t>
            </a:r>
            <a:r>
              <a:rPr lang="en-GB" dirty="0">
                <a:solidFill>
                  <a:schemeClr val="tx1"/>
                </a:solidFill>
              </a:rPr>
              <a:t>in their functioning, which can negatively impact work or school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This functional impairment can remain after typical BD symptoms have improved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D6E666-2CEA-529A-6CE2-31D08046CA00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/>
              <a:t>People with BD can experience residual symptoms that impact on functioning and quality of life – these symptoms can benefit from an integrated approach to treatment: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5EA0F-45B1-6082-AF13-02F5467E5C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CBT=cognitive–behavioural therapy; MDD=major depressive disorder</a:t>
            </a:r>
          </a:p>
          <a:p>
            <a:endParaRPr lang="en-GB" dirty="0"/>
          </a:p>
          <a:p>
            <a:r>
              <a:rPr lang="en-GB" dirty="0"/>
              <a:t>1. APA. DSM-5-TR. 2022; 2. Ratheesh et al.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2017;135(4):273–284;</a:t>
            </a:r>
            <a:r>
              <a:rPr lang="en-US" dirty="0"/>
              <a:t> 3. </a:t>
            </a:r>
            <a:r>
              <a:rPr lang="en-US" dirty="0" err="1"/>
              <a:t>Bonnín</a:t>
            </a:r>
            <a:r>
              <a:rPr lang="en-US" dirty="0"/>
              <a:t> et al. Int J </a:t>
            </a:r>
            <a:r>
              <a:rPr lang="en-US" dirty="0" err="1"/>
              <a:t>Neuropsychopharmacol</a:t>
            </a:r>
            <a:r>
              <a:rPr lang="en-US" dirty="0"/>
              <a:t> 2019;22(8):467–477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41DC1A87-35FB-42FE-68E8-FFFEB347A27E}"/>
              </a:ext>
            </a:extLst>
          </p:cNvPr>
          <p:cNvSpPr txBox="1">
            <a:spLocks/>
          </p:cNvSpPr>
          <p:nvPr/>
        </p:nvSpPr>
        <p:spPr>
          <a:xfrm>
            <a:off x="6174666" y="3148031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Functional remediation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26FFC8BF-5FDE-311E-ED77-9A5C339F475D}"/>
              </a:ext>
            </a:extLst>
          </p:cNvPr>
          <p:cNvSpPr txBox="1">
            <a:spLocks/>
          </p:cNvSpPr>
          <p:nvPr/>
        </p:nvSpPr>
        <p:spPr>
          <a:xfrm>
            <a:off x="6174666" y="3990316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Cognitive remediation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0931ADE-EB45-F03B-DC64-24C4F9731BD0}"/>
              </a:ext>
            </a:extLst>
          </p:cNvPr>
          <p:cNvSpPr txBox="1">
            <a:spLocks/>
          </p:cNvSpPr>
          <p:nvPr/>
        </p:nvSpPr>
        <p:spPr>
          <a:xfrm>
            <a:off x="7472480" y="4401749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CBT and psychotherapies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586CB-B8D8-B547-12E0-20E30994B9A5}"/>
              </a:ext>
            </a:extLst>
          </p:cNvPr>
          <p:cNvSpPr/>
          <p:nvPr/>
        </p:nvSpPr>
        <p:spPr>
          <a:xfrm>
            <a:off x="9117220" y="2525692"/>
            <a:ext cx="2625969" cy="2371006"/>
          </a:xfrm>
          <a:prstGeom prst="rect">
            <a:avLst/>
          </a:prstGeom>
          <a:solidFill>
            <a:schemeClr val="accent2">
              <a:lumMod val="20000"/>
              <a:lumOff val="80000"/>
              <a:alpha val="50196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chemeClr val="tx1"/>
              </a:buClr>
            </a:pP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Personal recovery to improve </a:t>
            </a:r>
            <a:br>
              <a:rPr lang="en-GB" sz="1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accent2">
                    <a:lumMod val="50000"/>
                  </a:schemeClr>
                </a:solidFill>
              </a:rPr>
              <a:t>well-being and quality of life</a:t>
            </a:r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0530ADCE-2B93-D86E-B296-62EAB0FC07D0}"/>
              </a:ext>
            </a:extLst>
          </p:cNvPr>
          <p:cNvSpPr txBox="1">
            <a:spLocks/>
          </p:cNvSpPr>
          <p:nvPr/>
        </p:nvSpPr>
        <p:spPr>
          <a:xfrm>
            <a:off x="7474505" y="3489767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Pharmacological therapy</a:t>
            </a:r>
          </a:p>
        </p:txBody>
      </p:sp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E966FCD3-DD1A-C095-A40B-649817BA49CD}"/>
              </a:ext>
            </a:extLst>
          </p:cNvPr>
          <p:cNvSpPr txBox="1">
            <a:spLocks/>
          </p:cNvSpPr>
          <p:nvPr/>
        </p:nvSpPr>
        <p:spPr>
          <a:xfrm>
            <a:off x="9048002" y="3148031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Pharmacological therapy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DCEB0DD6-EEE9-3A9E-D940-D422B8E07AD3}"/>
              </a:ext>
            </a:extLst>
          </p:cNvPr>
          <p:cNvSpPr txBox="1">
            <a:spLocks/>
          </p:cNvSpPr>
          <p:nvPr/>
        </p:nvSpPr>
        <p:spPr>
          <a:xfrm>
            <a:off x="10309858" y="3489767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Physical activity</a:t>
            </a:r>
          </a:p>
        </p:txBody>
      </p:sp>
      <p:sp>
        <p:nvSpPr>
          <p:cNvPr id="17" name="Content Placeholder 12">
            <a:extLst>
              <a:ext uri="{FF2B5EF4-FFF2-40B4-BE49-F238E27FC236}">
                <a16:creationId xmlns:a16="http://schemas.microsoft.com/office/drawing/2014/main" id="{EBC3ED38-9488-E075-0883-A3CCA930C58F}"/>
              </a:ext>
            </a:extLst>
          </p:cNvPr>
          <p:cNvSpPr txBox="1">
            <a:spLocks/>
          </p:cNvSpPr>
          <p:nvPr/>
        </p:nvSpPr>
        <p:spPr>
          <a:xfrm>
            <a:off x="9048002" y="3990316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Family-focused therapy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DF883659-9BCD-EBDC-D2AE-605C8CB768FC}"/>
              </a:ext>
            </a:extLst>
          </p:cNvPr>
          <p:cNvSpPr txBox="1">
            <a:spLocks/>
          </p:cNvSpPr>
          <p:nvPr/>
        </p:nvSpPr>
        <p:spPr>
          <a:xfrm>
            <a:off x="10309858" y="4405490"/>
            <a:ext cx="1496380" cy="610728"/>
          </a:xfrm>
          <a:prstGeom prst="round2DiagRect">
            <a:avLst>
              <a:gd name="adj1" fmla="val 0"/>
              <a:gd name="adj2" fmla="val 23517"/>
            </a:avLst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txBody>
          <a:bodyPr anchor="ctr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>
                <a:solidFill>
                  <a:schemeClr val="bg1"/>
                </a:solidFill>
              </a:rPr>
              <a:t>Internet-based therapies</a:t>
            </a:r>
          </a:p>
        </p:txBody>
      </p:sp>
    </p:spTree>
    <p:extLst>
      <p:ext uri="{BB962C8B-B14F-4D97-AF65-F5344CB8AC3E}">
        <p14:creationId xmlns:p14="http://schemas.microsoft.com/office/powerpoint/2010/main" val="38679408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1e2b83f2-608e-4d8b-aad5-9aeb00a6b8cf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3782682-a62d-48e0-b485-eee0eb8db0f5"/>
    <ds:schemaRef ds:uri="http://purl.org/dc/terms/"/>
    <ds:schemaRef ds:uri="28627d7c-4416-4bc1-86cf-ca6c3a42a8f2"/>
    <ds:schemaRef ds:uri="08562aa6-c0ad-4fb9-8a82-15409d3a28b4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35495</TotalTime>
  <Words>435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functional impact of bipolar disorder progression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216</cp:revision>
  <dcterms:created xsi:type="dcterms:W3CDTF">2022-06-30T09:48:17Z</dcterms:created>
  <dcterms:modified xsi:type="dcterms:W3CDTF">2024-06-04T07:40:28Z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