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38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45252C3A-5349-81E1-9C4F-980A23EB28AB}" name="שני שטרן" initials="שש" userId="שני שטרן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0EE"/>
    <a:srgbClr val="D9D1CC"/>
    <a:srgbClr val="FFFFFF"/>
    <a:srgbClr val="7B9CBB"/>
    <a:srgbClr val="E3E3E3"/>
    <a:srgbClr val="E5EBF1"/>
    <a:srgbClr val="ECE5EA"/>
    <a:srgbClr val="3F1A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50" autoAdjust="0"/>
    <p:restoredTop sz="90194" autoAdjust="0"/>
  </p:normalViewPr>
  <p:slideViewPr>
    <p:cSldViewPr snapToGrid="0" showGuides="1">
      <p:cViewPr varScale="1">
        <p:scale>
          <a:sx n="93" d="100"/>
          <a:sy n="93" d="100"/>
        </p:scale>
        <p:origin x="840" y="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51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>
      <p:cViewPr>
        <p:scale>
          <a:sx n="200" d="100"/>
          <a:sy n="200" d="100"/>
        </p:scale>
        <p:origin x="7068" y="-377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04-06-2024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0800" y="1038225"/>
            <a:ext cx="5576400" cy="31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800" y="4400550"/>
            <a:ext cx="5504400" cy="3661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Several structural differences have been shown in neuroimaging studies of people with bipolar disorder.</a:t>
            </a:r>
            <a:r>
              <a:rPr lang="en-GB" baseline="30000" dirty="0"/>
              <a:t>1,2</a:t>
            </a:r>
            <a:r>
              <a:rPr lang="en-GB" dirty="0"/>
              <a:t> Interestingly, it is becoming possible to separate brain abnormalities that appear to be present early in the disease – such as prefrontal cortex, striatum, and amygdala changes – from changes that appear to present later in the disease – such as those in the cerebellar vermis, and the lateral ventricles.</a:t>
            </a:r>
            <a:r>
              <a:rPr lang="en-GB" baseline="30000" dirty="0"/>
              <a:t>3</a:t>
            </a:r>
            <a:r>
              <a:rPr lang="en-GB" dirty="0"/>
              <a:t> It has been hypothesized therefore, that whilst these latter changes may represent the effect of illness progression, the former changes may exist before illness onset.</a:t>
            </a:r>
            <a:r>
              <a:rPr lang="en-GB" baseline="30000" dirty="0"/>
              <a:t>3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Hibar</a:t>
            </a:r>
            <a:r>
              <a:rPr lang="en-GB" dirty="0"/>
              <a:t> DP, </a:t>
            </a:r>
            <a:r>
              <a:rPr lang="en-GB" dirty="0" err="1"/>
              <a:t>Westlye</a:t>
            </a:r>
            <a:r>
              <a:rPr lang="en-GB" dirty="0"/>
              <a:t> LT, van Erp TG, et al. Subcortical volumetric abnormalities in bipolar disorder. Mol Psychiatry 2016; 21 (12): 1710–1716.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Hibar</a:t>
            </a:r>
            <a:r>
              <a:rPr lang="en-GB" dirty="0"/>
              <a:t> DP, </a:t>
            </a:r>
            <a:r>
              <a:rPr lang="en-GB" dirty="0" err="1"/>
              <a:t>Westlye</a:t>
            </a:r>
            <a:r>
              <a:rPr lang="en-GB" dirty="0"/>
              <a:t> LT, Doan NT, et al. Cortical abnormalities in bipolar disorder: an MRI analysis of 6503 individuals from the ENIGMA Bipolar Disorder Working Group. Mol Psychiatry 2018; 23 (4): 932–942.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Strakowski</a:t>
            </a:r>
            <a:r>
              <a:rPr lang="en-GB" dirty="0"/>
              <a:t> SM, </a:t>
            </a:r>
            <a:r>
              <a:rPr lang="en-GB" dirty="0" err="1"/>
              <a:t>Delbello</a:t>
            </a:r>
            <a:r>
              <a:rPr lang="en-GB" dirty="0"/>
              <a:t> MP, Adler CM. The functional neuroanatomy of bipolar disorder: a review of neuroimaging findings. Mol Psychiatry 2005; 10 (1): 105–116.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pPr/>
              <a:t>1</a:t>
            </a:fld>
            <a:endParaRPr lang="da-DK"/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C2710257-ED61-A87A-7DCB-82F81D59DA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41350" y="1038225"/>
            <a:ext cx="5575300" cy="3136900"/>
          </a:xfrm>
        </p:spPr>
      </p:sp>
    </p:spTree>
    <p:extLst>
      <p:ext uri="{BB962C8B-B14F-4D97-AF65-F5344CB8AC3E}">
        <p14:creationId xmlns:p14="http://schemas.microsoft.com/office/powerpoint/2010/main" val="3137432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83F0FC2-BC5F-F608-B007-3961710E0528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Structural neuroimaging studies have revealed interesting changes in the brains of people with BD</a:t>
            </a:r>
            <a:r>
              <a:rPr lang="en-GB" baseline="30000" dirty="0"/>
              <a:t>1,2</a:t>
            </a:r>
            <a:endParaRPr lang="en-GB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8DCFA46-852F-85C5-E208-7E41DCC9C05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</p:spPr>
        <p:txBody>
          <a:bodyPr/>
          <a:lstStyle/>
          <a:p>
            <a:r>
              <a:rPr lang="en-GB" dirty="0"/>
              <a:t>Bipolar disorder – Neurobiology and aetiology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A96A98D-ED4A-ED31-C3A8-1CA9213C1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/>
          <a:lstStyle/>
          <a:p>
            <a:r>
              <a:rPr lang="en-GB" dirty="0"/>
              <a:t>Structural neuroimaging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7B5E4815-A8A0-C79A-348E-0DCBED54005C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Large-scale studies have </a:t>
            </a:r>
            <a:r>
              <a:rPr lang="en-US" dirty="0">
                <a:solidFill>
                  <a:schemeClr val="tx1"/>
                </a:solidFill>
              </a:rPr>
              <a:t>analyzed</a:t>
            </a:r>
            <a:r>
              <a:rPr lang="en-GB" dirty="0">
                <a:solidFill>
                  <a:schemeClr val="tx1"/>
                </a:solidFill>
              </a:rPr>
              <a:t> the brains of people from the ENIGMA-BD working group using MRI</a:t>
            </a:r>
            <a:r>
              <a:rPr lang="en-GB" baseline="30000" dirty="0">
                <a:solidFill>
                  <a:schemeClr val="tx1"/>
                </a:solidFill>
              </a:rPr>
              <a:t>1-2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One analysis of </a:t>
            </a:r>
            <a:r>
              <a:rPr lang="en-US" dirty="0">
                <a:solidFill>
                  <a:schemeClr val="tx1"/>
                </a:solidFill>
              </a:rPr>
              <a:t>1,710 people with BD compared with 2,594 control brains found significant differences in brains of people with BD versus controls:</a:t>
            </a:r>
            <a:r>
              <a:rPr lang="en-US" baseline="30000" dirty="0">
                <a:solidFill>
                  <a:schemeClr val="tx1"/>
                </a:solidFill>
              </a:rPr>
              <a:t>1</a:t>
            </a:r>
            <a:endParaRPr lang="en-US" dirty="0">
              <a:solidFill>
                <a:schemeClr val="tx1"/>
              </a:solidFill>
            </a:endParaRPr>
          </a:p>
          <a:p>
            <a:pPr lvl="1">
              <a:buClr>
                <a:schemeClr val="tx1"/>
              </a:buClr>
            </a:pPr>
            <a:r>
              <a:rPr lang="en-GB" b="1" dirty="0">
                <a:solidFill>
                  <a:schemeClr val="tx1"/>
                </a:solidFill>
              </a:rPr>
              <a:t>Reductions in hippocampus volume </a:t>
            </a:r>
            <a:r>
              <a:rPr lang="en-GB" dirty="0">
                <a:solidFill>
                  <a:schemeClr val="tx1"/>
                </a:solidFill>
              </a:rPr>
              <a:t>(Cohen’s </a:t>
            </a:r>
            <a:r>
              <a:rPr lang="en-GB" i="1" dirty="0">
                <a:solidFill>
                  <a:schemeClr val="tx1"/>
                </a:solidFill>
              </a:rPr>
              <a:t>d</a:t>
            </a:r>
            <a:r>
              <a:rPr lang="en-GB" dirty="0">
                <a:solidFill>
                  <a:schemeClr val="tx1"/>
                </a:solidFill>
              </a:rPr>
              <a:t>: -0.232; p=3.50 x10</a:t>
            </a:r>
            <a:r>
              <a:rPr lang="en-GB" baseline="30000" dirty="0">
                <a:solidFill>
                  <a:schemeClr val="tx1"/>
                </a:solidFill>
              </a:rPr>
              <a:t>-7</a:t>
            </a:r>
            <a:r>
              <a:rPr lang="en-GB" dirty="0">
                <a:solidFill>
                  <a:schemeClr val="tx1"/>
                </a:solidFill>
              </a:rPr>
              <a:t>)</a:t>
            </a:r>
          </a:p>
          <a:p>
            <a:pPr lvl="1">
              <a:buClr>
                <a:schemeClr val="tx1"/>
              </a:buClr>
            </a:pPr>
            <a:r>
              <a:rPr lang="en-GB" b="1" dirty="0">
                <a:solidFill>
                  <a:schemeClr val="tx1"/>
                </a:solidFill>
              </a:rPr>
              <a:t>Reductions in thalamus volume </a:t>
            </a:r>
            <a:r>
              <a:rPr lang="en-GB" dirty="0">
                <a:solidFill>
                  <a:schemeClr val="tx1"/>
                </a:solidFill>
              </a:rPr>
              <a:t>(Cohen’s </a:t>
            </a:r>
            <a:r>
              <a:rPr lang="en-GB" i="1" dirty="0">
                <a:solidFill>
                  <a:schemeClr val="tx1"/>
                </a:solidFill>
              </a:rPr>
              <a:t>d</a:t>
            </a:r>
            <a:r>
              <a:rPr lang="en-GB" dirty="0">
                <a:solidFill>
                  <a:schemeClr val="tx1"/>
                </a:solidFill>
              </a:rPr>
              <a:t>: -0.148; p=4.27 x10</a:t>
            </a:r>
            <a:r>
              <a:rPr lang="en-GB" baseline="30000" dirty="0">
                <a:solidFill>
                  <a:schemeClr val="tx1"/>
                </a:solidFill>
              </a:rPr>
              <a:t>-3</a:t>
            </a:r>
            <a:r>
              <a:rPr lang="en-GB" dirty="0">
                <a:solidFill>
                  <a:schemeClr val="tx1"/>
                </a:solidFill>
              </a:rPr>
              <a:t>)</a:t>
            </a:r>
            <a:endParaRPr lang="en-GB" baseline="30000" dirty="0">
              <a:solidFill>
                <a:schemeClr val="tx1"/>
              </a:solidFill>
            </a:endParaRPr>
          </a:p>
          <a:p>
            <a:pPr lvl="1">
              <a:buClr>
                <a:schemeClr val="tx1"/>
              </a:buClr>
            </a:pPr>
            <a:r>
              <a:rPr lang="en-GB" b="1" dirty="0">
                <a:solidFill>
                  <a:schemeClr val="tx1"/>
                </a:solidFill>
              </a:rPr>
              <a:t>Enlargement in lateral ventricles volume </a:t>
            </a:r>
            <a:r>
              <a:rPr lang="en-GB" dirty="0">
                <a:solidFill>
                  <a:schemeClr val="tx1"/>
                </a:solidFill>
              </a:rPr>
              <a:t>(Cohen’s </a:t>
            </a:r>
            <a:r>
              <a:rPr lang="en-GB" i="1" dirty="0">
                <a:solidFill>
                  <a:schemeClr val="tx1"/>
                </a:solidFill>
              </a:rPr>
              <a:t>d</a:t>
            </a:r>
            <a:r>
              <a:rPr lang="en-GB" dirty="0">
                <a:solidFill>
                  <a:schemeClr val="tx1"/>
                </a:solidFill>
              </a:rPr>
              <a:t>: 0.260; p=3.93 x10</a:t>
            </a:r>
            <a:r>
              <a:rPr lang="en-GB" baseline="30000" dirty="0">
                <a:solidFill>
                  <a:schemeClr val="tx1"/>
                </a:solidFill>
              </a:rPr>
              <a:t>-5</a:t>
            </a:r>
            <a:r>
              <a:rPr lang="en-GB" dirty="0">
                <a:solidFill>
                  <a:schemeClr val="tx1"/>
                </a:solidFill>
              </a:rPr>
              <a:t>)</a:t>
            </a:r>
            <a:endParaRPr lang="en-GB" baseline="30000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Another analysis of 2,447 people with BD compared with control MRIs, found that people with BD showed significant differences in several areas on the left-side of the brain:</a:t>
            </a:r>
            <a:r>
              <a:rPr lang="en-GB" baseline="30000" dirty="0">
                <a:solidFill>
                  <a:schemeClr val="tx1"/>
                </a:solidFill>
              </a:rPr>
              <a:t>2</a:t>
            </a:r>
            <a:endParaRPr lang="en-GB" dirty="0">
              <a:solidFill>
                <a:schemeClr val="tx1"/>
              </a:solidFill>
            </a:endParaRPr>
          </a:p>
          <a:p>
            <a:pPr lvl="1">
              <a:buClr>
                <a:schemeClr val="tx1"/>
              </a:buClr>
            </a:pPr>
            <a:r>
              <a:rPr lang="en-GB" b="1" dirty="0">
                <a:solidFill>
                  <a:schemeClr val="tx1"/>
                </a:solidFill>
              </a:rPr>
              <a:t>Left pars </a:t>
            </a:r>
            <a:r>
              <a:rPr lang="en-GB" b="1" dirty="0" err="1">
                <a:solidFill>
                  <a:schemeClr val="tx1"/>
                </a:solidFill>
              </a:rPr>
              <a:t>opercularis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dirty="0">
                <a:solidFill>
                  <a:schemeClr val="tx1"/>
                </a:solidFill>
              </a:rPr>
              <a:t>(Cohen’s </a:t>
            </a:r>
            <a:r>
              <a:rPr lang="en-GB" i="1" dirty="0">
                <a:solidFill>
                  <a:schemeClr val="tx1"/>
                </a:solidFill>
              </a:rPr>
              <a:t>d</a:t>
            </a:r>
            <a:r>
              <a:rPr lang="en-GB" dirty="0">
                <a:solidFill>
                  <a:schemeClr val="tx1"/>
                </a:solidFill>
              </a:rPr>
              <a:t>: -0.293; p=1.71 x10</a:t>
            </a:r>
            <a:r>
              <a:rPr lang="en-GB" baseline="30000" dirty="0">
                <a:solidFill>
                  <a:schemeClr val="tx1"/>
                </a:solidFill>
              </a:rPr>
              <a:t>-21</a:t>
            </a:r>
            <a:r>
              <a:rPr lang="en-GB" dirty="0">
                <a:solidFill>
                  <a:schemeClr val="tx1"/>
                </a:solidFill>
              </a:rPr>
              <a:t>) </a:t>
            </a:r>
          </a:p>
          <a:p>
            <a:pPr lvl="1">
              <a:buClr>
                <a:schemeClr val="tx1"/>
              </a:buClr>
            </a:pPr>
            <a:r>
              <a:rPr lang="en-GB" b="1" dirty="0">
                <a:solidFill>
                  <a:schemeClr val="tx1"/>
                </a:solidFill>
              </a:rPr>
              <a:t>Left fusiform gyrus </a:t>
            </a:r>
            <a:r>
              <a:rPr lang="en-GB" dirty="0">
                <a:solidFill>
                  <a:schemeClr val="tx1"/>
                </a:solidFill>
              </a:rPr>
              <a:t>(Cohen’s </a:t>
            </a:r>
            <a:r>
              <a:rPr lang="en-GB" i="1" dirty="0">
                <a:solidFill>
                  <a:schemeClr val="tx1"/>
                </a:solidFill>
              </a:rPr>
              <a:t>d</a:t>
            </a:r>
            <a:r>
              <a:rPr lang="en-GB" dirty="0">
                <a:solidFill>
                  <a:schemeClr val="tx1"/>
                </a:solidFill>
              </a:rPr>
              <a:t>: -0.288; p=8.25 x10</a:t>
            </a:r>
            <a:r>
              <a:rPr lang="en-GB" baseline="30000" dirty="0">
                <a:solidFill>
                  <a:schemeClr val="tx1"/>
                </a:solidFill>
              </a:rPr>
              <a:t>-21</a:t>
            </a:r>
            <a:r>
              <a:rPr lang="en-GB" dirty="0">
                <a:solidFill>
                  <a:schemeClr val="tx1"/>
                </a:solidFill>
              </a:rPr>
              <a:t>) </a:t>
            </a:r>
          </a:p>
          <a:p>
            <a:pPr lvl="1">
              <a:buClr>
                <a:schemeClr val="tx1"/>
              </a:buClr>
            </a:pPr>
            <a:r>
              <a:rPr lang="en-GB" b="1" dirty="0">
                <a:solidFill>
                  <a:schemeClr val="tx1"/>
                </a:solidFill>
              </a:rPr>
              <a:t>Left rostral middle frontal cortex </a:t>
            </a:r>
            <a:r>
              <a:rPr lang="en-GB" dirty="0">
                <a:solidFill>
                  <a:schemeClr val="tx1"/>
                </a:solidFill>
              </a:rPr>
              <a:t>(Cohen’s </a:t>
            </a:r>
            <a:r>
              <a:rPr lang="en-GB" i="1" dirty="0">
                <a:solidFill>
                  <a:schemeClr val="tx1"/>
                </a:solidFill>
              </a:rPr>
              <a:t>d</a:t>
            </a:r>
            <a:r>
              <a:rPr lang="en-GB" dirty="0">
                <a:solidFill>
                  <a:schemeClr val="tx1"/>
                </a:solidFill>
              </a:rPr>
              <a:t>: -0.276; p=2.99 x10</a:t>
            </a:r>
            <a:r>
              <a:rPr lang="en-GB" baseline="30000" dirty="0">
                <a:solidFill>
                  <a:schemeClr val="tx1"/>
                </a:solidFill>
              </a:rPr>
              <a:t>-19</a:t>
            </a:r>
            <a:r>
              <a:rPr lang="en-GB" dirty="0">
                <a:solidFill>
                  <a:schemeClr val="tx1"/>
                </a:solidFill>
              </a:rPr>
              <a:t>)</a:t>
            </a:r>
          </a:p>
          <a:p>
            <a:r>
              <a:rPr lang="en-GB" dirty="0">
                <a:solidFill>
                  <a:schemeClr val="tx1"/>
                </a:solidFill>
              </a:rPr>
              <a:t>Interestingly, when the brains of people with BD-I were compared with those of people with BD-II, no significant differences in cortical thickness or surface area were detected</a:t>
            </a:r>
            <a:r>
              <a:rPr lang="en-GB" baseline="30000" dirty="0">
                <a:solidFill>
                  <a:schemeClr val="tx1"/>
                </a:solidFill>
              </a:rPr>
              <a:t>2</a:t>
            </a:r>
            <a:endParaRPr lang="en-GB" dirty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B3C82B-FD1E-2AD6-ECBE-98ED714C5E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213851" cy="619200"/>
          </a:xfrm>
        </p:spPr>
        <p:txBody>
          <a:bodyPr/>
          <a:lstStyle/>
          <a:p>
            <a:r>
              <a:rPr lang="en-GB" dirty="0"/>
              <a:t>BD=bipolar disorder; ENIGMA=enhancing neuroimaging genetics through meta-analysis; MRI-magnetic resonance imaging</a:t>
            </a:r>
          </a:p>
          <a:p>
            <a:endParaRPr lang="en-GB" dirty="0"/>
          </a:p>
          <a:p>
            <a:r>
              <a:rPr lang="en-GB" dirty="0"/>
              <a:t>1. Hibar et al. Mol Psychiatry 2016;21(12):1710–1716; 2. Hibar et al. Mol Psychiatry 2018;23(4):932–942</a:t>
            </a:r>
          </a:p>
        </p:txBody>
      </p:sp>
      <p:pic>
        <p:nvPicPr>
          <p:cNvPr id="7" name="Picture 6" descr="A white brain with a grey background&#10;&#10;Description automatically generated">
            <a:extLst>
              <a:ext uri="{FF2B5EF4-FFF2-40B4-BE49-F238E27FC236}">
                <a16:creationId xmlns:a16="http://schemas.microsoft.com/office/drawing/2014/main" id="{12371E02-5330-6AFC-55BF-77D3F85081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39" t="14888" r="28550" b="7814"/>
          <a:stretch/>
        </p:blipFill>
        <p:spPr>
          <a:xfrm>
            <a:off x="251643" y="3265447"/>
            <a:ext cx="2611388" cy="236856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21497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14E3334-BC67-4578-B9B6-FB2C697BED54}">
  <ds:schemaRefs>
    <ds:schemaRef ds:uri="http://purl.org/dc/elements/1.1/"/>
    <ds:schemaRef ds:uri="http://purl.org/dc/terms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dcmitype/"/>
    <ds:schemaRef ds:uri="28627d7c-4416-4bc1-86cf-ca6c3a42a8f2"/>
    <ds:schemaRef ds:uri="http://schemas.openxmlformats.org/package/2006/metadata/core-properties"/>
    <ds:schemaRef ds:uri="08562aa6-c0ad-4fb9-8a82-15409d3a28b4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98C005F-4BC7-4033-A6B0-BBBA872ABC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35498</TotalTime>
  <Words>464</Words>
  <Application>Microsoft Office PowerPoint</Application>
  <PresentationFormat>Widescreen</PresentationFormat>
  <Paragraphs>23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Structural neuroimaging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222</cp:revision>
  <dcterms:created xsi:type="dcterms:W3CDTF">2022-06-30T09:48:17Z</dcterms:created>
  <dcterms:modified xsi:type="dcterms:W3CDTF">2024-06-04T07:43:32Z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0x0101007624F5F2B767614E9B54E34B918641FF</vt:lpwstr>
  </property>
  <property fmtid="{D5CDD505-2E9C-101B-9397-08002B2CF9AE}" pid="3" name="MediaServiceImageTags">
    <vt:lpwstr/>
  </property>
</Properties>
</file>