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12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EE"/>
    <a:srgbClr val="D9D1CC"/>
    <a:srgbClr val="FFFFFF"/>
    <a:srgbClr val="7B9CBB"/>
    <a:srgbClr val="E3E3E3"/>
    <a:srgbClr val="E5EBF1"/>
    <a:srgbClr val="ECE5EA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90194" autoAdjust="0"/>
  </p:normalViewPr>
  <p:slideViewPr>
    <p:cSldViewPr snapToGrid="0" showGuides="1">
      <p:cViewPr varScale="1">
        <p:scale>
          <a:sx n="93" d="100"/>
          <a:sy n="93" d="100"/>
        </p:scale>
        <p:origin x="840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7068" y="-377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 outlined on the slide, it is important to promote a healthy lifestyle in patients with bipolar disorder.</a:t>
            </a:r>
            <a:r>
              <a:rPr lang="en-GB" baseline="30000" dirty="0"/>
              <a:t>1-4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Melo MC, Daher Ede F, Albuquerque SG, de Bruin VM. Exercise in bipolar patients: a systematic review. J Affect </a:t>
            </a:r>
            <a:r>
              <a:rPr lang="en-US" dirty="0" err="1"/>
              <a:t>Disord</a:t>
            </a:r>
            <a:r>
              <a:rPr lang="en-US" dirty="0"/>
              <a:t> 2016; 198: 32–38.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Łojko</a:t>
            </a:r>
            <a:r>
              <a:rPr lang="en-US" dirty="0"/>
              <a:t> D, </a:t>
            </a:r>
            <a:r>
              <a:rPr lang="en-US" dirty="0" err="1"/>
              <a:t>Owecki</a:t>
            </a:r>
            <a:r>
              <a:rPr lang="en-US" dirty="0"/>
              <a:t> M, </a:t>
            </a:r>
            <a:r>
              <a:rPr lang="en-US" dirty="0" err="1"/>
              <a:t>Suwalska</a:t>
            </a:r>
            <a:r>
              <a:rPr lang="en-US" dirty="0"/>
              <a:t> A. Impaired glucose metabolism in bipolar patients: the role of psychiatrists in its detection and management. Int J Environ Res Public Health 2019; 16 (7): 1132.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Sarris J, </a:t>
            </a:r>
            <a:r>
              <a:rPr lang="en-GB" dirty="0" err="1"/>
              <a:t>Mischoulon</a:t>
            </a:r>
            <a:r>
              <a:rPr lang="en-GB" dirty="0"/>
              <a:t> D, Schweitzer I. Omega-3 for bipolar disorder: meta-analyses of use in mania and bipolar depression. J Clin Psychiatry 2012; 73 (1): 81–86.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Crocq</a:t>
            </a:r>
            <a:r>
              <a:rPr lang="en-US" dirty="0"/>
              <a:t> MA. Alcohol, nicotine, caffeine, and mental disorders. Dialogues Clin </a:t>
            </a:r>
            <a:r>
              <a:rPr lang="en-US" dirty="0" err="1"/>
              <a:t>Neurosci</a:t>
            </a:r>
            <a:r>
              <a:rPr lang="en-US" dirty="0"/>
              <a:t> 2003; 5 (2): 175–185.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5660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8DCFA46-852F-85C5-E208-7E41DCC9C05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Neurobiology and aetiology</a:t>
            </a:r>
            <a:endParaRPr lang="en-GB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DC3E906-5587-E54B-F5A1-4BF328A64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Healthy lifestyle and bipolar disorder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130E4DA-8611-8FD8-BBBA-10AB606A9256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b="1" dirty="0"/>
              <a:t>Caffeine, alcohol, </a:t>
            </a:r>
            <a:br>
              <a:rPr lang="en-GB" b="1" dirty="0"/>
            </a:br>
            <a:r>
              <a:rPr lang="en-GB" b="1" dirty="0"/>
              <a:t>and nicotine</a:t>
            </a:r>
            <a:r>
              <a:rPr lang="en-GB" b="1" baseline="30000" dirty="0"/>
              <a:t>4</a:t>
            </a:r>
            <a:endParaRPr lang="en-GB" b="1" dirty="0"/>
          </a:p>
          <a:p>
            <a:r>
              <a:rPr lang="en-GB" dirty="0"/>
              <a:t>Caffeine, alcohol, and nicotine are widely consumed worldwide</a:t>
            </a:r>
          </a:p>
          <a:p>
            <a:r>
              <a:rPr lang="en-GB" dirty="0"/>
              <a:t>These substances can create dependence, can be abused, or used to ‘self-medicate’</a:t>
            </a:r>
          </a:p>
          <a:p>
            <a:r>
              <a:rPr lang="en-GB" dirty="0"/>
              <a:t>The pharmacological effects of these substances can overlap with disease processes or with therapies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CDE605B-AF75-4A70-2ABF-4C51CD10AEE0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b="1" dirty="0"/>
              <a:t>Omega-3</a:t>
            </a:r>
            <a:r>
              <a:rPr lang="en-GB" b="1" baseline="30000" dirty="0"/>
              <a:t>3</a:t>
            </a:r>
            <a:endParaRPr lang="en-GB" b="1" dirty="0"/>
          </a:p>
          <a:p>
            <a:r>
              <a:rPr lang="en-GB" dirty="0"/>
              <a:t>Omega oils, and other specific essential oils, have been linked to general good health</a:t>
            </a:r>
          </a:p>
          <a:p>
            <a:r>
              <a:rPr lang="en-GB" dirty="0"/>
              <a:t>A meta-analysis of omega-3 consumption in people with BD, compared with non-consumption, found:</a:t>
            </a:r>
          </a:p>
          <a:p>
            <a:pPr lvl="1">
              <a:buClr>
                <a:schemeClr val="tx1"/>
              </a:buClr>
            </a:pPr>
            <a:r>
              <a:rPr lang="en-GB" dirty="0"/>
              <a:t>Consumption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significantly reduced bipolar depression </a:t>
            </a:r>
          </a:p>
          <a:p>
            <a:pPr lvl="1">
              <a:buClr>
                <a:schemeClr val="tx1"/>
              </a:buClr>
            </a:pPr>
            <a:r>
              <a:rPr lang="en-GB" dirty="0"/>
              <a:t>There was a non-significant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reduction in bipolar mania</a:t>
            </a:r>
            <a:endParaRPr lang="en-GB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F68210F-4FC2-E007-78A8-498957A9A8E2}"/>
              </a:ext>
            </a:extLst>
          </p:cNvPr>
          <p:cNvSpPr>
            <a:spLocks noGrp="1"/>
          </p:cNvSpPr>
          <p:nvPr>
            <p:ph sz="half" idx="2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b="1" dirty="0"/>
              <a:t>Blood sugars</a:t>
            </a:r>
            <a:r>
              <a:rPr lang="en-GB" b="1" baseline="30000" dirty="0"/>
              <a:t>2</a:t>
            </a:r>
            <a:endParaRPr lang="en-GB" b="1" dirty="0"/>
          </a:p>
          <a:p>
            <a:r>
              <a:rPr lang="en-GB" dirty="0"/>
              <a:t>People with BD have an elevated risk of type-2 diabetes</a:t>
            </a:r>
          </a:p>
          <a:p>
            <a:r>
              <a:rPr lang="en-GB" dirty="0"/>
              <a:t>Glucose dysregulation can be a medication adverse effect</a:t>
            </a:r>
          </a:p>
          <a:p>
            <a:r>
              <a:rPr lang="en-GB" dirty="0"/>
              <a:t>There is some evidence that poor glucose metabolism may be associated with disease indicators, such as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rapid cycling</a:t>
            </a:r>
            <a:r>
              <a:rPr lang="en-GB" dirty="0">
                <a:solidFill>
                  <a:schemeClr val="tx1"/>
                </a:solidFill>
              </a:rPr>
              <a:t>,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GB" dirty="0"/>
              <a:t>and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lack of treatment response</a:t>
            </a:r>
          </a:p>
          <a:p>
            <a:endParaRPr lang="en-GB" dirty="0"/>
          </a:p>
          <a:p>
            <a:pPr marL="0" indent="0" algn="ctr">
              <a:buNone/>
            </a:pP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1A96BC1-C8C6-C550-B6F6-B61CBA61BD6B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prstGeom prst="round2DiagRect">
            <a:avLst>
              <a:gd name="adj1" fmla="val 0"/>
              <a:gd name="adj2" fmla="val 9662"/>
            </a:avLst>
          </a:prstGeom>
        </p:spPr>
        <p:txBody>
          <a:bodyPr/>
          <a:lstStyle/>
          <a:p>
            <a:pPr marL="0" indent="0" algn="ctr">
              <a:buNone/>
            </a:pPr>
            <a:r>
              <a:rPr lang="en-GB" b="1" dirty="0"/>
              <a:t>Physical activity</a:t>
            </a:r>
            <a:r>
              <a:rPr lang="en-GB" b="1" baseline="30000" dirty="0"/>
              <a:t>1</a:t>
            </a:r>
            <a:endParaRPr lang="en-GB" b="1" dirty="0"/>
          </a:p>
          <a:p>
            <a:r>
              <a:rPr lang="en-GB" dirty="0"/>
              <a:t>A systematic review found that 40–65% of people with BD had a sedentary lifestyle</a:t>
            </a:r>
          </a:p>
          <a:p>
            <a:r>
              <a:rPr lang="en-GB" dirty="0"/>
              <a:t>In people with BD, physical activity and exercise was associated with:</a:t>
            </a:r>
          </a:p>
          <a:p>
            <a:pPr lvl="1">
              <a:buClr>
                <a:schemeClr val="tx1"/>
              </a:buClr>
            </a:pP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Lower depressive symptoms</a:t>
            </a:r>
          </a:p>
          <a:p>
            <a:pPr lvl="1">
              <a:buClr>
                <a:schemeClr val="tx1"/>
              </a:buClr>
            </a:pP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Better QoL</a:t>
            </a:r>
          </a:p>
          <a:p>
            <a:pPr lvl="1">
              <a:buClr>
                <a:schemeClr val="tx1"/>
              </a:buClr>
            </a:pP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Increased patient functioning 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9EB35886-E6FD-C003-34B0-11B1D69D56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disorder; QoL=quality of life</a:t>
            </a:r>
          </a:p>
          <a:p>
            <a:endParaRPr lang="en-GB" dirty="0"/>
          </a:p>
          <a:p>
            <a:r>
              <a:rPr lang="en-US" dirty="0"/>
              <a:t>1. Melo et al. J Affect </a:t>
            </a:r>
            <a:r>
              <a:rPr lang="en-US" dirty="0" err="1"/>
              <a:t>Disord</a:t>
            </a:r>
            <a:r>
              <a:rPr lang="en-US" dirty="0"/>
              <a:t>. 2016;198:32–38; 2. </a:t>
            </a:r>
            <a:r>
              <a:rPr lang="en-US" dirty="0" err="1"/>
              <a:t>Łojko</a:t>
            </a:r>
            <a:r>
              <a:rPr lang="en-US" dirty="0"/>
              <a:t> et al. Int J Environ Res Public Health 2019;16(7):1132; </a:t>
            </a:r>
          </a:p>
          <a:p>
            <a:r>
              <a:rPr lang="en-US" dirty="0"/>
              <a:t>3. Sarris et al. J Clin Psychiatry 2012;73(1):81–86; 4. </a:t>
            </a:r>
            <a:r>
              <a:rPr lang="fr-FR" dirty="0"/>
              <a:t>Crocq. Dialogues Clin </a:t>
            </a:r>
            <a:r>
              <a:rPr lang="fr-FR" dirty="0" err="1"/>
              <a:t>Neurosci</a:t>
            </a:r>
            <a:r>
              <a:rPr lang="fr-FR" dirty="0"/>
              <a:t> 2003;5(2):175–185</a:t>
            </a:r>
          </a:p>
        </p:txBody>
      </p:sp>
    </p:spTree>
    <p:extLst>
      <p:ext uri="{BB962C8B-B14F-4D97-AF65-F5344CB8AC3E}">
        <p14:creationId xmlns:p14="http://schemas.microsoft.com/office/powerpoint/2010/main" val="28426513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purl.org/dc/elements/1.1/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28627d7c-4416-4bc1-86cf-ca6c3a42a8f2"/>
    <ds:schemaRef ds:uri="http://schemas.openxmlformats.org/package/2006/metadata/core-properties"/>
    <ds:schemaRef ds:uri="08562aa6-c0ad-4fb9-8a82-15409d3a28b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35499</TotalTime>
  <Words>402</Words>
  <Application>Microsoft Office PowerPoint</Application>
  <PresentationFormat>Widescreen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Healthy lifestyle and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225</cp:revision>
  <dcterms:created xsi:type="dcterms:W3CDTF">2022-06-30T09:48:17Z</dcterms:created>
  <dcterms:modified xsi:type="dcterms:W3CDTF">2024-06-04T07:44:37Z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