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26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0EE"/>
    <a:srgbClr val="D9D1CC"/>
    <a:srgbClr val="FFFFFF"/>
    <a:srgbClr val="7B9CBB"/>
    <a:srgbClr val="E3E3E3"/>
    <a:srgbClr val="E5EBF1"/>
    <a:srgbClr val="ECE5EA"/>
    <a:srgbClr val="3F1A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50" autoAdjust="0"/>
    <p:restoredTop sz="90194" autoAdjust="0"/>
  </p:normalViewPr>
  <p:slideViewPr>
    <p:cSldViewPr snapToGrid="0" showGuides="1">
      <p:cViewPr varScale="1">
        <p:scale>
          <a:sx n="93" d="100"/>
          <a:sy n="93" d="100"/>
        </p:scale>
        <p:origin x="840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1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>
        <p:scale>
          <a:sx n="200" d="100"/>
          <a:sy n="200" d="100"/>
        </p:scale>
        <p:origin x="7068" y="-377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04-06-2024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6587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508DA2-A31C-E830-6739-E529D4CB761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Bipolar disorder – Neurobiology and aetiology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363C0D4-0E22-7E84-730A-EC9D4B888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6B3330-437E-5E02-3FC0-A9F4A9C9A91C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BD is a heterogenous disorder, which has slowed research in the area</a:t>
            </a:r>
          </a:p>
          <a:p>
            <a:r>
              <a:rPr lang="en-GB" dirty="0">
                <a:solidFill>
                  <a:schemeClr val="tx1"/>
                </a:solidFill>
              </a:rPr>
              <a:t>The heterogeneity is exemplified in the symptoms and treatment response of individual patients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Although the exact cause(s) of BD are not fully understood, the condition is thought to be the result of a complex interplay of genetic, environmental, and biochemical factors</a:t>
            </a:r>
          </a:p>
          <a:p>
            <a:r>
              <a:rPr lang="en-GB" dirty="0">
                <a:solidFill>
                  <a:schemeClr val="tx1"/>
                </a:solidFill>
              </a:rPr>
              <a:t>Several models for studying BD have been developed, involving animal models, stem cells, postmortem tissue analysis, and functional analysis of human brains</a:t>
            </a:r>
          </a:p>
          <a:p>
            <a:r>
              <a:rPr lang="en-GB" dirty="0">
                <a:solidFill>
                  <a:schemeClr val="tx1"/>
                </a:solidFill>
              </a:rPr>
              <a:t>The biological processes that have been revealed suggest that patients with BD are susceptible to disease processes in the brain</a:t>
            </a:r>
          </a:p>
          <a:p>
            <a:r>
              <a:rPr lang="en-GB" dirty="0">
                <a:solidFill>
                  <a:schemeClr val="tx1"/>
                </a:solidFill>
              </a:rPr>
              <a:t>It is hoped that within the next decade, personalized treatment based on various biomarkers will emerge to help patients with BD across the globe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F8910B-C743-7FCB-FADF-EAAA3CB796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496177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4E3334-BC67-4578-B9B6-FB2C697BED54}">
  <ds:schemaRefs>
    <ds:schemaRef ds:uri="http://purl.org/dc/elements/1.1/"/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28627d7c-4416-4bc1-86cf-ca6c3a42a8f2"/>
    <ds:schemaRef ds:uri="http://schemas.openxmlformats.org/package/2006/metadata/core-properties"/>
    <ds:schemaRef ds:uri="08562aa6-c0ad-4fb9-8a82-15409d3a28b4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98C005F-4BC7-4033-A6B0-BBBA872ABC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35500</TotalTime>
  <Words>139</Words>
  <Application>Microsoft Office PowerPoint</Application>
  <PresentationFormat>Widescreen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227</cp:revision>
  <dcterms:created xsi:type="dcterms:W3CDTF">2022-06-30T09:48:17Z</dcterms:created>
  <dcterms:modified xsi:type="dcterms:W3CDTF">2024-06-04T07:45:14Z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