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outlined on the slide, bipolar disorder is a highly heritable disorder.</a:t>
            </a:r>
            <a:r>
              <a:rPr lang="en-GB" baseline="30000" dirty="0"/>
              <a:t>1-4</a:t>
            </a:r>
            <a:r>
              <a:rPr lang="en-GB" dirty="0"/>
              <a:t> The pathology of bipolar disorder is thought to be best explained by a model that takes account of this clear genetic involvement, interacting with a person’s environment and biochemistry, although the disease process is as-yet poorly understood.</a:t>
            </a:r>
            <a:r>
              <a:rPr lang="en-GB" baseline="30000" dirty="0"/>
              <a:t>2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O’Connell KS, Coombes BJ. Genetic contributions to bipolar disorder: current status and future directions. </a:t>
            </a:r>
            <a:r>
              <a:rPr lang="en-GB" dirty="0" err="1"/>
              <a:t>Psychol</a:t>
            </a:r>
            <a:r>
              <a:rPr lang="en-GB" dirty="0"/>
              <a:t> Med 2021; 51 (13): 2156–2167.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Vieta E, Berk M, Schulze TG, et al. Bipolar disorders. Nat Rev Dis Primers 2018; 4: 18008.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McGuffin P, Rijsdijk F, Andrew M, et al. The heritability of bipolar affective disorder and the genetic relationship to unipolar depression. Arch Gen Psychiatry 2003; 60 (5): 497–502.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Edvardsen</a:t>
            </a:r>
            <a:r>
              <a:rPr lang="en-GB" dirty="0"/>
              <a:t> J, Torgersen S, </a:t>
            </a:r>
            <a:r>
              <a:rPr lang="en-GB" dirty="0" err="1"/>
              <a:t>Røysamb</a:t>
            </a:r>
            <a:r>
              <a:rPr lang="en-GB" dirty="0"/>
              <a:t> E, et al. Heritability of bipolar spectrum disorders. Unity or heterogeneity? J Affect </a:t>
            </a:r>
            <a:r>
              <a:rPr lang="en-GB" dirty="0" err="1"/>
              <a:t>Disord</a:t>
            </a:r>
            <a:r>
              <a:rPr lang="en-GB" dirty="0"/>
              <a:t> 2008; 106 (3): 229–240.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2535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2AB3CA-C5DB-6809-2777-786651950F04}"/>
              </a:ext>
            </a:extLst>
          </p:cNvPr>
          <p:cNvSpPr/>
          <p:nvPr/>
        </p:nvSpPr>
        <p:spPr>
          <a:xfrm>
            <a:off x="7402164" y="2089964"/>
            <a:ext cx="3311858" cy="2407444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5000">
                <a:schemeClr val="accent2">
                  <a:alpha val="45000"/>
                </a:schemeClr>
              </a:gs>
              <a:gs pos="35000">
                <a:schemeClr val="accent2">
                  <a:alpha val="65000"/>
                </a:schemeClr>
              </a:gs>
              <a:gs pos="75000">
                <a:schemeClr val="accent2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CE6D38-4B93-B2DB-218F-E03A7CEA24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D032C1-8195-63CB-790D-4A6B0A8DE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Heritability of bipolar disorders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7F56B38-861B-0FBC-D8B5-BBDF0BD3EF77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BD is a </a:t>
            </a:r>
            <a:r>
              <a:rPr lang="en-GB" b="1" dirty="0">
                <a:solidFill>
                  <a:schemeClr val="tx1"/>
                </a:solidFill>
              </a:rPr>
              <a:t>highly heritable disorder</a:t>
            </a:r>
            <a:r>
              <a:rPr lang="en-GB" baseline="30000" dirty="0">
                <a:solidFill>
                  <a:schemeClr val="tx1"/>
                </a:solidFill>
              </a:rPr>
              <a:t>1-4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The heritability of BD has been investigated in family studies, using twins and adopted pairs, as well as in cohort and population studies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One study used 303 pairs of twins to estimate the concordance rates of different disorders within the BD spectrum</a:t>
            </a:r>
            <a:r>
              <a:rPr lang="en-GB" baseline="30000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Heritability of BD-I: </a:t>
            </a:r>
            <a:r>
              <a:rPr lang="en-GB" b="1" dirty="0">
                <a:solidFill>
                  <a:schemeClr val="tx1"/>
                </a:solidFill>
              </a:rPr>
              <a:t>0.73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Heritability of BD-I and BD-II: </a:t>
            </a:r>
            <a:r>
              <a:rPr lang="en-GB" b="1" dirty="0">
                <a:solidFill>
                  <a:schemeClr val="tx1"/>
                </a:solidFill>
              </a:rPr>
              <a:t>0.77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Heritability of BD-I and BD-II and cyclothymia: </a:t>
            </a:r>
            <a:r>
              <a:rPr lang="en-GB" b="1" dirty="0">
                <a:solidFill>
                  <a:schemeClr val="tx1"/>
                </a:solidFill>
              </a:rPr>
              <a:t>0.71</a:t>
            </a:r>
          </a:p>
          <a:p>
            <a:r>
              <a:rPr lang="en-GB" dirty="0">
                <a:solidFill>
                  <a:schemeClr val="tx1"/>
                </a:solidFill>
              </a:rPr>
              <a:t>Studying the heritability of BD is complicated by the lack of a consistent approach to diagnosis and definitions over the years</a:t>
            </a:r>
            <a:r>
              <a:rPr lang="en-GB" baseline="30000" dirty="0">
                <a:solidFill>
                  <a:schemeClr val="tx1"/>
                </a:solidFill>
              </a:rPr>
              <a:t>2,3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ED7CD9-DD59-E23D-357C-93DA69B721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BD=bipolar disorder; MDD=major depressive disorder</a:t>
            </a:r>
          </a:p>
          <a:p>
            <a:endParaRPr lang="en-US" dirty="0"/>
          </a:p>
          <a:p>
            <a:r>
              <a:rPr lang="en-US" dirty="0"/>
              <a:t>1. O’Connell et al. Psychol Med 2021;51(13):2156–2167; 2. Vieta et al. Nat Rev Dis Primers 2018;4:18008;</a:t>
            </a:r>
          </a:p>
          <a:p>
            <a:r>
              <a:rPr lang="en-US" dirty="0"/>
              <a:t>3. McGuffin et al. Arch Gen Psychiatry 2003;60(5):497–502; 4. </a:t>
            </a:r>
            <a:r>
              <a:rPr lang="en-US" dirty="0" err="1"/>
              <a:t>Edvardsen</a:t>
            </a:r>
            <a:r>
              <a:rPr lang="en-US" dirty="0"/>
              <a:t> et al. J Affect </a:t>
            </a:r>
            <a:r>
              <a:rPr lang="en-US" dirty="0" err="1"/>
              <a:t>Disord</a:t>
            </a:r>
            <a:r>
              <a:rPr lang="en-US" dirty="0"/>
              <a:t> 2008;106(3):229–240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797BA8-8C30-3C42-E618-5BF626F5BBB2}"/>
              </a:ext>
            </a:extLst>
          </p:cNvPr>
          <p:cNvSpPr txBox="1"/>
          <p:nvPr/>
        </p:nvSpPr>
        <p:spPr>
          <a:xfrm>
            <a:off x="7079281" y="1416785"/>
            <a:ext cx="3723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Estimated heritability of BD compared with other psychiatric disorders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F9DA88-FB10-6F09-AA3E-495C024F94D8}"/>
              </a:ext>
            </a:extLst>
          </p:cNvPr>
          <p:cNvCxnSpPr>
            <a:cxnSpLocks/>
          </p:cNvCxnSpPr>
          <p:nvPr/>
        </p:nvCxnSpPr>
        <p:spPr>
          <a:xfrm>
            <a:off x="7404546" y="2450486"/>
            <a:ext cx="3281731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72892D1-D900-E2BB-04A6-D1CE401077B2}"/>
              </a:ext>
            </a:extLst>
          </p:cNvPr>
          <p:cNvSpPr/>
          <p:nvPr/>
        </p:nvSpPr>
        <p:spPr>
          <a:xfrm>
            <a:off x="7904865" y="2543353"/>
            <a:ext cx="582416" cy="195405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D496B9-F6C2-F2EB-AFB6-70901FC83A22}"/>
              </a:ext>
            </a:extLst>
          </p:cNvPr>
          <p:cNvSpPr/>
          <p:nvPr/>
        </p:nvSpPr>
        <p:spPr>
          <a:xfrm>
            <a:off x="8834911" y="3145810"/>
            <a:ext cx="582416" cy="135159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831083-BFD4-683A-F75D-2C7606DE4DB9}"/>
              </a:ext>
            </a:extLst>
          </p:cNvPr>
          <p:cNvSpPr/>
          <p:nvPr/>
        </p:nvSpPr>
        <p:spPr>
          <a:xfrm>
            <a:off x="9764958" y="3610154"/>
            <a:ext cx="582416" cy="88724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3EF4D8-8AD7-D053-67F3-D8135E9B3482}"/>
              </a:ext>
            </a:extLst>
          </p:cNvPr>
          <p:cNvSpPr txBox="1"/>
          <p:nvPr/>
        </p:nvSpPr>
        <p:spPr>
          <a:xfrm rot="16200000">
            <a:off x="6660587" y="3212092"/>
            <a:ext cx="9797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tx2"/>
                </a:solidFill>
              </a:rPr>
              <a:t>Heritability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80C7903-828D-235B-9030-977EB198FA06}"/>
              </a:ext>
            </a:extLst>
          </p:cNvPr>
          <p:cNvCxnSpPr>
            <a:cxnSpLocks/>
          </p:cNvCxnSpPr>
          <p:nvPr/>
        </p:nvCxnSpPr>
        <p:spPr>
          <a:xfrm flipV="1">
            <a:off x="7288070" y="2232660"/>
            <a:ext cx="0" cy="218694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2F7865B-A7B5-F97A-2D93-FA3A10EA9942}"/>
              </a:ext>
            </a:extLst>
          </p:cNvPr>
          <p:cNvCxnSpPr>
            <a:cxnSpLocks/>
          </p:cNvCxnSpPr>
          <p:nvPr/>
        </p:nvCxnSpPr>
        <p:spPr>
          <a:xfrm flipH="1">
            <a:off x="7400925" y="4497400"/>
            <a:ext cx="330835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973FB7B-729A-84A3-5E39-133557B52E1A}"/>
              </a:ext>
            </a:extLst>
          </p:cNvPr>
          <p:cNvSpPr txBox="1"/>
          <p:nvPr/>
        </p:nvSpPr>
        <p:spPr>
          <a:xfrm>
            <a:off x="7384724" y="5085559"/>
            <a:ext cx="3329295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BD is thought to be highly heritable, more so than many other psychiatric conditions such as schizophrenia, alcohol-use disorder, or MDD</a:t>
            </a:r>
            <a:r>
              <a:rPr lang="en-US" sz="1400" baseline="30000" dirty="0">
                <a:solidFill>
                  <a:schemeClr val="tx2"/>
                </a:solidFill>
              </a:rPr>
              <a:t>1</a:t>
            </a:r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514506D-2046-913D-84EB-4140217C721E}"/>
              </a:ext>
            </a:extLst>
          </p:cNvPr>
          <p:cNvSpPr txBox="1"/>
          <p:nvPr/>
        </p:nvSpPr>
        <p:spPr>
          <a:xfrm>
            <a:off x="7384724" y="2214648"/>
            <a:ext cx="33050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Estimated heritability of BD </a:t>
            </a:r>
            <a:endParaRPr lang="en-GB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3A91AC-FBDF-21B0-6FA4-7C82DB178D70}"/>
              </a:ext>
            </a:extLst>
          </p:cNvPr>
          <p:cNvSpPr txBox="1"/>
          <p:nvPr/>
        </p:nvSpPr>
        <p:spPr>
          <a:xfrm>
            <a:off x="7439416" y="4561560"/>
            <a:ext cx="12134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Schizophrenia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3AF7D0-7C64-AD62-762F-3769F321E08F}"/>
              </a:ext>
            </a:extLst>
          </p:cNvPr>
          <p:cNvSpPr txBox="1"/>
          <p:nvPr/>
        </p:nvSpPr>
        <p:spPr>
          <a:xfrm>
            <a:off x="8629079" y="4561560"/>
            <a:ext cx="994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Alcohol-use disorder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4EB4BE-5C48-37A0-6659-EF99FD778C56}"/>
              </a:ext>
            </a:extLst>
          </p:cNvPr>
          <p:cNvSpPr txBox="1"/>
          <p:nvPr/>
        </p:nvSpPr>
        <p:spPr>
          <a:xfrm>
            <a:off x="9788708" y="4561560"/>
            <a:ext cx="5953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MDD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5A13B-D7F0-7D49-02FB-D50322CF7715}"/>
              </a:ext>
            </a:extLst>
          </p:cNvPr>
          <p:cNvSpPr txBox="1"/>
          <p:nvPr/>
        </p:nvSpPr>
        <p:spPr>
          <a:xfrm rot="16200000">
            <a:off x="7015651" y="428824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DE99E6-9EA9-C822-CE91-90D6338EC073}"/>
              </a:ext>
            </a:extLst>
          </p:cNvPr>
          <p:cNvSpPr txBox="1"/>
          <p:nvPr/>
        </p:nvSpPr>
        <p:spPr>
          <a:xfrm rot="16200000">
            <a:off x="7015651" y="213593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EEAC64-FAA1-A093-3488-EEF726DF0947}"/>
              </a:ext>
            </a:extLst>
          </p:cNvPr>
          <p:cNvSpPr txBox="1"/>
          <p:nvPr/>
        </p:nvSpPr>
        <p:spPr>
          <a:xfrm>
            <a:off x="6916665" y="6145811"/>
            <a:ext cx="459969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Genetic contributions to bipolar disorder: current status and future directions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O’Connell et al., used under CC BY 4.0. This work is licensed under Creative Commons license CC 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30487221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35490</TotalTime>
  <Words>431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Heritability of bipolar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200</cp:revision>
  <dcterms:created xsi:type="dcterms:W3CDTF">2022-06-30T09:48:17Z</dcterms:created>
  <dcterms:modified xsi:type="dcterms:W3CDTF">2024-06-04T07:35:29Z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