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was once believed that genome-wide association studies (GWAS) might unlock the secrets of disease – that harnessing the power of genetic understanding would clarify disease processes and thereby help design new treatments.</a:t>
            </a:r>
            <a:r>
              <a:rPr lang="en-GB" baseline="30000" dirty="0"/>
              <a:t>6</a:t>
            </a:r>
            <a:r>
              <a:rPr lang="en-GB" dirty="0"/>
              <a:t> Whilst not this Holy Grail, GWAS analyses are powerful tools which – by comparing whole genomes of people with a disease and those without a disease – can identify genes and pathways involved in disease pathology.</a:t>
            </a:r>
            <a:r>
              <a:rPr lang="en-GB" baseline="30000" dirty="0"/>
              <a:t>1,2,6</a:t>
            </a:r>
            <a:r>
              <a:rPr lang="en-GB" dirty="0"/>
              <a:t> GWAS analyses of bipolar disorder, as outlined on the slide, have highlighted the possible importance of neuronal functioning in the disease pathology.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Stahl EA, Breen G, </a:t>
            </a:r>
            <a:r>
              <a:rPr lang="en-GB" dirty="0" err="1"/>
              <a:t>Forstner</a:t>
            </a:r>
            <a:r>
              <a:rPr lang="en-GB" dirty="0"/>
              <a:t> AJ, et al.; Bipolar Disorder Working Group of the Psychiatric Genomics Consortium. Genome-wide association study identifies 30 loci associated with bipolar disorder. Nat Genet 2019; 51 (5): 793–803.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Mullins N, </a:t>
            </a:r>
            <a:r>
              <a:rPr lang="en-GB" dirty="0" err="1"/>
              <a:t>Forstner</a:t>
            </a:r>
            <a:r>
              <a:rPr lang="en-GB" dirty="0"/>
              <a:t> AJ, O’Connell KS, et al. Genome-wide association study of more than 40,000 bipolar disorder cases provides new insights into the underlying biology. Nat Genet 2021; 53 (6): 817–829.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Song J, Bergen SE, Di Florio A, et al. Genome-wide association study identifies SESTD1 as a novel risk gene for lithium-responsive bipolar disorder. Mol Psychiatry 2016; 21 (9): 1290–1297.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Hou L, </a:t>
            </a:r>
            <a:r>
              <a:rPr lang="en-GB" dirty="0" err="1"/>
              <a:t>Heilbronner</a:t>
            </a:r>
            <a:r>
              <a:rPr lang="en-GB" dirty="0"/>
              <a:t> U, Degenhardt F, et al. Genetic variants associated with response to lithium treatment in bipolar disorder: a genome-wide association study. Lancet 2016; 387 (10023): 1085–1093.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Liu H, Wang L, Yu H, et al. Polygenic risk scores for bipolar disorder: progress and perspectives. </a:t>
            </a:r>
            <a:r>
              <a:rPr lang="en-GB" dirty="0" err="1"/>
              <a:t>Neuropsychiatr</a:t>
            </a:r>
            <a:r>
              <a:rPr lang="en-GB" dirty="0"/>
              <a:t> Dis Treat 2023; 19: 2617–2626.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Gershon ES, </a:t>
            </a:r>
            <a:r>
              <a:rPr lang="en-GB" dirty="0" err="1"/>
              <a:t>Alliey</a:t>
            </a:r>
            <a:r>
              <a:rPr lang="en-GB" dirty="0"/>
              <a:t>-Rodriguez N, Liu C. After GWAS: searching for genetic risk for schizophrenia and bipolar disorder. Am J Psychiatry 2011; 168 (3): 253–256.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B137260-A39C-9763-80D5-D01774D89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</p:spTree>
    <p:extLst>
      <p:ext uri="{BB962C8B-B14F-4D97-AF65-F5344CB8AC3E}">
        <p14:creationId xmlns:p14="http://schemas.microsoft.com/office/powerpoint/2010/main" val="278612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DA5D32-0211-B770-ED19-F5A1D9BBF8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169DF6-D993-5CEF-A1F2-09196DCB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Genome-wide association studies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54A1D04-8BB2-E147-54DE-3DBD751F975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202372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 2019 GWAS of people with BD implicated several biochemical pathways and bodily processes in the BD disease process, including: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Abnormal motor coordination/balance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Abnormal locomotor activation/behaviour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Abnormal voluntary movement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Regulation of insulin secretion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Integration of energy metabolism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Endocannabinoid signalling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Regulation of peptide secretion</a:t>
            </a:r>
          </a:p>
          <a:p>
            <a:r>
              <a:rPr lang="en-GB" dirty="0">
                <a:solidFill>
                  <a:schemeClr val="tx1"/>
                </a:solidFill>
              </a:rPr>
              <a:t>In 2021 these results were corroborated by another GWAS analysis, which found additional loci including within gene sets involved in </a:t>
            </a:r>
            <a:r>
              <a:rPr lang="en-GB" b="1" dirty="0">
                <a:solidFill>
                  <a:schemeClr val="tx1"/>
                </a:solidFill>
              </a:rPr>
              <a:t>neurone functioning and synaptic signalling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47993F9-D2C9-8044-9322-0E7445DA7770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Interestingly, when GWAS results for different subtypes of bipolar disorders are analysed, </a:t>
            </a:r>
            <a:r>
              <a:rPr lang="en-GB" b="1" dirty="0">
                <a:solidFill>
                  <a:schemeClr val="tx1"/>
                </a:solidFill>
              </a:rPr>
              <a:t>the results only partially overlap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This suggests that BD-I and BD-II are closely related, but </a:t>
            </a:r>
            <a:r>
              <a:rPr lang="en-GB" b="1" dirty="0">
                <a:solidFill>
                  <a:schemeClr val="tx1"/>
                </a:solidFill>
              </a:rPr>
              <a:t>partially distinct phenotypes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GWAS have compared lithium responders and non-responders, finding novel genetic markers of response</a:t>
            </a:r>
            <a:r>
              <a:rPr lang="en-GB" baseline="30000" dirty="0">
                <a:solidFill>
                  <a:schemeClr val="tx1"/>
                </a:solidFill>
              </a:rPr>
              <a:t>3,4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Furthermore, whilst there are genetic similarities between the conditions, GWAS data have suggested a genetic distinction between BD-I and BD-II:</a:t>
            </a:r>
            <a:r>
              <a:rPr lang="en-GB" baseline="30000" dirty="0">
                <a:solidFill>
                  <a:schemeClr val="tx1"/>
                </a:solidFill>
              </a:rPr>
              <a:t>1,2,5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BD-I is more closely related to schizophrenia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BD-II is more closely related to depression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ECA903-10E0-C9CF-CF57-7A4A0805C8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GWAS=genome-wide association study</a:t>
            </a:r>
          </a:p>
          <a:p>
            <a:endParaRPr lang="en-GB" dirty="0"/>
          </a:p>
          <a:p>
            <a:r>
              <a:rPr lang="en-GB" dirty="0"/>
              <a:t>1. Stahl et al. Nat Genet 2019;51(5):793–803; 2. Mullins et al. Nat Genet 2021;53(6):817–829; 3. </a:t>
            </a:r>
            <a:r>
              <a:rPr lang="en-US" dirty="0"/>
              <a:t>Song et al. Mol Psychiatry 2016;21(9):1290–1297; </a:t>
            </a:r>
            <a:br>
              <a:rPr lang="en-US" dirty="0"/>
            </a:br>
            <a:r>
              <a:rPr lang="en-GB" dirty="0"/>
              <a:t>4. Hou et al. Lancet 2016;387(10023):1085–1093; 5. Liu et al. </a:t>
            </a:r>
            <a:r>
              <a:rPr lang="en-GB" dirty="0" err="1"/>
              <a:t>Neuropsychiatr</a:t>
            </a:r>
            <a:r>
              <a:rPr lang="en-GB" dirty="0"/>
              <a:t> Dis Treat 2023;19:2617–2626</a:t>
            </a:r>
          </a:p>
        </p:txBody>
      </p:sp>
    </p:spTree>
    <p:extLst>
      <p:ext uri="{BB962C8B-B14F-4D97-AF65-F5344CB8AC3E}">
        <p14:creationId xmlns:p14="http://schemas.microsoft.com/office/powerpoint/2010/main" val="13902864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35491</TotalTime>
  <Words>567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Genome-wide association studies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201</cp:revision>
  <dcterms:created xsi:type="dcterms:W3CDTF">2022-06-30T09:48:17Z</dcterms:created>
  <dcterms:modified xsi:type="dcterms:W3CDTF">2024-06-04T07:35:50Z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