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41"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0EE"/>
    <a:srgbClr val="D9D1CC"/>
    <a:srgbClr val="FFFFFF"/>
    <a:srgbClr val="7B9CBB"/>
    <a:srgbClr val="E3E3E3"/>
    <a:srgbClr val="E5EBF1"/>
    <a:srgbClr val="ECE5EA"/>
    <a:srgbClr val="3F1A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0" autoAdjust="0"/>
    <p:restoredTop sz="90194" autoAdjust="0"/>
  </p:normalViewPr>
  <p:slideViewPr>
    <p:cSldViewPr snapToGrid="0" showGuides="1">
      <p:cViewPr varScale="1">
        <p:scale>
          <a:sx n="93" d="100"/>
          <a:sy n="93" d="100"/>
        </p:scale>
        <p:origin x="840" y="90"/>
      </p:cViewPr>
      <p:guideLst>
        <p:guide orient="horz" pos="2160"/>
        <p:guide pos="3840"/>
      </p:guideLst>
    </p:cSldViewPr>
  </p:slideViewPr>
  <p:outlineViewPr>
    <p:cViewPr>
      <p:scale>
        <a:sx n="33" d="100"/>
        <a:sy n="33" d="100"/>
      </p:scale>
      <p:origin x="0" y="-15186"/>
    </p:cViewPr>
  </p:outlineViewPr>
  <p:notesTextViewPr>
    <p:cViewPr>
      <p:scale>
        <a:sx n="100" d="100"/>
        <a:sy n="100" d="100"/>
      </p:scale>
      <p:origin x="0" y="0"/>
    </p:cViewPr>
  </p:notesTextViewPr>
  <p:sorterViewPr>
    <p:cViewPr>
      <p:scale>
        <a:sx n="90" d="100"/>
        <a:sy n="90" d="100"/>
      </p:scale>
      <p:origin x="0" y="0"/>
    </p:cViewPr>
  </p:sorterViewPr>
  <p:notesViewPr>
    <p:cSldViewPr snapToGrid="0">
      <p:cViewPr>
        <p:scale>
          <a:sx n="200" d="100"/>
          <a:sy n="200" d="100"/>
        </p:scale>
        <p:origin x="7068" y="-377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04-06-2024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The genome-wide association study (GWAS) outlined on the slide validated some previous GWAS data,</a:t>
            </a:r>
            <a:r>
              <a:rPr lang="en-GB" baseline="30000" dirty="0"/>
              <a:t>2</a:t>
            </a:r>
            <a:r>
              <a:rPr lang="en-GB" dirty="0"/>
              <a:t> and went further adding more potential genomic loci of interest.</a:t>
            </a:r>
            <a:r>
              <a:rPr lang="en-GB" baseline="30000" dirty="0"/>
              <a:t>1</a:t>
            </a:r>
            <a:r>
              <a:rPr lang="en-GB" dirty="0"/>
              <a:t> </a:t>
            </a:r>
            <a:r>
              <a:rPr lang="en-US" dirty="0"/>
              <a:t>A previous GWAS had used data from 20,352 people with BD and 31,358 controls, and identified 30 loci associated with BD, including genes encoding ion channels, neurotransmitter receptors, and synaptic components.</a:t>
            </a:r>
            <a:r>
              <a:rPr lang="en-GB" baseline="30000" dirty="0"/>
              <a:t>2</a:t>
            </a:r>
            <a:r>
              <a:rPr lang="en-US" dirty="0"/>
              <a:t> The GWAS results outlined on the slide identified several gene loci already implicated in bipolar disorder or other psychiatric disorders, including gene targets of antipsychotics, calcium channel blockers, antiepileptics, and anesthetics.</a:t>
            </a:r>
            <a:r>
              <a:rPr lang="en-GB" baseline="30000" dirty="0"/>
              <a:t>1</a:t>
            </a:r>
            <a:endParaRPr lang="en-US" dirty="0"/>
          </a:p>
          <a:p>
            <a:endParaRPr lang="en-GB" dirty="0"/>
          </a:p>
          <a:p>
            <a:r>
              <a:rPr lang="en-GB" dirty="0"/>
              <a:t>References:</a:t>
            </a:r>
          </a:p>
          <a:p>
            <a:pPr marL="228600" indent="-228600">
              <a:buFont typeface="+mj-lt"/>
              <a:buAutoNum type="arabicPeriod"/>
            </a:pPr>
            <a:r>
              <a:rPr lang="en-GB" dirty="0"/>
              <a:t>Mullins N, </a:t>
            </a:r>
            <a:r>
              <a:rPr lang="en-GB" dirty="0" err="1"/>
              <a:t>Forstner</a:t>
            </a:r>
            <a:r>
              <a:rPr lang="en-GB" dirty="0"/>
              <a:t> AJ, O’Connell KS, et al. Genome-wide association study of more than 40,000 bipolar disorder cases provides new insights into the underlying biology. Nat Genet 2021; 53 (6): 817–829.</a:t>
            </a:r>
          </a:p>
          <a:p>
            <a:pPr marL="228600" indent="-228600">
              <a:buFont typeface="+mj-lt"/>
              <a:buAutoNum type="arabicPeriod"/>
            </a:pPr>
            <a:r>
              <a:rPr lang="en-GB" dirty="0"/>
              <a:t>Stahl EA, Breen G, </a:t>
            </a:r>
            <a:r>
              <a:rPr lang="en-GB" dirty="0" err="1"/>
              <a:t>Forstner</a:t>
            </a:r>
            <a:r>
              <a:rPr lang="en-GB" dirty="0"/>
              <a:t> AJ, et al.; Bipolar Disorder Working Group of the Psychiatric Genomics Consortium. Genome-wide association study identifies 30 loci associated with bipolar disorder. Nat Genet 2019; 51 (5): 793–803.</a:t>
            </a:r>
          </a:p>
          <a:p>
            <a:pPr marL="228600" indent="-228600">
              <a:buFont typeface="+mj-lt"/>
              <a:buAutoNum type="arabicPeriod"/>
            </a:pPr>
            <a:endParaRPr lang="en-GB" dirty="0"/>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pPr/>
              <a:t>1</a:t>
            </a:fld>
            <a:endParaRPr lang="da-DK"/>
          </a:p>
        </p:txBody>
      </p:sp>
      <p:sp>
        <p:nvSpPr>
          <p:cNvPr id="7" name="Slide Image Placeholder 6">
            <a:extLst>
              <a:ext uri="{FF2B5EF4-FFF2-40B4-BE49-F238E27FC236}">
                <a16:creationId xmlns:a16="http://schemas.microsoft.com/office/drawing/2014/main" id="{2B137260-A39C-9763-80D5-D01774D89D99}"/>
              </a:ext>
            </a:extLst>
          </p:cNvPr>
          <p:cNvSpPr>
            <a:spLocks noGrp="1" noRot="1" noChangeAspect="1"/>
          </p:cNvSpPr>
          <p:nvPr>
            <p:ph type="sldImg"/>
          </p:nvPr>
        </p:nvSpPr>
        <p:spPr>
          <a:xfrm>
            <a:off x="641350" y="1038225"/>
            <a:ext cx="5575300" cy="3136900"/>
          </a:xfrm>
        </p:spPr>
      </p:sp>
    </p:spTree>
    <p:extLst>
      <p:ext uri="{BB962C8B-B14F-4D97-AF65-F5344CB8AC3E}">
        <p14:creationId xmlns:p14="http://schemas.microsoft.com/office/powerpoint/2010/main" val="1272439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DA5D32-0211-B770-ED19-F5A1D9BBF834}"/>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80169DF6-D993-5CEF-A1F2-09196DCBE39A}"/>
              </a:ext>
            </a:extLst>
          </p:cNvPr>
          <p:cNvSpPr>
            <a:spLocks noGrp="1"/>
          </p:cNvSpPr>
          <p:nvPr>
            <p:ph type="title"/>
          </p:nvPr>
        </p:nvSpPr>
        <p:spPr/>
        <p:txBody>
          <a:bodyPr/>
          <a:lstStyle/>
          <a:p>
            <a:r>
              <a:rPr lang="en-GB" dirty="0"/>
              <a:t>Loci associated with bipolar disorder in GWAS</a:t>
            </a:r>
          </a:p>
        </p:txBody>
      </p:sp>
      <p:sp>
        <p:nvSpPr>
          <p:cNvPr id="15" name="Content Placeholder 14">
            <a:extLst>
              <a:ext uri="{FF2B5EF4-FFF2-40B4-BE49-F238E27FC236}">
                <a16:creationId xmlns:a16="http://schemas.microsoft.com/office/drawing/2014/main" id="{081B4042-7005-3FE9-E49A-0E25DA3DB154}"/>
              </a:ext>
            </a:extLst>
          </p:cNvPr>
          <p:cNvSpPr>
            <a:spLocks noGrp="1"/>
          </p:cNvSpPr>
          <p:nvPr>
            <p:ph sz="half" idx="21"/>
          </p:nvPr>
        </p:nvSpPr>
        <p:spPr/>
        <p:txBody>
          <a:bodyPr/>
          <a:lstStyle/>
          <a:p>
            <a:pPr marL="0" indent="0">
              <a:buNone/>
            </a:pPr>
            <a:r>
              <a:rPr lang="en-GB" dirty="0">
                <a:solidFill>
                  <a:schemeClr val="tx1"/>
                </a:solidFill>
              </a:rPr>
              <a:t>This GWAS used data from </a:t>
            </a:r>
            <a:r>
              <a:rPr lang="en-US" dirty="0">
                <a:solidFill>
                  <a:schemeClr val="tx1"/>
                </a:solidFill>
              </a:rPr>
              <a:t>41,917 patients with BD and 371,549 controls, and identified 64 loci associated with BD, including </a:t>
            </a:r>
            <a:r>
              <a:rPr lang="en-GB" dirty="0">
                <a:solidFill>
                  <a:schemeClr val="tx1"/>
                </a:solidFill>
              </a:rPr>
              <a:t>gene targets of </a:t>
            </a:r>
            <a:r>
              <a:rPr lang="en-US" b="1" dirty="0">
                <a:solidFill>
                  <a:schemeClr val="tx1"/>
                </a:solidFill>
              </a:rPr>
              <a:t>antipsychotics</a:t>
            </a:r>
            <a:r>
              <a:rPr lang="en-US" dirty="0">
                <a:solidFill>
                  <a:schemeClr val="tx1"/>
                </a:solidFill>
              </a:rPr>
              <a:t>, </a:t>
            </a:r>
            <a:r>
              <a:rPr lang="en-US" b="1" dirty="0">
                <a:solidFill>
                  <a:schemeClr val="tx1"/>
                </a:solidFill>
              </a:rPr>
              <a:t>calcium channel blockers</a:t>
            </a:r>
            <a:r>
              <a:rPr lang="en-US" dirty="0">
                <a:solidFill>
                  <a:schemeClr val="tx1"/>
                </a:solidFill>
              </a:rPr>
              <a:t>, </a:t>
            </a:r>
            <a:r>
              <a:rPr lang="en-US" b="1" dirty="0">
                <a:solidFill>
                  <a:schemeClr val="tx1"/>
                </a:solidFill>
              </a:rPr>
              <a:t>antiepileptics</a:t>
            </a:r>
            <a:r>
              <a:rPr lang="en-US" dirty="0">
                <a:solidFill>
                  <a:schemeClr val="tx1"/>
                </a:solidFill>
              </a:rPr>
              <a:t>, and </a:t>
            </a:r>
            <a:r>
              <a:rPr lang="en-US" b="1" dirty="0">
                <a:solidFill>
                  <a:schemeClr val="tx1"/>
                </a:solidFill>
              </a:rPr>
              <a:t>anesthetics</a:t>
            </a:r>
            <a:endParaRPr lang="en-GB" b="1" dirty="0">
              <a:solidFill>
                <a:schemeClr val="tx1"/>
              </a:solidFill>
            </a:endParaRPr>
          </a:p>
        </p:txBody>
      </p:sp>
      <p:sp>
        <p:nvSpPr>
          <p:cNvPr id="5" name="Text Placeholder 4">
            <a:extLst>
              <a:ext uri="{FF2B5EF4-FFF2-40B4-BE49-F238E27FC236}">
                <a16:creationId xmlns:a16="http://schemas.microsoft.com/office/drawing/2014/main" id="{3DECA903-10E0-C9CF-CF57-7A4A0805C8A9}"/>
              </a:ext>
            </a:extLst>
          </p:cNvPr>
          <p:cNvSpPr>
            <a:spLocks noGrp="1"/>
          </p:cNvSpPr>
          <p:nvPr>
            <p:ph type="body" sz="quarter" idx="18"/>
          </p:nvPr>
        </p:nvSpPr>
        <p:spPr/>
        <p:txBody>
          <a:bodyPr/>
          <a:lstStyle/>
          <a:p>
            <a:r>
              <a:rPr lang="en-GB" dirty="0"/>
              <a:t>(Gene names not given here)</a:t>
            </a:r>
          </a:p>
          <a:p>
            <a:endParaRPr lang="en-GB" sz="500" dirty="0"/>
          </a:p>
          <a:p>
            <a:r>
              <a:rPr lang="en-GB" dirty="0"/>
              <a:t>BD=bipolar disorder; GWAS=genome-wide association study</a:t>
            </a:r>
            <a:br>
              <a:rPr lang="en-GB" dirty="0"/>
            </a:br>
            <a:endParaRPr lang="en-GB" sz="500" dirty="0"/>
          </a:p>
          <a:p>
            <a:r>
              <a:rPr lang="en-GB" dirty="0"/>
              <a:t>Mullins et al. Nat Genet 2021;53(6):817–829</a:t>
            </a:r>
          </a:p>
        </p:txBody>
      </p:sp>
      <p:sp>
        <p:nvSpPr>
          <p:cNvPr id="10" name="TextBox 9">
            <a:extLst>
              <a:ext uri="{FF2B5EF4-FFF2-40B4-BE49-F238E27FC236}">
                <a16:creationId xmlns:a16="http://schemas.microsoft.com/office/drawing/2014/main" id="{593635CB-3ABB-9AAC-0C93-1FB804833223}"/>
              </a:ext>
            </a:extLst>
          </p:cNvPr>
          <p:cNvSpPr txBox="1"/>
          <p:nvPr/>
        </p:nvSpPr>
        <p:spPr>
          <a:xfrm>
            <a:off x="3860799" y="2143125"/>
            <a:ext cx="7465892" cy="3593625"/>
          </a:xfrm>
          <a:prstGeom prst="rect">
            <a:avLst/>
          </a:prstGeom>
          <a:noFill/>
        </p:spPr>
        <p:txBody>
          <a:bodyPr wrap="square" numCol="4" spcCol="180000">
            <a:noAutofit/>
          </a:bodyPr>
          <a:lstStyle/>
          <a:p>
            <a:r>
              <a:rPr lang="en-GB" sz="1400" i="1" dirty="0"/>
              <a:t>LINC01748</a:t>
            </a:r>
          </a:p>
          <a:p>
            <a:r>
              <a:rPr lang="en-GB" sz="1400" i="1" dirty="0"/>
              <a:t>NUF2</a:t>
            </a:r>
          </a:p>
          <a:p>
            <a:r>
              <a:rPr lang="en-GB" sz="1400" i="1" dirty="0"/>
              <a:t>LMAN2L</a:t>
            </a:r>
          </a:p>
          <a:p>
            <a:r>
              <a:rPr lang="en-GB" sz="1400" i="1" dirty="0"/>
              <a:t>SCN2A</a:t>
            </a:r>
          </a:p>
          <a:p>
            <a:r>
              <a:rPr lang="en-GB" sz="1400" i="1" dirty="0"/>
              <a:t>CERS6</a:t>
            </a:r>
          </a:p>
          <a:p>
            <a:r>
              <a:rPr lang="en-GB" sz="1400" i="1" dirty="0"/>
              <a:t>PCGEM1</a:t>
            </a:r>
          </a:p>
          <a:p>
            <a:r>
              <a:rPr lang="en-GB" sz="1400" i="1" dirty="0"/>
              <a:t>TRANK1</a:t>
            </a:r>
          </a:p>
          <a:p>
            <a:r>
              <a:rPr lang="en-GB" sz="1400" i="1" dirty="0"/>
              <a:t>ITIH1</a:t>
            </a:r>
          </a:p>
          <a:p>
            <a:r>
              <a:rPr lang="en-GB" sz="1400" i="1" dirty="0"/>
              <a:t>MDFIC2</a:t>
            </a:r>
          </a:p>
          <a:p>
            <a:r>
              <a:rPr lang="en-GB" sz="1400" i="1" dirty="0"/>
              <a:t>CD47</a:t>
            </a:r>
          </a:p>
          <a:p>
            <a:r>
              <a:rPr lang="en-GB" sz="1400" i="1" dirty="0"/>
              <a:t>KIAA1109</a:t>
            </a:r>
          </a:p>
          <a:p>
            <a:r>
              <a:rPr lang="en-GB" sz="1400" i="1" dirty="0"/>
              <a:t>ADCY2</a:t>
            </a:r>
          </a:p>
          <a:p>
            <a:r>
              <a:rPr lang="en-GB" sz="1400" i="1" dirty="0"/>
              <a:t>HOMER1</a:t>
            </a:r>
          </a:p>
          <a:p>
            <a:r>
              <a:rPr lang="en-GB" sz="1400" i="1" dirty="0"/>
              <a:t>SSBP2</a:t>
            </a:r>
          </a:p>
          <a:p>
            <a:r>
              <a:rPr lang="en-GB" sz="1400" i="1" dirty="0"/>
              <a:t>KDM3B</a:t>
            </a:r>
          </a:p>
          <a:p>
            <a:r>
              <a:rPr lang="en-GB" sz="1400" i="1" dirty="0"/>
              <a:t>DOCK2</a:t>
            </a:r>
          </a:p>
          <a:p>
            <a:r>
              <a:rPr lang="en-GB" sz="1400" i="1" dirty="0"/>
              <a:t>MHC</a:t>
            </a:r>
          </a:p>
          <a:p>
            <a:r>
              <a:rPr lang="en-GB" sz="1400" i="1" dirty="0"/>
              <a:t>POU3F2</a:t>
            </a:r>
          </a:p>
          <a:p>
            <a:r>
              <a:rPr lang="en-GB" sz="1400" i="1" dirty="0"/>
              <a:t>SYNE1</a:t>
            </a:r>
          </a:p>
          <a:p>
            <a:r>
              <a:rPr lang="en-GB" sz="1400" i="1" dirty="0"/>
              <a:t>RPS6KA2</a:t>
            </a:r>
          </a:p>
          <a:p>
            <a:r>
              <a:rPr lang="en-GB" sz="1400" i="1" dirty="0"/>
              <a:t>MAD1L1</a:t>
            </a:r>
          </a:p>
          <a:p>
            <a:r>
              <a:rPr lang="en-GB" sz="1400" i="1" dirty="0"/>
              <a:t>THSD7A</a:t>
            </a:r>
          </a:p>
          <a:p>
            <a:r>
              <a:rPr lang="en-GB" sz="1400" i="1" dirty="0"/>
              <a:t>SP4</a:t>
            </a:r>
          </a:p>
          <a:p>
            <a:r>
              <a:rPr lang="en-GB" sz="1400" i="1" dirty="0"/>
              <a:t>MPP6</a:t>
            </a:r>
          </a:p>
          <a:p>
            <a:r>
              <a:rPr lang="en-GB" sz="1400" i="1" dirty="0"/>
              <a:t>SRPK2</a:t>
            </a:r>
          </a:p>
          <a:p>
            <a:r>
              <a:rPr lang="en-GB" sz="1400" i="1" dirty="0"/>
              <a:t>PLXNA4</a:t>
            </a:r>
          </a:p>
          <a:p>
            <a:r>
              <a:rPr lang="en-GB" sz="1400" i="1" dirty="0"/>
              <a:t>MRPS33</a:t>
            </a:r>
          </a:p>
          <a:p>
            <a:r>
              <a:rPr lang="en-GB" sz="1400" i="1" dirty="0"/>
              <a:t>miR124–1</a:t>
            </a:r>
          </a:p>
          <a:p>
            <a:r>
              <a:rPr lang="en-GB" sz="1400" i="1" dirty="0"/>
              <a:t>MSRA</a:t>
            </a:r>
          </a:p>
          <a:p>
            <a:r>
              <a:rPr lang="en-GB" sz="1400" i="1" dirty="0"/>
              <a:t>RP1–84O15.2</a:t>
            </a:r>
          </a:p>
          <a:p>
            <a:r>
              <a:rPr lang="en-GB" sz="1400" i="1" dirty="0"/>
              <a:t>PLEC</a:t>
            </a:r>
          </a:p>
          <a:p>
            <a:r>
              <a:rPr lang="en-GB" sz="1400" i="1" dirty="0"/>
              <a:t>ZCCHC7</a:t>
            </a:r>
          </a:p>
          <a:p>
            <a:r>
              <a:rPr lang="en-GB" sz="1400" i="1" dirty="0"/>
              <a:t>TUBBP5</a:t>
            </a:r>
          </a:p>
          <a:p>
            <a:r>
              <a:rPr lang="en-GB" sz="1400" i="1" dirty="0"/>
              <a:t>CACNB2</a:t>
            </a:r>
          </a:p>
          <a:p>
            <a:r>
              <a:rPr lang="en-GB" sz="1400" i="1" dirty="0"/>
              <a:t>ANK3</a:t>
            </a:r>
          </a:p>
          <a:p>
            <a:r>
              <a:rPr lang="en-GB" sz="1400" i="1" dirty="0"/>
              <a:t>ADO</a:t>
            </a:r>
          </a:p>
          <a:p>
            <a:r>
              <a:rPr lang="en-GB" sz="1400" i="1" dirty="0"/>
              <a:t>ADD3</a:t>
            </a:r>
          </a:p>
          <a:p>
            <a:r>
              <a:rPr lang="en-GB" sz="1400" i="1" dirty="0"/>
              <a:t>FADS2</a:t>
            </a:r>
          </a:p>
          <a:p>
            <a:r>
              <a:rPr lang="en-GB" sz="1400" i="1" dirty="0"/>
              <a:t>FKBP2</a:t>
            </a:r>
          </a:p>
          <a:p>
            <a:r>
              <a:rPr lang="en-GB" sz="1400" i="1" dirty="0"/>
              <a:t>PACS1</a:t>
            </a:r>
          </a:p>
          <a:p>
            <a:r>
              <a:rPr lang="en-GB" sz="1400" i="1" dirty="0"/>
              <a:t>PC</a:t>
            </a:r>
          </a:p>
          <a:p>
            <a:r>
              <a:rPr lang="en-GB" sz="1400" i="1" dirty="0"/>
              <a:t>SHANK2</a:t>
            </a:r>
          </a:p>
          <a:p>
            <a:r>
              <a:rPr lang="en-GB" sz="1400" i="1" dirty="0"/>
              <a:t>ODZ4</a:t>
            </a:r>
          </a:p>
          <a:p>
            <a:r>
              <a:rPr lang="en-GB" sz="1400" i="1" dirty="0"/>
              <a:t>CACNA1C</a:t>
            </a:r>
          </a:p>
          <a:p>
            <a:r>
              <a:rPr lang="en-GB" sz="1400" i="1" dirty="0"/>
              <a:t>CUL4A</a:t>
            </a:r>
          </a:p>
          <a:p>
            <a:r>
              <a:rPr lang="en-GB" sz="1400" i="1" dirty="0"/>
              <a:t>BCL11B</a:t>
            </a:r>
          </a:p>
          <a:p>
            <a:r>
              <a:rPr lang="en-GB" sz="1400" i="1" dirty="0"/>
              <a:t>C15orf53</a:t>
            </a:r>
          </a:p>
          <a:p>
            <a:r>
              <a:rPr lang="en-GB" sz="1400" i="1" dirty="0"/>
              <a:t>STARD9</a:t>
            </a:r>
          </a:p>
          <a:p>
            <a:r>
              <a:rPr lang="en-GB" sz="1400" i="1" dirty="0"/>
              <a:t>HOMER2</a:t>
            </a:r>
          </a:p>
          <a:p>
            <a:r>
              <a:rPr lang="en-GB" sz="1400" i="1" dirty="0"/>
              <a:t>ZNF592</a:t>
            </a:r>
          </a:p>
          <a:p>
            <a:r>
              <a:rPr lang="en-GB" sz="1400" i="1" dirty="0"/>
              <a:t>FURIN</a:t>
            </a:r>
          </a:p>
          <a:p>
            <a:r>
              <a:rPr lang="en-GB" sz="1400" i="1" dirty="0"/>
              <a:t>C16orf72</a:t>
            </a:r>
          </a:p>
          <a:p>
            <a:r>
              <a:rPr lang="en-GB" sz="1400" i="1" dirty="0"/>
              <a:t>GRIN2A</a:t>
            </a:r>
          </a:p>
          <a:p>
            <a:r>
              <a:rPr lang="en-GB" sz="1400" i="1" dirty="0"/>
              <a:t>RPL13</a:t>
            </a:r>
          </a:p>
          <a:p>
            <a:r>
              <a:rPr lang="en-GB" sz="1400" i="1" dirty="0"/>
              <a:t>RTN4RL1</a:t>
            </a:r>
          </a:p>
          <a:p>
            <a:r>
              <a:rPr lang="en-GB" sz="1400" i="1" dirty="0"/>
              <a:t>ERBB2</a:t>
            </a:r>
          </a:p>
          <a:p>
            <a:r>
              <a:rPr lang="en-GB" sz="1400" i="1" dirty="0"/>
              <a:t>ERBB2</a:t>
            </a:r>
          </a:p>
          <a:p>
            <a:r>
              <a:rPr lang="en-GB" sz="1400" i="1" dirty="0"/>
              <a:t>HDAC5</a:t>
            </a:r>
          </a:p>
          <a:p>
            <a:r>
              <a:rPr lang="en-GB" sz="1400" i="1" dirty="0"/>
              <a:t>STK4</a:t>
            </a:r>
          </a:p>
          <a:p>
            <a:r>
              <a:rPr lang="en-GB" sz="1400" i="1" dirty="0"/>
              <a:t>WFDC12</a:t>
            </a:r>
          </a:p>
          <a:p>
            <a:r>
              <a:rPr lang="en-GB" sz="1400" i="1" dirty="0"/>
              <a:t>KCNB1</a:t>
            </a:r>
          </a:p>
          <a:p>
            <a:r>
              <a:rPr lang="en-GB" sz="1400" i="1" dirty="0"/>
              <a:t>OSBPL2</a:t>
            </a:r>
          </a:p>
          <a:p>
            <a:r>
              <a:rPr lang="en-GB" sz="1400" i="1" dirty="0"/>
              <a:t>SLC25A17</a:t>
            </a:r>
          </a:p>
        </p:txBody>
      </p:sp>
      <p:sp>
        <p:nvSpPr>
          <p:cNvPr id="12" name="Freeform: Shape 11" descr="DNA with solid fill">
            <a:extLst>
              <a:ext uri="{FF2B5EF4-FFF2-40B4-BE49-F238E27FC236}">
                <a16:creationId xmlns:a16="http://schemas.microsoft.com/office/drawing/2014/main" id="{901C846D-1000-FFB6-8471-C5865FDA7B95}"/>
              </a:ext>
            </a:extLst>
          </p:cNvPr>
          <p:cNvSpPr/>
          <p:nvPr/>
        </p:nvSpPr>
        <p:spPr>
          <a:xfrm rot="11364206">
            <a:off x="8697086" y="3489027"/>
            <a:ext cx="490504" cy="259030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sp>
        <p:nvSpPr>
          <p:cNvPr id="14" name="Freeform: Shape 13" descr="DNA with solid fill">
            <a:extLst>
              <a:ext uri="{FF2B5EF4-FFF2-40B4-BE49-F238E27FC236}">
                <a16:creationId xmlns:a16="http://schemas.microsoft.com/office/drawing/2014/main" id="{9EDB0142-1FED-C817-0B25-A2091F92AA9E}"/>
              </a:ext>
            </a:extLst>
          </p:cNvPr>
          <p:cNvSpPr/>
          <p:nvPr/>
        </p:nvSpPr>
        <p:spPr>
          <a:xfrm rot="10412652">
            <a:off x="6830546" y="1963678"/>
            <a:ext cx="490504" cy="259030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sp>
        <p:nvSpPr>
          <p:cNvPr id="16" name="Freeform: Shape 15" descr="DNA with solid fill">
            <a:extLst>
              <a:ext uri="{FF2B5EF4-FFF2-40B4-BE49-F238E27FC236}">
                <a16:creationId xmlns:a16="http://schemas.microsoft.com/office/drawing/2014/main" id="{9ABF5B21-E213-18F0-18F4-6A03731C9C23}"/>
              </a:ext>
            </a:extLst>
          </p:cNvPr>
          <p:cNvSpPr/>
          <p:nvPr/>
        </p:nvSpPr>
        <p:spPr>
          <a:xfrm rot="10293115">
            <a:off x="10596911" y="2418235"/>
            <a:ext cx="490504" cy="259030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sp>
        <p:nvSpPr>
          <p:cNvPr id="17" name="Freeform: Shape 16" descr="DNA with solid fill">
            <a:extLst>
              <a:ext uri="{FF2B5EF4-FFF2-40B4-BE49-F238E27FC236}">
                <a16:creationId xmlns:a16="http://schemas.microsoft.com/office/drawing/2014/main" id="{DE4797AA-594F-CDE6-651B-3CD3A61E20E1}"/>
              </a:ext>
            </a:extLst>
          </p:cNvPr>
          <p:cNvSpPr/>
          <p:nvPr/>
        </p:nvSpPr>
        <p:spPr>
          <a:xfrm rot="11267008">
            <a:off x="4939562" y="2418929"/>
            <a:ext cx="490504" cy="259030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sp>
        <p:nvSpPr>
          <p:cNvPr id="18" name="Freeform: Shape 17" descr="DNA with solid fill">
            <a:extLst>
              <a:ext uri="{FF2B5EF4-FFF2-40B4-BE49-F238E27FC236}">
                <a16:creationId xmlns:a16="http://schemas.microsoft.com/office/drawing/2014/main" id="{81B2C0EF-AFA5-764D-BF01-32D5917A0D16}"/>
              </a:ext>
            </a:extLst>
          </p:cNvPr>
          <p:cNvSpPr/>
          <p:nvPr/>
        </p:nvSpPr>
        <p:spPr>
          <a:xfrm rot="10234614">
            <a:off x="3160377" y="3123768"/>
            <a:ext cx="490504" cy="259030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sp>
        <p:nvSpPr>
          <p:cNvPr id="22" name="TextBox 21">
            <a:extLst>
              <a:ext uri="{FF2B5EF4-FFF2-40B4-BE49-F238E27FC236}">
                <a16:creationId xmlns:a16="http://schemas.microsoft.com/office/drawing/2014/main" id="{D663EC15-2270-41B6-3780-A7B02DF6D2C2}"/>
              </a:ext>
            </a:extLst>
          </p:cNvPr>
          <p:cNvSpPr txBox="1"/>
          <p:nvPr/>
        </p:nvSpPr>
        <p:spPr>
          <a:xfrm>
            <a:off x="3812802" y="1508576"/>
            <a:ext cx="7513888" cy="369332"/>
          </a:xfrm>
          <a:prstGeom prst="rect">
            <a:avLst/>
          </a:prstGeom>
          <a:noFill/>
        </p:spPr>
        <p:txBody>
          <a:bodyPr wrap="square">
            <a:spAutoFit/>
          </a:bodyPr>
          <a:lstStyle/>
          <a:p>
            <a:pPr algn="ctr"/>
            <a:r>
              <a:rPr lang="en-GB" b="1" dirty="0">
                <a:solidFill>
                  <a:schemeClr val="accent2">
                    <a:lumMod val="50000"/>
                  </a:schemeClr>
                </a:solidFill>
              </a:rPr>
              <a:t>Genetic loci associated with BD</a:t>
            </a:r>
          </a:p>
        </p:txBody>
      </p:sp>
    </p:spTree>
    <p:extLst>
      <p:ext uri="{BB962C8B-B14F-4D97-AF65-F5344CB8AC3E}">
        <p14:creationId xmlns:p14="http://schemas.microsoft.com/office/powerpoint/2010/main" val="633713904"/>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schemas.microsoft.com/office/2006/metadata/properties"/>
    <ds:schemaRef ds:uri="http://www.w3.org/XML/1998/namespace"/>
    <ds:schemaRef ds:uri="1e2b83f2-608e-4d8b-aad5-9aeb00a6b8cf"/>
    <ds:schemaRef ds:uri="http://purl.org/dc/elements/1.1/"/>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93782682-a62d-48e0-b485-eee0eb8db0f5"/>
    <ds:schemaRef ds:uri="http://purl.org/dc/terms/"/>
    <ds:schemaRef ds:uri="28627d7c-4416-4bc1-86cf-ca6c3a42a8f2"/>
    <ds:schemaRef ds:uri="08562aa6-c0ad-4fb9-8a82-15409d3a28b4"/>
  </ds:schemaRefs>
</ds:datastoreItem>
</file>

<file path=customXml/itemProps3.xml><?xml version="1.0" encoding="utf-8"?>
<ds:datastoreItem xmlns:ds="http://schemas.openxmlformats.org/officeDocument/2006/customXml" ds:itemID="{798C005F-4BC7-4033-A6B0-BBBA872ABC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35491</TotalTime>
  <Words>333</Words>
  <Application>Microsoft Office PowerPoint</Application>
  <PresentationFormat>Widescreen</PresentationFormat>
  <Paragraphs>77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Loci associated with bipolar disorder in GWAS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202</cp:revision>
  <dcterms:created xsi:type="dcterms:W3CDTF">2022-06-30T09:48:17Z</dcterms:created>
  <dcterms:modified xsi:type="dcterms:W3CDTF">2024-06-04T07:36:07Z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