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01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EE"/>
    <a:srgbClr val="D9D1CC"/>
    <a:srgbClr val="FFFFFF"/>
    <a:srgbClr val="7B9CBB"/>
    <a:srgbClr val="E3E3E3"/>
    <a:srgbClr val="E5EBF1"/>
    <a:srgbClr val="ECE5EA"/>
    <a:srgbClr val="3F1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90194" autoAdjust="0"/>
  </p:normalViewPr>
  <p:slideViewPr>
    <p:cSldViewPr snapToGrid="0" showGuides="1">
      <p:cViewPr varScale="1">
        <p:scale>
          <a:sx n="93" d="100"/>
          <a:sy n="93" d="100"/>
        </p:scale>
        <p:origin x="840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7068" y="-377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6800" y="4400549"/>
            <a:ext cx="5504400" cy="3971925"/>
          </a:xfrm>
        </p:spPr>
        <p:txBody>
          <a:bodyPr/>
          <a:lstStyle/>
          <a:p>
            <a:r>
              <a:rPr lang="en-GB" dirty="0"/>
              <a:t>Bipolar disorder is a highly heritable condition, as are many other psychiatric disorders, such as schizophrenia.</a:t>
            </a:r>
            <a:r>
              <a:rPr lang="en-GB" baseline="30000" dirty="0"/>
              <a:t>1-3</a:t>
            </a:r>
            <a:r>
              <a:rPr lang="en-GB" dirty="0"/>
              <a:t> Decades of research into the genetics of disorders such as bipolar disorder and schizophrenia have identified and corroborated several genetic loci implicated in these disorders.</a:t>
            </a:r>
            <a:r>
              <a:rPr lang="en-GB" baseline="30000" dirty="0"/>
              <a:t>3,4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Carroll LS, Owen MJ. Genetic overlap between autism, schizophrenia and bipolar disorder. Genome Med 2009; 1 (10): 102.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Lichtenstein P, Yip BH, Björk C, et al. Common genetic determinants of schizophrenia and bipolar disorder in Swedish families: a population-based study. Lancet 2009; 373 (9659): 234–239.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Bipolar Disorder and Schizophrenia Working Group of the Psychiatric Genomics Consortium; Bipolar Disorder and Schizophrenia Working Group of the Psychiatric Genomics Consortium. Genomic dissection of bipolar disorder and schizophrenia, including 28 </a:t>
            </a:r>
            <a:r>
              <a:rPr lang="en-GB" dirty="0" err="1"/>
              <a:t>subphenotypes</a:t>
            </a:r>
            <a:r>
              <a:rPr lang="en-GB" dirty="0"/>
              <a:t>. Cell 2018; 173 (7): 1705–1715.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Craddock N, O’Donovan MC, Owen MJ. The genetics of schizophrenia and bipolar disorder: dissecting psychosis. J Med Genet 2005; 42 (3): 193–204.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4926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1505048-2BC2-8EA5-C993-4FF20DB3B8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Bipolar disorder – Neurobiology and aetiology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141C470-FEF4-BA19-B8E9-159F2D005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Heritability of bipolar disorders compared with other disorders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C93D95-57FB-AEA7-8EDC-8642CB74A12F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GWAS studies into BD, autism, and schizophrenia have revealed overlapping risk loci, pointing towards the involvement of proteins associated with </a:t>
            </a:r>
            <a:r>
              <a:rPr lang="en-GB" b="1" dirty="0">
                <a:solidFill>
                  <a:schemeClr val="tx1"/>
                </a:solidFill>
              </a:rPr>
              <a:t>synaptic development and plasticity </a:t>
            </a:r>
            <a:r>
              <a:rPr lang="en-GB" dirty="0">
                <a:solidFill>
                  <a:schemeClr val="tx1"/>
                </a:solidFill>
              </a:rPr>
              <a:t>in the pathology of these disorders, e.g., calcium channel genes, neurexins and neuroligins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  <a:p>
            <a:pPr lvl="1"/>
            <a:r>
              <a:rPr lang="en-GB" dirty="0">
                <a:solidFill>
                  <a:schemeClr val="tx1"/>
                </a:solidFill>
              </a:rPr>
              <a:t>These findings suggest that conditions such as BD are neurodevelopmental disorders</a:t>
            </a:r>
          </a:p>
          <a:p>
            <a:r>
              <a:rPr lang="en-GB" dirty="0">
                <a:solidFill>
                  <a:schemeClr val="tx1"/>
                </a:solidFill>
              </a:rPr>
              <a:t>One study examined registry data from 9 million individuals, looking at the overlap between the genetic determinants of BD and schizophrenia</a:t>
            </a:r>
            <a:r>
              <a:rPr lang="en-GB" baseline="30000" dirty="0">
                <a:solidFill>
                  <a:schemeClr val="tx1"/>
                </a:solidFill>
              </a:rPr>
              <a:t>2</a:t>
            </a:r>
            <a:endParaRPr lang="en-GB" dirty="0">
              <a:solidFill>
                <a:schemeClr val="tx1"/>
              </a:solidFill>
            </a:endParaRPr>
          </a:p>
          <a:p>
            <a:pPr lvl="1"/>
            <a:r>
              <a:rPr lang="en-GB" dirty="0">
                <a:solidFill>
                  <a:schemeClr val="tx1"/>
                </a:solidFill>
              </a:rPr>
              <a:t>Having a first-degree relative with either BD or schizophrenia increased the risk of having that disorder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Relatives of people with BD were at an increased risk of developing BD – including people who were adopted out of their birth family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The </a:t>
            </a:r>
            <a:r>
              <a:rPr lang="en-GB" b="1" dirty="0">
                <a:solidFill>
                  <a:schemeClr val="tx1"/>
                </a:solidFill>
              </a:rPr>
              <a:t>comorbidity between BD and schizophrenia due to the additive genetic effects common to both disorders was 63% </a:t>
            </a:r>
          </a:p>
          <a:p>
            <a:r>
              <a:rPr lang="en-GB" dirty="0">
                <a:solidFill>
                  <a:schemeClr val="tx1"/>
                </a:solidFill>
              </a:rPr>
              <a:t>However, one genome-wide study attempted to distinguish BD and schizophrenia at the genetic level, and found </a:t>
            </a:r>
            <a:r>
              <a:rPr lang="en-GB" b="1" dirty="0">
                <a:solidFill>
                  <a:schemeClr val="tx1"/>
                </a:solidFill>
              </a:rPr>
              <a:t>several loci that were associated with either one or the other, but not with both disorders</a:t>
            </a:r>
            <a:r>
              <a:rPr lang="en-GB" baseline="30000" dirty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  <a:p>
            <a:pPr lvl="1"/>
            <a:r>
              <a:rPr lang="en-GB" dirty="0">
                <a:solidFill>
                  <a:schemeClr val="tx1"/>
                </a:solidFill>
              </a:rPr>
              <a:t>For instance, a </a:t>
            </a:r>
            <a:r>
              <a:rPr lang="en-GB" i="1" dirty="0">
                <a:solidFill>
                  <a:schemeClr val="tx1"/>
                </a:solidFill>
              </a:rPr>
              <a:t>DCAKD</a:t>
            </a:r>
            <a:r>
              <a:rPr lang="en-GB" dirty="0">
                <a:solidFill>
                  <a:schemeClr val="tx1"/>
                </a:solidFill>
              </a:rPr>
              <a:t> SNP was significantly associated with schizophrenia versus BD</a:t>
            </a:r>
            <a:endParaRPr lang="en-GB" baseline="30000" dirty="0">
              <a:solidFill>
                <a:schemeClr val="tx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B24B734-98D2-415F-D647-0C727BAF73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disorder; </a:t>
            </a:r>
            <a:r>
              <a:rPr lang="en-GB" i="1" dirty="0"/>
              <a:t>DCAKD</a:t>
            </a:r>
            <a:r>
              <a:rPr lang="en-GB" dirty="0"/>
              <a:t>=</a:t>
            </a:r>
            <a:r>
              <a:rPr lang="en-GB" dirty="0" err="1"/>
              <a:t>dephospho</a:t>
            </a:r>
            <a:r>
              <a:rPr lang="en-GB" dirty="0"/>
              <a:t>-CoA kinase domain containing; GWAS=genome-wide association study; SNP=single nucleotide polymorphism </a:t>
            </a:r>
          </a:p>
          <a:p>
            <a:endParaRPr lang="en-GB" dirty="0"/>
          </a:p>
          <a:p>
            <a:r>
              <a:rPr lang="en-GB" dirty="0"/>
              <a:t>1. Carroll &amp; Owen. Genome Med 2009;1(10):102; 2. Lichtenstein et al. Lancet 2009;373(9659):234–239;</a:t>
            </a:r>
          </a:p>
          <a:p>
            <a:r>
              <a:rPr lang="en-GB" dirty="0"/>
              <a:t>3. Bipolar Disorder and Schizophrenia Working Group of the Psychiatric Genomics Consortium. Cell 2018;173(7):1705–1715</a:t>
            </a:r>
          </a:p>
        </p:txBody>
      </p:sp>
    </p:spTree>
    <p:extLst>
      <p:ext uri="{BB962C8B-B14F-4D97-AF65-F5344CB8AC3E}">
        <p14:creationId xmlns:p14="http://schemas.microsoft.com/office/powerpoint/2010/main" val="42354781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www.w3.org/XML/1998/namespace"/>
    <ds:schemaRef ds:uri="1e2b83f2-608e-4d8b-aad5-9aeb00a6b8cf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93782682-a62d-48e0-b485-eee0eb8db0f5"/>
    <ds:schemaRef ds:uri="http://purl.org/dc/terms/"/>
    <ds:schemaRef ds:uri="28627d7c-4416-4bc1-86cf-ca6c3a42a8f2"/>
    <ds:schemaRef ds:uri="08562aa6-c0ad-4fb9-8a82-15409d3a28b4"/>
  </ds:schemaRefs>
</ds:datastoreItem>
</file>

<file path=customXml/itemProps3.xml><?xml version="1.0" encoding="utf-8"?>
<ds:datastoreItem xmlns:ds="http://schemas.openxmlformats.org/officeDocument/2006/customXml" ds:itemID="{798C005F-4BC7-4033-A6B0-BBBA872AB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35491</TotalTime>
  <Words>452</Words>
  <Application>Microsoft Office PowerPoint</Application>
  <PresentationFormat>Widescreen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Heritability of bipolar disorders compared with other disorders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203</cp:revision>
  <dcterms:created xsi:type="dcterms:W3CDTF">2022-06-30T09:48:17Z</dcterms:created>
  <dcterms:modified xsi:type="dcterms:W3CDTF">2024-06-04T07:36:27Z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