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02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EE"/>
    <a:srgbClr val="D9D1CC"/>
    <a:srgbClr val="FFFFFF"/>
    <a:srgbClr val="7B9CBB"/>
    <a:srgbClr val="E3E3E3"/>
    <a:srgbClr val="E5EBF1"/>
    <a:srgbClr val="ECE5EA"/>
    <a:srgbClr val="3F1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0" autoAdjust="0"/>
    <p:restoredTop sz="90194" autoAdjust="0"/>
  </p:normalViewPr>
  <p:slideViewPr>
    <p:cSldViewPr snapToGrid="0" showGuides="1">
      <p:cViewPr varScale="1">
        <p:scale>
          <a:sx n="93" d="100"/>
          <a:sy n="93" d="100"/>
        </p:scale>
        <p:origin x="840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1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7068" y="-377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04-06-2024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 detailed on the slide, animal models can be used to model some of the characteristic symptoms of bipolar disorder.</a:t>
            </a:r>
            <a:r>
              <a:rPr lang="en-GB" baseline="30000" dirty="0"/>
              <a:t>1-3</a:t>
            </a:r>
            <a:r>
              <a:rPr lang="en-GB" dirty="0"/>
              <a:t> However, whilst useful, these models cannot fully replicate the complex behaviours of humans with bipolar disorder, and the complex genetics of bipolar disorder; higher order functioning in humans, such as emotions and complex cognition, are effectively impossible to model in animals in a controlled way.</a:t>
            </a:r>
            <a:r>
              <a:rPr lang="en-GB" baseline="30000" dirty="0"/>
              <a:t>3</a:t>
            </a:r>
            <a:r>
              <a:rPr lang="en-GB" dirty="0"/>
              <a:t> Therefore, to translate findings from animal models into clinically applicable conclusions, they must be considered alongside the clinical presentation of the illness.</a:t>
            </a:r>
            <a:r>
              <a:rPr lang="en-GB" sz="1100" baseline="30000" dirty="0"/>
              <a:t>3</a:t>
            </a:r>
            <a:endParaRPr lang="en-GB" baseline="30000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Logan RW, McClung CA. Animal models of bipolar mania: the past, present and future. Neuroscience 2016; 321: 163–188.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Beyer DKE, Freund N. Animal models for bipolar disorder: from bedside to the cage. Int J Bipolar </a:t>
            </a:r>
            <a:r>
              <a:rPr lang="en-GB" dirty="0" err="1"/>
              <a:t>Disord</a:t>
            </a:r>
            <a:r>
              <a:rPr lang="en-GB" dirty="0"/>
              <a:t> 2017; 5 (1): 35.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Cosgrove VE, </a:t>
            </a:r>
            <a:r>
              <a:rPr lang="en-GB" dirty="0" err="1"/>
              <a:t>Kelsoe</a:t>
            </a:r>
            <a:r>
              <a:rPr lang="en-GB" dirty="0"/>
              <a:t> JR, </a:t>
            </a:r>
            <a:r>
              <a:rPr lang="en-GB" dirty="0" err="1"/>
              <a:t>Suppes</a:t>
            </a:r>
            <a:r>
              <a:rPr lang="en-GB" dirty="0"/>
              <a:t> T. Toward a valid animal model of bipolar disorder: how the research domain criteria help bridge the clinical–basic science divide. </a:t>
            </a:r>
            <a:r>
              <a:rPr lang="en-GB" dirty="0" err="1"/>
              <a:t>Biol</a:t>
            </a:r>
            <a:r>
              <a:rPr lang="en-GB" dirty="0"/>
              <a:t> Psychiatry 2016; 79 (1): 62–70.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FD536906-9CD0-3489-10F5-362A58D055C1}"/>
              </a:ext>
            </a:extLst>
          </p:cNvPr>
          <p:cNvSpPr txBox="1"/>
          <p:nvPr/>
        </p:nvSpPr>
        <p:spPr>
          <a:xfrm>
            <a:off x="8312728" y="2077175"/>
            <a:ext cx="3063932" cy="4982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en-GB" sz="1300" dirty="0">
                <a:solidFill>
                  <a:schemeClr val="tx2"/>
                </a:solidFill>
              </a:rPr>
              <a:t>Forced swim test, tail suspension test, learned helplessness test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3DE8BE7-33FA-12BF-B519-2B24FCCFA78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Bipolar disorder – Neurobiology and aetiology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6C2FBF4-8378-AA0F-4718-4D578A448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Animal models for bipolar disorders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F1A53D8-FEBB-A8E1-3FFE-F13B6DCF11E0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589405" cy="4415215"/>
          </a:xfrm>
        </p:spPr>
        <p:txBody>
          <a:bodyPr/>
          <a:lstStyle/>
          <a:p>
            <a:r>
              <a:rPr lang="en-GB" sz="1400" dirty="0">
                <a:solidFill>
                  <a:schemeClr val="tx1"/>
                </a:solidFill>
              </a:rPr>
              <a:t>Many of the different symptoms and behaviours typical of BD can be modelled in animal behaviour, such as in rodents</a:t>
            </a:r>
            <a:r>
              <a:rPr lang="en-GB" sz="1400" baseline="30000" dirty="0">
                <a:solidFill>
                  <a:schemeClr val="tx1"/>
                </a:solidFill>
              </a:rPr>
              <a:t>1-3</a:t>
            </a:r>
            <a:endParaRPr lang="en-GB" sz="1400" dirty="0">
              <a:solidFill>
                <a:schemeClr val="tx1"/>
              </a:solidFill>
            </a:endParaRPr>
          </a:p>
          <a:p>
            <a:r>
              <a:rPr lang="en-GB" sz="1400" dirty="0">
                <a:solidFill>
                  <a:schemeClr val="tx1"/>
                </a:solidFill>
              </a:rPr>
              <a:t>Some pharmacological treatments can induce mania-like behaviour in mice, e.g., by administration of psychostimulants followed by attenuation using lithium or antipsychotics</a:t>
            </a:r>
            <a:r>
              <a:rPr lang="en-GB" sz="1400" baseline="30000" dirty="0">
                <a:solidFill>
                  <a:schemeClr val="tx1"/>
                </a:solidFill>
              </a:rPr>
              <a:t>3</a:t>
            </a:r>
            <a:endParaRPr lang="en-GB" sz="1400" dirty="0">
              <a:solidFill>
                <a:schemeClr val="tx1"/>
              </a:solidFill>
            </a:endParaRPr>
          </a:p>
          <a:p>
            <a:r>
              <a:rPr lang="en-GB" sz="1400" dirty="0">
                <a:solidFill>
                  <a:schemeClr val="tx1"/>
                </a:solidFill>
              </a:rPr>
              <a:t>Alternatively, some specific models have been developed over years of research into BD that attempted to mimic the mania of BD:</a:t>
            </a:r>
            <a:r>
              <a:rPr lang="en-GB" sz="1400" baseline="30000" dirty="0">
                <a:solidFill>
                  <a:schemeClr val="tx1"/>
                </a:solidFill>
              </a:rPr>
              <a:t>3</a:t>
            </a:r>
            <a:endParaRPr lang="en-GB" sz="1400" dirty="0">
              <a:solidFill>
                <a:schemeClr val="tx1"/>
              </a:solidFill>
            </a:endParaRPr>
          </a:p>
          <a:p>
            <a:pPr lvl="1">
              <a:buClr>
                <a:schemeClr val="tx1"/>
              </a:buClr>
            </a:pPr>
            <a:r>
              <a:rPr lang="en-GB" b="1" dirty="0">
                <a:solidFill>
                  <a:schemeClr val="tx1"/>
                </a:solidFill>
              </a:rPr>
              <a:t>Black Swiss mice </a:t>
            </a:r>
            <a:r>
              <a:rPr lang="en-GB" dirty="0">
                <a:solidFill>
                  <a:schemeClr val="tx1"/>
                </a:solidFill>
              </a:rPr>
              <a:t>– a strain of mice that innately show high reward-seeking and risk-taking, with increased vigour and low anxiety</a:t>
            </a:r>
          </a:p>
          <a:p>
            <a:pPr lvl="1">
              <a:buClr>
                <a:schemeClr val="tx1"/>
              </a:buClr>
            </a:pPr>
            <a:r>
              <a:rPr lang="en-GB" b="1" i="1" dirty="0">
                <a:solidFill>
                  <a:schemeClr val="tx1"/>
                </a:solidFill>
              </a:rPr>
              <a:t>GluR</a:t>
            </a:r>
            <a:r>
              <a:rPr lang="en-GB" b="1" i="1" baseline="-25000" dirty="0">
                <a:solidFill>
                  <a:schemeClr val="tx1"/>
                </a:solidFill>
              </a:rPr>
              <a:t>6</a:t>
            </a:r>
            <a:r>
              <a:rPr lang="en-GB" b="1" dirty="0">
                <a:solidFill>
                  <a:schemeClr val="tx1"/>
                </a:solidFill>
              </a:rPr>
              <a:t> knockout mice </a:t>
            </a:r>
            <a:r>
              <a:rPr lang="en-GB" dirty="0">
                <a:solidFill>
                  <a:schemeClr val="tx1"/>
                </a:solidFill>
              </a:rPr>
              <a:t>– a knockout strain of mice that show high activity and risk-taking, are aggressive, and have low anxiety</a:t>
            </a:r>
          </a:p>
          <a:p>
            <a:pPr lvl="1">
              <a:buClr>
                <a:schemeClr val="tx1"/>
              </a:buClr>
            </a:pPr>
            <a:r>
              <a:rPr lang="en-GB" b="1" i="1" dirty="0">
                <a:solidFill>
                  <a:schemeClr val="tx1"/>
                </a:solidFill>
              </a:rPr>
              <a:t>CLOCK</a:t>
            </a:r>
            <a:r>
              <a:rPr lang="en-GB" b="1" dirty="0">
                <a:solidFill>
                  <a:schemeClr val="tx1"/>
                </a:solidFill>
              </a:rPr>
              <a:t> mutant mice </a:t>
            </a:r>
            <a:r>
              <a:rPr lang="en-GB" dirty="0">
                <a:solidFill>
                  <a:schemeClr val="tx1"/>
                </a:solidFill>
              </a:rPr>
              <a:t>– mice with disrupted regulation of circadian rhythm that show increased risk-taking and drive for reward, are hyperactive with decreased sleep, low anxiety and depression, and show rapid mood cycling</a:t>
            </a:r>
          </a:p>
          <a:p>
            <a:pPr lvl="1">
              <a:buClr>
                <a:schemeClr val="tx1"/>
              </a:buClr>
            </a:pPr>
            <a:r>
              <a:rPr lang="en-GB" b="1" i="1" dirty="0">
                <a:solidFill>
                  <a:schemeClr val="tx1"/>
                </a:solidFill>
              </a:rPr>
              <a:t>ERK1</a:t>
            </a:r>
            <a:r>
              <a:rPr lang="en-GB" b="1" dirty="0">
                <a:solidFill>
                  <a:schemeClr val="tx1"/>
                </a:solidFill>
              </a:rPr>
              <a:t> knockout mice </a:t>
            </a:r>
            <a:r>
              <a:rPr lang="en-GB" dirty="0">
                <a:solidFill>
                  <a:schemeClr val="tx1"/>
                </a:solidFill>
              </a:rPr>
              <a:t>– a knockout strain of mice that are hyperactive, with increased goal-directed activity and reward drive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563B31-0E1F-38DC-1B00-8FA5016807A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disorder; </a:t>
            </a:r>
            <a:r>
              <a:rPr lang="en-GB" i="1" dirty="0"/>
              <a:t>CLOCK</a:t>
            </a:r>
            <a:r>
              <a:rPr lang="en-GB" dirty="0"/>
              <a:t>=clock circadian regulator (circadian locomotor output cycles protein kaput); </a:t>
            </a:r>
            <a:r>
              <a:rPr lang="en-GB" i="1" dirty="0"/>
              <a:t>ERK1</a:t>
            </a:r>
            <a:r>
              <a:rPr lang="en-GB" dirty="0"/>
              <a:t>=extracellular signal-regulated kinase 1; </a:t>
            </a:r>
            <a:r>
              <a:rPr lang="en-GB" i="1" dirty="0"/>
              <a:t>GluR</a:t>
            </a:r>
            <a:r>
              <a:rPr lang="en-GB" i="1" baseline="-25000" dirty="0"/>
              <a:t>6</a:t>
            </a:r>
            <a:r>
              <a:rPr lang="en-GB" dirty="0"/>
              <a:t>=glutamate receptor 6</a:t>
            </a:r>
          </a:p>
          <a:p>
            <a:endParaRPr lang="en-GB" dirty="0"/>
          </a:p>
          <a:p>
            <a:r>
              <a:rPr lang="en-GB" dirty="0"/>
              <a:t>1. Logan &amp; McClung. Neuroscience 2016;321:163–188; 2. Beyer &amp; Freund. Int J Bipolar </a:t>
            </a:r>
            <a:r>
              <a:rPr lang="en-GB" dirty="0" err="1"/>
              <a:t>Disord</a:t>
            </a:r>
            <a:r>
              <a:rPr lang="en-GB" dirty="0"/>
              <a:t> 2017;5(1):35; 3. Cosgrove et al. </a:t>
            </a:r>
            <a:r>
              <a:rPr lang="en-GB" dirty="0" err="1"/>
              <a:t>Biol</a:t>
            </a:r>
            <a:r>
              <a:rPr lang="en-GB" dirty="0"/>
              <a:t> Psychiatry 2016;79(1):62–70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EE46AB-18D3-9FAF-B6C8-0D8AD8753D9E}"/>
              </a:ext>
            </a:extLst>
          </p:cNvPr>
          <p:cNvSpPr txBox="1"/>
          <p:nvPr/>
        </p:nvSpPr>
        <p:spPr>
          <a:xfrm>
            <a:off x="7056283" y="1415845"/>
            <a:ext cx="3769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accent5">
                    <a:lumMod val="50000"/>
                  </a:schemeClr>
                </a:solidFill>
              </a:rPr>
              <a:t>How specific human bipolar behaviours can be modelled in rodents</a:t>
            </a:r>
            <a:r>
              <a:rPr lang="en-GB" sz="1400" b="1" baseline="30000" dirty="0">
                <a:solidFill>
                  <a:schemeClr val="accent5">
                    <a:lumMod val="50000"/>
                  </a:schemeClr>
                </a:solidFill>
              </a:rPr>
              <a:t>1</a:t>
            </a:r>
            <a:endParaRPr lang="en-GB" sz="1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4" name="Graphic 13" descr="Rat with solid fill">
            <a:extLst>
              <a:ext uri="{FF2B5EF4-FFF2-40B4-BE49-F238E27FC236}">
                <a16:creationId xmlns:a16="http://schemas.microsoft.com/office/drawing/2014/main" id="{3A882041-D2B6-1BEF-4BCE-6B3F6C5409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1792" y="927215"/>
            <a:ext cx="1195440" cy="1195440"/>
          </a:xfrm>
          <a:prstGeom prst="rect">
            <a:avLst/>
          </a:prstGeom>
        </p:spPr>
      </p:pic>
      <p:pic>
        <p:nvPicPr>
          <p:cNvPr id="15" name="Graphic 14" descr="Rat with solid fill">
            <a:extLst>
              <a:ext uri="{FF2B5EF4-FFF2-40B4-BE49-F238E27FC236}">
                <a16:creationId xmlns:a16="http://schemas.microsoft.com/office/drawing/2014/main" id="{6068ADA0-632B-5863-5B8A-C1EBDEC2F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0574404" y="927215"/>
            <a:ext cx="1195440" cy="11954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28AB834-4E47-CC96-DB62-048AB59DACC4}"/>
              </a:ext>
            </a:extLst>
          </p:cNvPr>
          <p:cNvSpPr txBox="1"/>
          <p:nvPr/>
        </p:nvSpPr>
        <p:spPr>
          <a:xfrm>
            <a:off x="6504940" y="5015423"/>
            <a:ext cx="4871720" cy="523220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Although they can be powerful research tool, most models do not fully replicate both mania and depression</a:t>
            </a:r>
            <a:r>
              <a:rPr lang="en-GB" sz="1400" baseline="30000" dirty="0">
                <a:solidFill>
                  <a:schemeClr val="bg1"/>
                </a:solidFill>
              </a:rPr>
              <a:t>1,3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E06F64F4-E7D6-F78F-E968-1A8DB82AC4E8}"/>
              </a:ext>
            </a:extLst>
          </p:cNvPr>
          <p:cNvSpPr/>
          <p:nvPr/>
        </p:nvSpPr>
        <p:spPr>
          <a:xfrm>
            <a:off x="6504940" y="2011367"/>
            <a:ext cx="1914664" cy="617533"/>
          </a:xfrm>
          <a:prstGeom prst="rightArrow">
            <a:avLst>
              <a:gd name="adj1" fmla="val 69572"/>
              <a:gd name="adj2" fmla="val 46330"/>
            </a:avLst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00" dirty="0"/>
              <a:t>Depression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5CAD95-FC12-C35B-CA2A-AD7DC787658D}"/>
              </a:ext>
            </a:extLst>
          </p:cNvPr>
          <p:cNvSpPr txBox="1"/>
          <p:nvPr/>
        </p:nvSpPr>
        <p:spPr>
          <a:xfrm>
            <a:off x="8312728" y="2650748"/>
            <a:ext cx="3063932" cy="4982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en-GB" sz="1300" dirty="0">
                <a:solidFill>
                  <a:schemeClr val="tx2"/>
                </a:solidFill>
              </a:rPr>
              <a:t>The Iowa gambling task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BBDFB2E5-E6F5-BB36-9133-854C0C3B7CE1}"/>
              </a:ext>
            </a:extLst>
          </p:cNvPr>
          <p:cNvSpPr/>
          <p:nvPr/>
        </p:nvSpPr>
        <p:spPr>
          <a:xfrm>
            <a:off x="6504940" y="2584940"/>
            <a:ext cx="1914664" cy="617533"/>
          </a:xfrm>
          <a:prstGeom prst="rightArrow">
            <a:avLst>
              <a:gd name="adj1" fmla="val 69572"/>
              <a:gd name="adj2" fmla="val 46330"/>
            </a:avLst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GB" sz="1300" dirty="0"/>
              <a:t>Risk-taking behaviour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39FA3A-9FC4-C77B-AE0C-CD35D90D5E8B}"/>
              </a:ext>
            </a:extLst>
          </p:cNvPr>
          <p:cNvSpPr txBox="1"/>
          <p:nvPr/>
        </p:nvSpPr>
        <p:spPr>
          <a:xfrm>
            <a:off x="8312728" y="3224321"/>
            <a:ext cx="3063932" cy="4982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en-GB" sz="1300" dirty="0">
                <a:solidFill>
                  <a:schemeClr val="tx2"/>
                </a:solidFill>
              </a:rPr>
              <a:t>The resident–intruder test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D6AA80C8-128E-1204-CAD0-28CD9D37D433}"/>
              </a:ext>
            </a:extLst>
          </p:cNvPr>
          <p:cNvSpPr/>
          <p:nvPr/>
        </p:nvSpPr>
        <p:spPr>
          <a:xfrm>
            <a:off x="6504940" y="3158513"/>
            <a:ext cx="1914664" cy="617533"/>
          </a:xfrm>
          <a:prstGeom prst="rightArrow">
            <a:avLst>
              <a:gd name="adj1" fmla="val 69572"/>
              <a:gd name="adj2" fmla="val 46330"/>
            </a:avLst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GB" sz="1300" dirty="0"/>
              <a:t>Aggressive behaviour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1AE006-88CB-D06B-E5BB-1CDD9362B470}"/>
              </a:ext>
            </a:extLst>
          </p:cNvPr>
          <p:cNvSpPr txBox="1"/>
          <p:nvPr/>
        </p:nvSpPr>
        <p:spPr>
          <a:xfrm>
            <a:off x="8312728" y="3797894"/>
            <a:ext cx="3063932" cy="4982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en-GB" sz="1300" dirty="0" err="1">
                <a:solidFill>
                  <a:schemeClr val="tx2"/>
                </a:solidFill>
              </a:rPr>
              <a:t>Homecage</a:t>
            </a:r>
            <a:r>
              <a:rPr lang="en-GB" sz="1300" dirty="0">
                <a:solidFill>
                  <a:schemeClr val="tx2"/>
                </a:solidFill>
              </a:rPr>
              <a:t> monitors, wheel running, behavioural pattern monitoring</a:t>
            </a: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DE29D145-262D-A539-2C0E-820BA604B550}"/>
              </a:ext>
            </a:extLst>
          </p:cNvPr>
          <p:cNvSpPr/>
          <p:nvPr/>
        </p:nvSpPr>
        <p:spPr>
          <a:xfrm>
            <a:off x="6504940" y="3732086"/>
            <a:ext cx="1914664" cy="617533"/>
          </a:xfrm>
          <a:prstGeom prst="rightArrow">
            <a:avLst>
              <a:gd name="adj1" fmla="val 69572"/>
              <a:gd name="adj2" fmla="val 46330"/>
            </a:avLst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GB" sz="1300" dirty="0"/>
              <a:t>Hyperactivity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9458627-C7E9-1983-BA32-E8250BF11113}"/>
              </a:ext>
            </a:extLst>
          </p:cNvPr>
          <p:cNvSpPr txBox="1"/>
          <p:nvPr/>
        </p:nvSpPr>
        <p:spPr>
          <a:xfrm>
            <a:off x="8312728" y="4371466"/>
            <a:ext cx="3063932" cy="4982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en-GB" sz="1300" dirty="0">
                <a:solidFill>
                  <a:schemeClr val="tx2"/>
                </a:solidFill>
              </a:rPr>
              <a:t>EEG, circadian activity, </a:t>
            </a:r>
            <a:br>
              <a:rPr lang="en-GB" sz="1300" dirty="0">
                <a:solidFill>
                  <a:schemeClr val="tx2"/>
                </a:solidFill>
              </a:rPr>
            </a:br>
            <a:r>
              <a:rPr lang="en-GB" sz="1300" dirty="0">
                <a:solidFill>
                  <a:schemeClr val="tx2"/>
                </a:solidFill>
              </a:rPr>
              <a:t>sleep–wake monitoring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3591B89D-9E37-4D54-0DCF-2944D4AC788E}"/>
              </a:ext>
            </a:extLst>
          </p:cNvPr>
          <p:cNvSpPr/>
          <p:nvPr/>
        </p:nvSpPr>
        <p:spPr>
          <a:xfrm>
            <a:off x="6504940" y="4305658"/>
            <a:ext cx="1914664" cy="617533"/>
          </a:xfrm>
          <a:prstGeom prst="rightArrow">
            <a:avLst>
              <a:gd name="adj1" fmla="val 69572"/>
              <a:gd name="adj2" fmla="val 46330"/>
            </a:avLst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GB" sz="1300" dirty="0"/>
              <a:t>Disrupted sleep</a:t>
            </a:r>
          </a:p>
        </p:txBody>
      </p:sp>
    </p:spTree>
    <p:extLst>
      <p:ext uri="{BB962C8B-B14F-4D97-AF65-F5344CB8AC3E}">
        <p14:creationId xmlns:p14="http://schemas.microsoft.com/office/powerpoint/2010/main" val="179180506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www.w3.org/XML/1998/namespace"/>
    <ds:schemaRef ds:uri="1e2b83f2-608e-4d8b-aad5-9aeb00a6b8cf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93782682-a62d-48e0-b485-eee0eb8db0f5"/>
    <ds:schemaRef ds:uri="http://purl.org/dc/terms/"/>
    <ds:schemaRef ds:uri="28627d7c-4416-4bc1-86cf-ca6c3a42a8f2"/>
    <ds:schemaRef ds:uri="08562aa6-c0ad-4fb9-8a82-15409d3a28b4"/>
  </ds:schemaRefs>
</ds:datastoreItem>
</file>

<file path=customXml/itemProps3.xml><?xml version="1.0" encoding="utf-8"?>
<ds:datastoreItem xmlns:ds="http://schemas.openxmlformats.org/officeDocument/2006/customXml" ds:itemID="{798C005F-4BC7-4033-A6B0-BBBA872AB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35492</TotalTime>
  <Words>524</Words>
  <Application>Microsoft Office PowerPoint</Application>
  <PresentationFormat>Widescreen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Animal models for bipolar disorders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205</cp:revision>
  <dcterms:created xsi:type="dcterms:W3CDTF">2022-06-30T09:48:17Z</dcterms:created>
  <dcterms:modified xsi:type="dcterms:W3CDTF">2024-06-04T07:37:03Z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