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7"/>
  </p:notesMasterIdLst>
  <p:sldIdLst>
    <p:sldId id="996" r:id="rId5"/>
    <p:sldId id="998" r:id="rId6"/>
    <p:sldId id="1016" r:id="rId7"/>
    <p:sldId id="999" r:id="rId8"/>
    <p:sldId id="1031" r:id="rId9"/>
    <p:sldId id="1041" r:id="rId10"/>
    <p:sldId id="1001" r:id="rId11"/>
    <p:sldId id="1017" r:id="rId12"/>
    <p:sldId id="1002" r:id="rId13"/>
    <p:sldId id="1003" r:id="rId14"/>
    <p:sldId id="1004" r:id="rId15"/>
    <p:sldId id="1033" r:id="rId16"/>
    <p:sldId id="1018" r:id="rId17"/>
    <p:sldId id="1005" r:id="rId18"/>
    <p:sldId id="1006" r:id="rId19"/>
    <p:sldId id="1019" r:id="rId20"/>
    <p:sldId id="1008" r:id="rId21"/>
    <p:sldId id="1009" r:id="rId22"/>
    <p:sldId id="1039" r:id="rId23"/>
    <p:sldId id="1040" r:id="rId24"/>
    <p:sldId id="1020" r:id="rId25"/>
    <p:sldId id="1037" r:id="rId26"/>
    <p:sldId id="1010" r:id="rId27"/>
    <p:sldId id="1034" r:id="rId28"/>
    <p:sldId id="1030" r:id="rId29"/>
    <p:sldId id="1038" r:id="rId30"/>
    <p:sldId id="1023" r:id="rId31"/>
    <p:sldId id="1022" r:id="rId32"/>
    <p:sldId id="1012" r:id="rId33"/>
    <p:sldId id="1025" r:id="rId34"/>
    <p:sldId id="1026" r:id="rId35"/>
    <p:sldId id="1027" r:id="rId3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45252C3A-5349-81E1-9C4F-980A23EB28AB}" name="שני שטרן" initials="שש" userId="שני שטרן" providerId="None"/>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F0EE"/>
    <a:srgbClr val="D9D1CC"/>
    <a:srgbClr val="FFFFFF"/>
    <a:srgbClr val="7B9CBB"/>
    <a:srgbClr val="E3E3E3"/>
    <a:srgbClr val="E5EBF1"/>
    <a:srgbClr val="ECE5EA"/>
    <a:srgbClr val="3F1A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50" autoAdjust="0"/>
    <p:restoredTop sz="90194" autoAdjust="0"/>
  </p:normalViewPr>
  <p:slideViewPr>
    <p:cSldViewPr snapToGrid="0" showGuides="1">
      <p:cViewPr varScale="1">
        <p:scale>
          <a:sx n="143" d="100"/>
          <a:sy n="143" d="100"/>
        </p:scale>
        <p:origin x="1386" y="126"/>
      </p:cViewPr>
      <p:guideLst>
        <p:guide orient="horz" pos="2160"/>
        <p:guide pos="3840"/>
      </p:guideLst>
    </p:cSldViewPr>
  </p:slideViewPr>
  <p:outlineViewPr>
    <p:cViewPr>
      <p:scale>
        <a:sx n="33" d="100"/>
        <a:sy n="33" d="100"/>
      </p:scale>
      <p:origin x="0" y="-15186"/>
    </p:cViewPr>
  </p:outlineViewPr>
  <p:notesTextViewPr>
    <p:cViewPr>
      <p:scale>
        <a:sx n="100" d="100"/>
        <a:sy n="100" d="100"/>
      </p:scale>
      <p:origin x="0" y="0"/>
    </p:cViewPr>
  </p:notesTextViewPr>
  <p:sorterViewPr>
    <p:cViewPr>
      <p:scale>
        <a:sx n="90" d="100"/>
        <a:sy n="90" d="100"/>
      </p:scale>
      <p:origin x="0" y="0"/>
    </p:cViewPr>
  </p:sorterViewPr>
  <p:notesViewPr>
    <p:cSldViewPr snapToGrid="0">
      <p:cViewPr>
        <p:scale>
          <a:sx n="200" d="100"/>
          <a:sy n="200" d="100"/>
        </p:scale>
        <p:origin x="7068" y="-377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Jagger" userId="cf4acb15-657a-45e0-bad4-d602a69c1922" providerId="ADAL" clId="{53C8FCD6-8E90-472B-9C5B-7FE6741004EB}"/>
    <pc:docChg chg="">
      <pc:chgData name="Rachel Jagger" userId="cf4acb15-657a-45e0-bad4-d602a69c1922" providerId="ADAL" clId="{53C8FCD6-8E90-472B-9C5B-7FE6741004EB}" dt="2024-05-14T19:35:31.202" v="0"/>
      <pc:docMkLst>
        <pc:docMk/>
      </pc:docMkLst>
      <pc:sldChg chg="delCm">
        <pc:chgData name="Rachel Jagger" userId="cf4acb15-657a-45e0-bad4-d602a69c1922" providerId="ADAL" clId="{53C8FCD6-8E90-472B-9C5B-7FE6741004EB}" dt="2024-05-14T19:35:31.202" v="0"/>
        <pc:sldMkLst>
          <pc:docMk/>
          <pc:sldMk cId="3048722130" sldId="999"/>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53C8FCD6-8E90-472B-9C5B-7FE6741004EB}" dt="2024-05-14T19:35:31.202" v="0"/>
              <pc2:cmMkLst xmlns:pc2="http://schemas.microsoft.com/office/powerpoint/2019/9/main/command">
                <pc:docMk/>
                <pc:sldMk cId="3048722130" sldId="999"/>
                <pc2:cmMk id="{4397CF58-8F88-4D73-B811-67E96C630A77}"/>
              </pc2:cmMkLst>
            </pc226:cmChg>
          </p:ext>
        </pc:extLst>
      </pc:sldChg>
      <pc:sldChg chg="delCm">
        <pc:chgData name="Rachel Jagger" userId="cf4acb15-657a-45e0-bad4-d602a69c1922" providerId="ADAL" clId="{53C8FCD6-8E90-472B-9C5B-7FE6741004EB}" dt="2024-05-14T19:35:31.202" v="0"/>
        <pc:sldMkLst>
          <pc:docMk/>
          <pc:sldMk cId="1791805063" sldId="1002"/>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53C8FCD6-8E90-472B-9C5B-7FE6741004EB}" dt="2024-05-14T19:35:31.202" v="0"/>
              <pc2:cmMkLst xmlns:pc2="http://schemas.microsoft.com/office/powerpoint/2019/9/main/command">
                <pc:docMk/>
                <pc:sldMk cId="1791805063" sldId="1002"/>
                <pc2:cmMk id="{287B528A-0147-4A68-AD9E-06D317FECBD0}"/>
              </pc2:cmMkLst>
            </pc226:cmChg>
          </p:ext>
        </pc:extLst>
      </pc:sldChg>
      <pc:sldChg chg="delCm">
        <pc:chgData name="Rachel Jagger" userId="cf4acb15-657a-45e0-bad4-d602a69c1922" providerId="ADAL" clId="{53C8FCD6-8E90-472B-9C5B-7FE6741004EB}" dt="2024-05-14T19:35:31.202" v="0"/>
        <pc:sldMkLst>
          <pc:docMk/>
          <pc:sldMk cId="2690685233" sldId="1006"/>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53C8FCD6-8E90-472B-9C5B-7FE6741004EB}" dt="2024-05-14T19:35:31.202" v="0"/>
              <pc2:cmMkLst xmlns:pc2="http://schemas.microsoft.com/office/powerpoint/2019/9/main/command">
                <pc:docMk/>
                <pc:sldMk cId="2690685233" sldId="1006"/>
                <pc2:cmMk id="{29875AB4-E2A0-4D6A-9D3D-41D74D1DCF1A}"/>
              </pc2:cmMkLst>
            </pc226:cmChg>
            <pc226:cmChg xmlns:pc226="http://schemas.microsoft.com/office/powerpoint/2022/06/main/command" chg="del">
              <pc226:chgData name="Rachel Jagger" userId="cf4acb15-657a-45e0-bad4-d602a69c1922" providerId="ADAL" clId="{53C8FCD6-8E90-472B-9C5B-7FE6741004EB}" dt="2024-05-14T19:35:31.202" v="0"/>
              <pc2:cmMkLst xmlns:pc2="http://schemas.microsoft.com/office/powerpoint/2019/9/main/command">
                <pc:docMk/>
                <pc:sldMk cId="2690685233" sldId="1006"/>
                <pc2:cmMk id="{380C90B4-36C6-42A5-BC8C-75C0C977FF6B}"/>
              </pc2:cmMkLst>
            </pc226:cmChg>
          </p:ext>
        </pc:extLst>
      </pc:sldChg>
      <pc:sldChg chg="delCm">
        <pc:chgData name="Rachel Jagger" userId="cf4acb15-657a-45e0-bad4-d602a69c1922" providerId="ADAL" clId="{53C8FCD6-8E90-472B-9C5B-7FE6741004EB}" dt="2024-05-14T19:35:31.202" v="0"/>
        <pc:sldMkLst>
          <pc:docMk/>
          <pc:sldMk cId="2842651365" sldId="1012"/>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53C8FCD6-8E90-472B-9C5B-7FE6741004EB}" dt="2024-05-14T19:35:31.202" v="0"/>
              <pc2:cmMkLst xmlns:pc2="http://schemas.microsoft.com/office/powerpoint/2019/9/main/command">
                <pc:docMk/>
                <pc:sldMk cId="2842651365" sldId="1012"/>
                <pc2:cmMk id="{8A1FF577-0D5D-43C6-A8DC-D49282B3A3E9}"/>
              </pc2:cmMkLst>
            </pc226:cmChg>
          </p:ext>
        </pc:extLst>
      </pc:sldChg>
      <pc:sldChg chg="delCm">
        <pc:chgData name="Rachel Jagger" userId="cf4acb15-657a-45e0-bad4-d602a69c1922" providerId="ADAL" clId="{53C8FCD6-8E90-472B-9C5B-7FE6741004EB}" dt="2024-05-14T19:35:31.202" v="0"/>
        <pc:sldMkLst>
          <pc:docMk/>
          <pc:sldMk cId="103667614" sldId="1023"/>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53C8FCD6-8E90-472B-9C5B-7FE6741004EB}" dt="2024-05-14T19:35:31.202" v="0"/>
              <pc2:cmMkLst xmlns:pc2="http://schemas.microsoft.com/office/powerpoint/2019/9/main/command">
                <pc:docMk/>
                <pc:sldMk cId="103667614" sldId="1023"/>
                <pc2:cmMk id="{2C129808-CDE3-41AE-9D55-A7D8E0A8A061}"/>
              </pc2:cmMkLst>
            </pc226:cmChg>
          </p:ext>
        </pc:extLst>
      </pc:sldChg>
      <pc:sldChg chg="delCm">
        <pc:chgData name="Rachel Jagger" userId="cf4acb15-657a-45e0-bad4-d602a69c1922" providerId="ADAL" clId="{53C8FCD6-8E90-472B-9C5B-7FE6741004EB}" dt="2024-05-14T19:35:31.202" v="0"/>
        <pc:sldMkLst>
          <pc:docMk/>
          <pc:sldMk cId="4264961775" sldId="1026"/>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53C8FCD6-8E90-472B-9C5B-7FE6741004EB}" dt="2024-05-14T19:35:31.202" v="0"/>
              <pc2:cmMkLst xmlns:pc2="http://schemas.microsoft.com/office/powerpoint/2019/9/main/command">
                <pc:docMk/>
                <pc:sldMk cId="4264961775" sldId="1026"/>
                <pc2:cmMk id="{44E96D4B-F3FC-4326-B81D-668792BFBCAA}"/>
              </pc2:cmMkLst>
            </pc226:cmChg>
          </p:ext>
        </pc:extLst>
      </pc:sldChg>
      <pc:sldChg chg="delCm">
        <pc:chgData name="Rachel Jagger" userId="cf4acb15-657a-45e0-bad4-d602a69c1922" providerId="ADAL" clId="{53C8FCD6-8E90-472B-9C5B-7FE6741004EB}" dt="2024-05-14T19:35:31.202" v="0"/>
        <pc:sldMkLst>
          <pc:docMk/>
          <pc:sldMk cId="331506281" sldId="1033"/>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53C8FCD6-8E90-472B-9C5B-7FE6741004EB}" dt="2024-05-14T19:35:31.202" v="0"/>
              <pc2:cmMkLst xmlns:pc2="http://schemas.microsoft.com/office/powerpoint/2019/9/main/command">
                <pc:docMk/>
                <pc:sldMk cId="331506281" sldId="1033"/>
                <pc2:cmMk id="{21592F25-CEA9-44A5-9534-9FBEC771B104}"/>
              </pc2:cmMkLst>
            </pc226:cmChg>
          </p:ext>
        </pc:ext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BB6E7B-8C32-4825-8DA0-080E630493A9}" type="datetimeFigureOut">
              <a:rPr lang="da-DK" smtClean="0"/>
              <a:t>28-05-2024</a:t>
            </a:fld>
            <a:endParaRPr lang="da-DK"/>
          </a:p>
        </p:txBody>
      </p:sp>
      <p:sp>
        <p:nvSpPr>
          <p:cNvPr id="4" name="Slide Image Placeholder 3"/>
          <p:cNvSpPr>
            <a:spLocks noGrp="1" noRot="1" noChangeAspect="1"/>
          </p:cNvSpPr>
          <p:nvPr>
            <p:ph type="sldImg" idx="2"/>
          </p:nvPr>
        </p:nvSpPr>
        <p:spPr>
          <a:xfrm>
            <a:off x="640800" y="1038225"/>
            <a:ext cx="5576400" cy="313672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6800" y="4400550"/>
            <a:ext cx="5504400" cy="36612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a-DK"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2869026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Bipolar disorders are characterized by biphasic mood disturbances of (hypo)manic and depressive episodes.</a:t>
            </a:r>
            <a:r>
              <a:rPr lang="en-GB" baseline="30000" dirty="0"/>
              <a:t>3</a:t>
            </a:r>
            <a:r>
              <a:rPr lang="en-GB" dirty="0"/>
              <a:t> Better understood now than in the past, bipolar disorder is believed to be brought about by a complex interplay of genetic, environmental, and neurological factors.</a:t>
            </a:r>
            <a:r>
              <a:rPr lang="en-GB" baseline="30000" dirty="0"/>
              <a:t>1-4</a:t>
            </a:r>
            <a:endParaRPr lang="en-GB" dirty="0"/>
          </a:p>
          <a:p>
            <a:endParaRPr lang="en-GB" dirty="0"/>
          </a:p>
          <a:p>
            <a:r>
              <a:rPr lang="en-GB" dirty="0"/>
              <a:t>References:</a:t>
            </a:r>
          </a:p>
          <a:p>
            <a:pPr marL="228600" indent="-228600">
              <a:buFont typeface="+mj-lt"/>
              <a:buAutoNum type="arabicPeriod"/>
            </a:pPr>
            <a:r>
              <a:rPr lang="en-GB" dirty="0" err="1"/>
              <a:t>Scaini</a:t>
            </a:r>
            <a:r>
              <a:rPr lang="en-GB" dirty="0"/>
              <a:t> G, </a:t>
            </a:r>
            <a:r>
              <a:rPr lang="en-GB" dirty="0" err="1"/>
              <a:t>Valvassori</a:t>
            </a:r>
            <a:r>
              <a:rPr lang="en-GB" dirty="0"/>
              <a:t> SS, Diaz AP, et al. Neurobiology of bipolar disorders: a review of genetic components, </a:t>
            </a:r>
            <a:r>
              <a:rPr lang="en-GB" dirty="0" err="1"/>
              <a:t>signaling</a:t>
            </a:r>
            <a:r>
              <a:rPr lang="en-GB" dirty="0"/>
              <a:t> pathways, biochemical changes, and neuroimaging findings. Braz J Psychiatry 2020; 42 (5): 536–551.</a:t>
            </a:r>
          </a:p>
          <a:p>
            <a:pPr marL="228600" indent="-228600">
              <a:buFont typeface="+mj-lt"/>
              <a:buAutoNum type="arabicPeriod"/>
            </a:pPr>
            <a:r>
              <a:rPr lang="en-GB" dirty="0"/>
              <a:t>Harrison PJ, Geddes JR, Tunbridge EM. The emerging neurobiology of bipolar disorder. Trends </a:t>
            </a:r>
            <a:r>
              <a:rPr lang="en-GB" dirty="0" err="1"/>
              <a:t>Neurosci</a:t>
            </a:r>
            <a:r>
              <a:rPr lang="en-GB" dirty="0"/>
              <a:t> 2018; 41 (1): 18–30.</a:t>
            </a:r>
          </a:p>
          <a:p>
            <a:pPr marL="228600" indent="-228600">
              <a:buFont typeface="+mj-lt"/>
              <a:buAutoNum type="arabicPeriod"/>
            </a:pPr>
            <a:r>
              <a:rPr lang="en-GB" dirty="0"/>
              <a:t>Vieta E, Berk M, Schulze TG, et al. Bipolar disorders. Nat Rev Dis Primers 2018; 4: 18008.</a:t>
            </a:r>
          </a:p>
          <a:p>
            <a:pPr marL="228600" indent="-228600">
              <a:buFont typeface="+mj-lt"/>
              <a:buAutoNum type="arabicPeriod"/>
            </a:pPr>
            <a:r>
              <a:rPr lang="en-GB" dirty="0"/>
              <a:t>Charney AW, Mullins N, Park YJ, Xu J. On the diagnostic and neurobiological origins of bipolar disorder. </a:t>
            </a:r>
            <a:r>
              <a:rPr lang="en-GB" dirty="0" err="1"/>
              <a:t>Transl</a:t>
            </a:r>
            <a:r>
              <a:rPr lang="en-GB" dirty="0"/>
              <a:t> Psychiatry 2020; 10 (1): 118.</a:t>
            </a:r>
          </a:p>
        </p:txBody>
      </p:sp>
      <p:sp>
        <p:nvSpPr>
          <p:cNvPr id="4" name="Slide Number Placeholder 3"/>
          <p:cNvSpPr>
            <a:spLocks noGrp="1"/>
          </p:cNvSpPr>
          <p:nvPr>
            <p:ph type="sldNum" sz="quarter" idx="5"/>
          </p:nvPr>
        </p:nvSpPr>
        <p:spPr/>
        <p:txBody>
          <a:bodyPr/>
          <a:lstStyle/>
          <a:p>
            <a:fld id="{DE4970BF-B400-48B4-BD31-9AEFB95A0870}" type="slidenum">
              <a:rPr lang="da-DK" smtClean="0"/>
              <a:t>2</a:t>
            </a:fld>
            <a:endParaRPr lang="da-DK"/>
          </a:p>
        </p:txBody>
      </p:sp>
    </p:spTree>
    <p:extLst>
      <p:ext uri="{BB962C8B-B14F-4D97-AF65-F5344CB8AC3E}">
        <p14:creationId xmlns:p14="http://schemas.microsoft.com/office/powerpoint/2010/main" val="26589584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3</a:t>
            </a:fld>
            <a:endParaRPr lang="da-DK"/>
          </a:p>
        </p:txBody>
      </p:sp>
    </p:spTree>
    <p:extLst>
      <p:ext uri="{BB962C8B-B14F-4D97-AF65-F5344CB8AC3E}">
        <p14:creationId xmlns:p14="http://schemas.microsoft.com/office/powerpoint/2010/main" val="1355177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As outlined on the slide, bipolar disorder is a highly heritable disorder.</a:t>
            </a:r>
            <a:r>
              <a:rPr lang="en-GB" baseline="30000" dirty="0"/>
              <a:t>1-4</a:t>
            </a:r>
            <a:r>
              <a:rPr lang="en-GB" dirty="0"/>
              <a:t> The pathology of bipolar disorder is thought to be best explained by a model that takes account of this clear genetic involvement, interacting with a person’s environment and biochemistry, although the disease process is as-yet poorly understood.</a:t>
            </a:r>
            <a:r>
              <a:rPr lang="en-GB" baseline="30000" dirty="0"/>
              <a:t>2</a:t>
            </a:r>
          </a:p>
          <a:p>
            <a:endParaRPr lang="en-GB" dirty="0"/>
          </a:p>
          <a:p>
            <a:r>
              <a:rPr lang="en-GB" dirty="0"/>
              <a:t>References:</a:t>
            </a:r>
          </a:p>
          <a:p>
            <a:pPr marL="228600" indent="-228600">
              <a:buFont typeface="+mj-lt"/>
              <a:buAutoNum type="arabicPeriod"/>
            </a:pPr>
            <a:r>
              <a:rPr lang="en-GB" dirty="0"/>
              <a:t>O’Connell KS, Coombes BJ. Genetic contributions to bipolar disorder: current status and future directions. </a:t>
            </a:r>
            <a:r>
              <a:rPr lang="en-GB" dirty="0" err="1"/>
              <a:t>Psychol</a:t>
            </a:r>
            <a:r>
              <a:rPr lang="en-GB" dirty="0"/>
              <a:t> Med 2021; 51 (13): 2156–2167.</a:t>
            </a:r>
          </a:p>
          <a:p>
            <a:pPr marL="228600" indent="-228600">
              <a:buFont typeface="+mj-lt"/>
              <a:buAutoNum type="arabicPeriod"/>
            </a:pPr>
            <a:r>
              <a:rPr lang="en-GB" dirty="0"/>
              <a:t>Vieta E, Berk M, Schulze TG, et al. Bipolar disorders. Nat Rev Dis Primers 2018; 4: 18008.</a:t>
            </a:r>
          </a:p>
          <a:p>
            <a:pPr marL="228600" indent="-228600">
              <a:buFont typeface="+mj-lt"/>
              <a:buAutoNum type="arabicPeriod"/>
            </a:pPr>
            <a:r>
              <a:rPr lang="en-GB" dirty="0"/>
              <a:t>McGuffin P, Rijsdijk F, Andrew M, et al. The heritability of bipolar affective disorder and the genetic relationship to unipolar depression. Arch Gen Psychiatry 2003; 60 (5): 497–502.</a:t>
            </a:r>
          </a:p>
          <a:p>
            <a:pPr marL="228600" indent="-228600">
              <a:buFont typeface="+mj-lt"/>
              <a:buAutoNum type="arabicPeriod"/>
            </a:pPr>
            <a:r>
              <a:rPr lang="en-GB" dirty="0" err="1"/>
              <a:t>Edvardsen</a:t>
            </a:r>
            <a:r>
              <a:rPr lang="en-GB" dirty="0"/>
              <a:t> J, Torgersen S, </a:t>
            </a:r>
            <a:r>
              <a:rPr lang="en-GB" dirty="0" err="1"/>
              <a:t>Røysamb</a:t>
            </a:r>
            <a:r>
              <a:rPr lang="en-GB" dirty="0"/>
              <a:t> E, et al. Heritability of bipolar spectrum disorders. Unity or heterogeneity? J Affect </a:t>
            </a:r>
            <a:r>
              <a:rPr lang="en-GB" dirty="0" err="1"/>
              <a:t>Disord</a:t>
            </a:r>
            <a:r>
              <a:rPr lang="en-GB" dirty="0"/>
              <a:t> 2008; 106 (3): 229–240.</a:t>
            </a:r>
          </a:p>
        </p:txBody>
      </p:sp>
      <p:sp>
        <p:nvSpPr>
          <p:cNvPr id="4" name="Slide Number Placeholder 3"/>
          <p:cNvSpPr>
            <a:spLocks noGrp="1"/>
          </p:cNvSpPr>
          <p:nvPr>
            <p:ph type="sldNum" sz="quarter" idx="5"/>
          </p:nvPr>
        </p:nvSpPr>
        <p:spPr/>
        <p:txBody>
          <a:bodyPr/>
          <a:lstStyle/>
          <a:p>
            <a:fld id="{DE4970BF-B400-48B4-BD31-9AEFB95A0870}" type="slidenum">
              <a:rPr lang="da-DK" smtClean="0"/>
              <a:t>4</a:t>
            </a:fld>
            <a:endParaRPr lang="da-DK"/>
          </a:p>
        </p:txBody>
      </p:sp>
    </p:spTree>
    <p:extLst>
      <p:ext uri="{BB962C8B-B14F-4D97-AF65-F5344CB8AC3E}">
        <p14:creationId xmlns:p14="http://schemas.microsoft.com/office/powerpoint/2010/main" val="1012535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dirty="0"/>
              <a:t>It was once believed that genome-wide association studies (GWAS) might unlock the secrets of disease – that harnessing the power of genetic understanding would clarify disease processes and thereby help design new treatments.</a:t>
            </a:r>
            <a:r>
              <a:rPr lang="en-GB" baseline="30000" dirty="0"/>
              <a:t>6</a:t>
            </a:r>
            <a:r>
              <a:rPr lang="en-GB" dirty="0"/>
              <a:t> Whilst not this Holy Grail, GWAS analyses are powerful tools which – by comparing whole genomes of people with a disease and those without a disease – can identify genes and pathways involved in disease pathology.</a:t>
            </a:r>
            <a:r>
              <a:rPr lang="en-GB" baseline="30000" dirty="0"/>
              <a:t>1,2,6</a:t>
            </a:r>
            <a:r>
              <a:rPr lang="en-GB" dirty="0"/>
              <a:t> GWAS analyses of bipolar disorder, as outlined on the slide, have highlighted the possible importance of neuronal functioning in the disease pathology.</a:t>
            </a:r>
            <a:r>
              <a:rPr lang="en-GB" baseline="30000" dirty="0"/>
              <a:t>1,2</a:t>
            </a:r>
            <a:endParaRPr lang="en-GB" dirty="0"/>
          </a:p>
          <a:p>
            <a:endParaRPr lang="en-GB" dirty="0"/>
          </a:p>
          <a:p>
            <a:r>
              <a:rPr lang="en-GB" dirty="0"/>
              <a:t>References:</a:t>
            </a:r>
          </a:p>
          <a:p>
            <a:pPr marL="228600" indent="-228600">
              <a:buFont typeface="+mj-lt"/>
              <a:buAutoNum type="arabicPeriod"/>
            </a:pPr>
            <a:r>
              <a:rPr lang="en-GB" dirty="0"/>
              <a:t>Stahl EA, Breen G, </a:t>
            </a:r>
            <a:r>
              <a:rPr lang="en-GB" dirty="0" err="1"/>
              <a:t>Forstner</a:t>
            </a:r>
            <a:r>
              <a:rPr lang="en-GB" dirty="0"/>
              <a:t> AJ, et al.; Bipolar Disorder Working Group of the Psychiatric Genomics Consortium. Genome-wide association study identifies 30 loci associated with bipolar disorder. Nat Genet 2019; 51 (5): 793–803.</a:t>
            </a:r>
          </a:p>
          <a:p>
            <a:pPr marL="228600" indent="-228600">
              <a:buFont typeface="+mj-lt"/>
              <a:buAutoNum type="arabicPeriod"/>
            </a:pPr>
            <a:r>
              <a:rPr lang="en-GB" dirty="0"/>
              <a:t>Mullins N, </a:t>
            </a:r>
            <a:r>
              <a:rPr lang="en-GB" dirty="0" err="1"/>
              <a:t>Forstner</a:t>
            </a:r>
            <a:r>
              <a:rPr lang="en-GB" dirty="0"/>
              <a:t> AJ, O’Connell KS, et al. Genome-wide association study of more than 40,000 bipolar disorder cases provides new insights into the underlying biology. Nat Genet 2021; 53 (6): 817–829.</a:t>
            </a:r>
          </a:p>
          <a:p>
            <a:pPr marL="228600" indent="-228600">
              <a:buFont typeface="+mj-lt"/>
              <a:buAutoNum type="arabicPeriod"/>
            </a:pPr>
            <a:r>
              <a:rPr lang="en-GB" dirty="0"/>
              <a:t>Song J, Bergen SE, Di Florio A, et al. Genome-wide association study identifies SESTD1 as a novel risk gene for lithium-responsive bipolar disorder. Mol Psychiatry 2016; 21 (9): 1290–1297. </a:t>
            </a:r>
          </a:p>
          <a:p>
            <a:pPr marL="228600" indent="-228600">
              <a:buFont typeface="+mj-lt"/>
              <a:buAutoNum type="arabicPeriod"/>
            </a:pPr>
            <a:r>
              <a:rPr lang="en-GB" dirty="0"/>
              <a:t>Hou L, </a:t>
            </a:r>
            <a:r>
              <a:rPr lang="en-GB" dirty="0" err="1"/>
              <a:t>Heilbronner</a:t>
            </a:r>
            <a:r>
              <a:rPr lang="en-GB" dirty="0"/>
              <a:t> U, Degenhardt F, et al. Genetic variants associated with response to lithium treatment in bipolar disorder: a genome-wide association study. Lancet 2016; 387 (10023): 1085–1093.</a:t>
            </a:r>
          </a:p>
          <a:p>
            <a:pPr marL="228600" indent="-228600">
              <a:buFont typeface="+mj-lt"/>
              <a:buAutoNum type="arabicPeriod"/>
            </a:pPr>
            <a:r>
              <a:rPr lang="en-GB" dirty="0"/>
              <a:t>Liu H, Wang L, Yu H, et al. Polygenic risk scores for bipolar disorder: progress and perspectives. </a:t>
            </a:r>
            <a:r>
              <a:rPr lang="en-GB" dirty="0" err="1"/>
              <a:t>Neuropsychiatr</a:t>
            </a:r>
            <a:r>
              <a:rPr lang="en-GB" dirty="0"/>
              <a:t> Dis Treat 2023; 19: 2617–2626. </a:t>
            </a:r>
          </a:p>
          <a:p>
            <a:pPr marL="228600" indent="-228600">
              <a:buFont typeface="+mj-lt"/>
              <a:buAutoNum type="arabicPeriod"/>
            </a:pPr>
            <a:r>
              <a:rPr lang="en-GB" dirty="0"/>
              <a:t>Gershon ES, </a:t>
            </a:r>
            <a:r>
              <a:rPr lang="en-GB" dirty="0" err="1"/>
              <a:t>Alliey</a:t>
            </a:r>
            <a:r>
              <a:rPr lang="en-GB" dirty="0"/>
              <a:t>-Rodriguez N, Liu C. After GWAS: searching for genetic risk for schizophrenia and bipolar disorder. Am J Psychiatry 2011; 168 (3): 253–256.</a:t>
            </a:r>
          </a:p>
        </p:txBody>
      </p:sp>
      <p:sp>
        <p:nvSpPr>
          <p:cNvPr id="4" name="Slide Number Placeholder 3"/>
          <p:cNvSpPr>
            <a:spLocks noGrp="1"/>
          </p:cNvSpPr>
          <p:nvPr>
            <p:ph type="sldNum" sz="quarter" idx="5"/>
          </p:nvPr>
        </p:nvSpPr>
        <p:spPr/>
        <p:txBody>
          <a:bodyPr/>
          <a:lstStyle/>
          <a:p>
            <a:fld id="{DE4970BF-B400-48B4-BD31-9AEFB95A0870}" type="slidenum">
              <a:rPr lang="da-DK" smtClean="0"/>
              <a:pPr/>
              <a:t>5</a:t>
            </a:fld>
            <a:endParaRPr lang="da-DK"/>
          </a:p>
        </p:txBody>
      </p:sp>
      <p:sp>
        <p:nvSpPr>
          <p:cNvPr id="7" name="Slide Image Placeholder 6">
            <a:extLst>
              <a:ext uri="{FF2B5EF4-FFF2-40B4-BE49-F238E27FC236}">
                <a16:creationId xmlns:a16="http://schemas.microsoft.com/office/drawing/2014/main" id="{2B137260-A39C-9763-80D5-D01774D89D99}"/>
              </a:ext>
            </a:extLst>
          </p:cNvPr>
          <p:cNvSpPr>
            <a:spLocks noGrp="1" noRot="1" noChangeAspect="1"/>
          </p:cNvSpPr>
          <p:nvPr>
            <p:ph type="sldImg"/>
          </p:nvPr>
        </p:nvSpPr>
        <p:spPr>
          <a:xfrm>
            <a:off x="641350" y="1038225"/>
            <a:ext cx="5575300" cy="3136900"/>
          </a:xfrm>
        </p:spPr>
      </p:sp>
    </p:spTree>
    <p:extLst>
      <p:ext uri="{BB962C8B-B14F-4D97-AF65-F5344CB8AC3E}">
        <p14:creationId xmlns:p14="http://schemas.microsoft.com/office/powerpoint/2010/main" val="2786121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dirty="0"/>
              <a:t>The genome-wide association study (GWAS) outlined on the slide validated some previous GWAS data,</a:t>
            </a:r>
            <a:r>
              <a:rPr lang="en-GB" baseline="30000" dirty="0"/>
              <a:t>2</a:t>
            </a:r>
            <a:r>
              <a:rPr lang="en-GB" dirty="0"/>
              <a:t> and went further adding more potential genomic loci of interest.</a:t>
            </a:r>
            <a:r>
              <a:rPr lang="en-GB" baseline="30000" dirty="0"/>
              <a:t>1</a:t>
            </a:r>
            <a:r>
              <a:rPr lang="en-GB" dirty="0"/>
              <a:t> </a:t>
            </a:r>
            <a:r>
              <a:rPr lang="en-US" dirty="0"/>
              <a:t>A previous GWAS had used data from 20,352 people with BD and 31,358 controls, and identified 30 loci associated with BD, including genes encoding ion channels, neurotransmitter receptors, and synaptic components.</a:t>
            </a:r>
            <a:r>
              <a:rPr lang="en-GB" baseline="30000" dirty="0"/>
              <a:t>2</a:t>
            </a:r>
            <a:r>
              <a:rPr lang="en-US" dirty="0"/>
              <a:t> The GWAS results outlined on the slide identified several gene loci already implicated in bipolar disorder or other psychiatric disorders, including gene targets of antipsychotics, calcium channel blockers, antiepileptics, and anesthetics.</a:t>
            </a:r>
            <a:r>
              <a:rPr lang="en-GB" baseline="30000" dirty="0"/>
              <a:t>1</a:t>
            </a:r>
            <a:endParaRPr lang="en-US" dirty="0"/>
          </a:p>
          <a:p>
            <a:endParaRPr lang="en-GB" dirty="0"/>
          </a:p>
          <a:p>
            <a:r>
              <a:rPr lang="en-GB" dirty="0"/>
              <a:t>References:</a:t>
            </a:r>
          </a:p>
          <a:p>
            <a:pPr marL="228600" indent="-228600">
              <a:buFont typeface="+mj-lt"/>
              <a:buAutoNum type="arabicPeriod"/>
            </a:pPr>
            <a:r>
              <a:rPr lang="en-GB" dirty="0"/>
              <a:t>Mullins N, </a:t>
            </a:r>
            <a:r>
              <a:rPr lang="en-GB" dirty="0" err="1"/>
              <a:t>Forstner</a:t>
            </a:r>
            <a:r>
              <a:rPr lang="en-GB" dirty="0"/>
              <a:t> AJ, O’Connell KS, et al. Genome-wide association study of more than 40,000 bipolar disorder cases provides new insights into the underlying biology. Nat Genet 2021; 53 (6): 817–829.</a:t>
            </a:r>
          </a:p>
          <a:p>
            <a:pPr marL="228600" indent="-228600">
              <a:buFont typeface="+mj-lt"/>
              <a:buAutoNum type="arabicPeriod"/>
            </a:pPr>
            <a:r>
              <a:rPr lang="en-GB" dirty="0"/>
              <a:t>Stahl EA, Breen G, </a:t>
            </a:r>
            <a:r>
              <a:rPr lang="en-GB" dirty="0" err="1"/>
              <a:t>Forstner</a:t>
            </a:r>
            <a:r>
              <a:rPr lang="en-GB" dirty="0"/>
              <a:t> AJ, et al.; Bipolar Disorder Working Group of the Psychiatric Genomics Consortium. Genome-wide association study identifies 30 loci associated with bipolar disorder. Nat Genet 2019; 51 (5): 793–803.</a:t>
            </a:r>
          </a:p>
          <a:p>
            <a:pPr marL="228600" indent="-228600">
              <a:buFont typeface="+mj-lt"/>
              <a:buAutoNum type="arabicPeriod"/>
            </a:pPr>
            <a:endParaRPr lang="en-GB" dirty="0"/>
          </a:p>
          <a:p>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pPr/>
              <a:t>6</a:t>
            </a:fld>
            <a:endParaRPr lang="da-DK"/>
          </a:p>
        </p:txBody>
      </p:sp>
      <p:sp>
        <p:nvSpPr>
          <p:cNvPr id="7" name="Slide Image Placeholder 6">
            <a:extLst>
              <a:ext uri="{FF2B5EF4-FFF2-40B4-BE49-F238E27FC236}">
                <a16:creationId xmlns:a16="http://schemas.microsoft.com/office/drawing/2014/main" id="{2B137260-A39C-9763-80D5-D01774D89D99}"/>
              </a:ext>
            </a:extLst>
          </p:cNvPr>
          <p:cNvSpPr>
            <a:spLocks noGrp="1" noRot="1" noChangeAspect="1"/>
          </p:cNvSpPr>
          <p:nvPr>
            <p:ph type="sldImg"/>
          </p:nvPr>
        </p:nvSpPr>
        <p:spPr>
          <a:xfrm>
            <a:off x="641350" y="1038225"/>
            <a:ext cx="5575300" cy="3136900"/>
          </a:xfrm>
        </p:spPr>
      </p:sp>
    </p:spTree>
    <p:extLst>
      <p:ext uri="{BB962C8B-B14F-4D97-AF65-F5344CB8AC3E}">
        <p14:creationId xmlns:p14="http://schemas.microsoft.com/office/powerpoint/2010/main" val="12724397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a:xfrm>
            <a:off x="676800" y="4400549"/>
            <a:ext cx="5504400" cy="3971925"/>
          </a:xfrm>
        </p:spPr>
        <p:txBody>
          <a:bodyPr/>
          <a:lstStyle/>
          <a:p>
            <a:r>
              <a:rPr lang="en-GB" dirty="0"/>
              <a:t>Bipolar disorder is a highly heritable condition, as are many other psychiatric disorders, such as schizophrenia.</a:t>
            </a:r>
            <a:r>
              <a:rPr lang="en-GB" baseline="30000" dirty="0"/>
              <a:t>1-3</a:t>
            </a:r>
            <a:r>
              <a:rPr lang="en-GB" dirty="0"/>
              <a:t> Decades of research into the genetics of disorders such as bipolar disorder and schizophrenia have identified and corroborated several genetic loci implicated in these disorders.</a:t>
            </a:r>
            <a:r>
              <a:rPr lang="en-GB" baseline="30000" dirty="0"/>
              <a:t>3,4</a:t>
            </a:r>
            <a:endParaRPr lang="en-GB" dirty="0"/>
          </a:p>
          <a:p>
            <a:endParaRPr lang="en-GB" dirty="0"/>
          </a:p>
          <a:p>
            <a:r>
              <a:rPr lang="en-GB" dirty="0"/>
              <a:t>References:</a:t>
            </a:r>
          </a:p>
          <a:p>
            <a:pPr marL="228600" indent="-228600">
              <a:buFont typeface="+mj-lt"/>
              <a:buAutoNum type="arabicPeriod"/>
            </a:pPr>
            <a:r>
              <a:rPr lang="en-GB" dirty="0"/>
              <a:t>Carroll LS, Owen MJ. Genetic overlap between autism, schizophrenia and bipolar disorder. Genome Med 2009; 1 (10): 102.</a:t>
            </a:r>
          </a:p>
          <a:p>
            <a:pPr marL="228600" indent="-228600">
              <a:buFont typeface="+mj-lt"/>
              <a:buAutoNum type="arabicPeriod"/>
            </a:pPr>
            <a:r>
              <a:rPr lang="en-GB" dirty="0"/>
              <a:t>Lichtenstein P, Yip BH, Björk C, et al. Common genetic determinants of schizophrenia and bipolar disorder in Swedish families: a population-based study. Lancet 2009; 373 (9659): 234–239.</a:t>
            </a:r>
          </a:p>
          <a:p>
            <a:pPr marL="228600" indent="-228600">
              <a:buFont typeface="+mj-lt"/>
              <a:buAutoNum type="arabicPeriod"/>
            </a:pPr>
            <a:r>
              <a:rPr lang="en-GB" dirty="0"/>
              <a:t>Bipolar Disorder and Schizophrenia Working Group of the Psychiatric Genomics Consortium; Bipolar Disorder and Schizophrenia Working Group of the Psychiatric Genomics Consortium. Genomic dissection of bipolar disorder and schizophrenia, including 28 </a:t>
            </a:r>
            <a:r>
              <a:rPr lang="en-GB" dirty="0" err="1"/>
              <a:t>subphenotypes</a:t>
            </a:r>
            <a:r>
              <a:rPr lang="en-GB" dirty="0"/>
              <a:t>. Cell 2018; 173 (7): 1705–1715.</a:t>
            </a:r>
          </a:p>
          <a:p>
            <a:pPr marL="228600" indent="-228600">
              <a:buFont typeface="+mj-lt"/>
              <a:buAutoNum type="arabicPeriod"/>
            </a:pPr>
            <a:r>
              <a:rPr lang="en-GB" dirty="0"/>
              <a:t>Craddock N, O’Donovan MC, Owen MJ. The genetics of schizophrenia and bipolar disorder: dissecting psychosis. J Med Genet 2005; 42 (3): 193–204.</a:t>
            </a:r>
          </a:p>
        </p:txBody>
      </p:sp>
      <p:sp>
        <p:nvSpPr>
          <p:cNvPr id="4" name="Slide Number Placeholder 3"/>
          <p:cNvSpPr>
            <a:spLocks noGrp="1"/>
          </p:cNvSpPr>
          <p:nvPr>
            <p:ph type="sldNum" sz="quarter" idx="5"/>
          </p:nvPr>
        </p:nvSpPr>
        <p:spPr/>
        <p:txBody>
          <a:bodyPr/>
          <a:lstStyle/>
          <a:p>
            <a:fld id="{DE4970BF-B400-48B4-BD31-9AEFB95A0870}" type="slidenum">
              <a:rPr lang="da-DK" smtClean="0"/>
              <a:t>7</a:t>
            </a:fld>
            <a:endParaRPr lang="da-DK"/>
          </a:p>
        </p:txBody>
      </p:sp>
    </p:spTree>
    <p:extLst>
      <p:ext uri="{BB962C8B-B14F-4D97-AF65-F5344CB8AC3E}">
        <p14:creationId xmlns:p14="http://schemas.microsoft.com/office/powerpoint/2010/main" val="39549261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8</a:t>
            </a:fld>
            <a:endParaRPr lang="da-DK"/>
          </a:p>
        </p:txBody>
      </p:sp>
    </p:spTree>
    <p:extLst>
      <p:ext uri="{BB962C8B-B14F-4D97-AF65-F5344CB8AC3E}">
        <p14:creationId xmlns:p14="http://schemas.microsoft.com/office/powerpoint/2010/main" val="556326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As detailed on the slide, animal models can be used to model some of the characteristic symptoms of bipolar disorder.</a:t>
            </a:r>
            <a:r>
              <a:rPr lang="en-GB" baseline="30000" dirty="0"/>
              <a:t>1-3</a:t>
            </a:r>
            <a:r>
              <a:rPr lang="en-GB" dirty="0"/>
              <a:t> However, whilst useful, these models cannot fully replicate the complex behaviours of humans with bipolar disorder, and the complex genetics of bipolar disorder; higher order functioning in humans, such as emotions and complex cognition, are effectively impossible to model in animals in a controlled way.</a:t>
            </a:r>
            <a:r>
              <a:rPr lang="en-GB" baseline="30000" dirty="0"/>
              <a:t>3</a:t>
            </a:r>
            <a:r>
              <a:rPr lang="en-GB" dirty="0"/>
              <a:t> Therefore, to translate findings from animal models into clinically applicable conclusions, they must be considered alongside the clinical presentation of the illness.</a:t>
            </a:r>
            <a:r>
              <a:rPr lang="en-GB" sz="1100" baseline="30000" dirty="0"/>
              <a:t>3</a:t>
            </a:r>
            <a:endParaRPr lang="en-GB" baseline="30000" dirty="0"/>
          </a:p>
          <a:p>
            <a:endParaRPr lang="en-GB" dirty="0"/>
          </a:p>
          <a:p>
            <a:r>
              <a:rPr lang="en-GB" dirty="0"/>
              <a:t>References:</a:t>
            </a:r>
          </a:p>
          <a:p>
            <a:pPr marL="228600" indent="-228600">
              <a:buFont typeface="+mj-lt"/>
              <a:buAutoNum type="arabicPeriod"/>
            </a:pPr>
            <a:r>
              <a:rPr lang="en-GB" dirty="0"/>
              <a:t>Logan RW, McClung CA. Animal models of bipolar mania: the past, present and future. Neuroscience 2016; 321: 163–188.</a:t>
            </a:r>
          </a:p>
          <a:p>
            <a:pPr marL="228600" indent="-228600">
              <a:buFont typeface="+mj-lt"/>
              <a:buAutoNum type="arabicPeriod"/>
            </a:pPr>
            <a:r>
              <a:rPr lang="en-GB" dirty="0"/>
              <a:t>Beyer DKE, Freund N. Animal models for bipolar disorder: from bedside to the cage. Int J Bipolar </a:t>
            </a:r>
            <a:r>
              <a:rPr lang="en-GB" dirty="0" err="1"/>
              <a:t>Disord</a:t>
            </a:r>
            <a:r>
              <a:rPr lang="en-GB" dirty="0"/>
              <a:t> 2017; 5 (1): 35.</a:t>
            </a:r>
          </a:p>
          <a:p>
            <a:pPr marL="228600" indent="-228600">
              <a:buFont typeface="+mj-lt"/>
              <a:buAutoNum type="arabicPeriod"/>
            </a:pPr>
            <a:r>
              <a:rPr lang="en-GB" dirty="0"/>
              <a:t>Cosgrove VE, </a:t>
            </a:r>
            <a:r>
              <a:rPr lang="en-GB" dirty="0" err="1"/>
              <a:t>Kelsoe</a:t>
            </a:r>
            <a:r>
              <a:rPr lang="en-GB" dirty="0"/>
              <a:t> JR, </a:t>
            </a:r>
            <a:r>
              <a:rPr lang="en-GB" dirty="0" err="1"/>
              <a:t>Suppes</a:t>
            </a:r>
            <a:r>
              <a:rPr lang="en-GB" dirty="0"/>
              <a:t> T. Toward a valid animal model of bipolar disorder: how the research domain criteria help bridge the clinical–basic science divide. </a:t>
            </a:r>
            <a:r>
              <a:rPr lang="en-GB" dirty="0" err="1"/>
              <a:t>Biol</a:t>
            </a:r>
            <a:r>
              <a:rPr lang="en-GB" dirty="0"/>
              <a:t> Psychiatry 2016; 79 (1): 62–70.</a:t>
            </a:r>
          </a:p>
        </p:txBody>
      </p:sp>
      <p:sp>
        <p:nvSpPr>
          <p:cNvPr id="4" name="Slide Number Placeholder 3"/>
          <p:cNvSpPr>
            <a:spLocks noGrp="1"/>
          </p:cNvSpPr>
          <p:nvPr>
            <p:ph type="sldNum" sz="quarter" idx="5"/>
          </p:nvPr>
        </p:nvSpPr>
        <p:spPr/>
        <p:txBody>
          <a:bodyPr/>
          <a:lstStyle/>
          <a:p>
            <a:fld id="{DE4970BF-B400-48B4-BD31-9AEFB95A0870}" type="slidenum">
              <a:rPr lang="da-DK" smtClean="0"/>
              <a:t>9</a:t>
            </a:fld>
            <a:endParaRPr lang="da-DK"/>
          </a:p>
        </p:txBody>
      </p:sp>
    </p:spTree>
    <p:extLst>
      <p:ext uri="{BB962C8B-B14F-4D97-AF65-F5344CB8AC3E}">
        <p14:creationId xmlns:p14="http://schemas.microsoft.com/office/powerpoint/2010/main" val="33485038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a:xfrm>
            <a:off x="676800" y="4400550"/>
            <a:ext cx="5504400" cy="3967163"/>
          </a:xfrm>
        </p:spPr>
        <p:txBody>
          <a:bodyPr/>
          <a:lstStyle/>
          <a:p>
            <a:r>
              <a:rPr lang="en-GB" dirty="0"/>
              <a:t>Whilst genome-wide association studies are a powerful technique, bringing into focus several genes that might be involved in the pathology of bipolar disorder, several other genetic loci identified by genome-wide studies are outside of protein-coding regions, implying some involvement in regulation of gene expression.</a:t>
            </a:r>
            <a:r>
              <a:rPr lang="en-GB" baseline="30000" dirty="0"/>
              <a:t>1,4</a:t>
            </a:r>
            <a:r>
              <a:rPr lang="en-GB" dirty="0"/>
              <a:t> Indeed, a limitation of genome-wide analysis is the lack of gene-level data about expression.</a:t>
            </a:r>
            <a:r>
              <a:rPr lang="en-GB" baseline="30000" dirty="0"/>
              <a:t>1,4</a:t>
            </a:r>
            <a:r>
              <a:rPr lang="en-GB" dirty="0"/>
              <a:t> Postmortem brain analysis can fill-in this gap, by allowing analysis of DNA and RNA expression in the brain, potentially connecting the insights from genome-wide studies with the phenotype seen in people with bipolar disorder.</a:t>
            </a:r>
            <a:r>
              <a:rPr lang="en-GB" baseline="30000" dirty="0"/>
              <a:t>1</a:t>
            </a:r>
            <a:r>
              <a:rPr lang="en-GB" dirty="0"/>
              <a:t> However, postmortem analysis can be logistically challenging; one clear methodological disadvantage of postmortem studies of brain tissue is the danger of </a:t>
            </a:r>
            <a:r>
              <a:rPr lang="en-US" dirty="0"/>
              <a:t>deterioration of the sample before it is processed.</a:t>
            </a:r>
            <a:r>
              <a:rPr lang="en-US" baseline="30000" dirty="0"/>
              <a:t>1</a:t>
            </a:r>
            <a:endParaRPr lang="en-US" dirty="0"/>
          </a:p>
          <a:p>
            <a:endParaRPr lang="en-GB" dirty="0"/>
          </a:p>
          <a:p>
            <a:r>
              <a:rPr lang="en-GB" dirty="0"/>
              <a:t>References:</a:t>
            </a:r>
          </a:p>
          <a:p>
            <a:pPr marL="228600" indent="-228600">
              <a:buFont typeface="+mj-lt"/>
              <a:buAutoNum type="arabicPeriod"/>
            </a:pPr>
            <a:r>
              <a:rPr lang="en-GB" dirty="0" err="1"/>
              <a:t>Vornholt</a:t>
            </a:r>
            <a:r>
              <a:rPr lang="en-GB" dirty="0"/>
              <a:t> E, Luo D, Qiu W, et al. Postmortem brain tissue as an underutilized resource to study the molecular pathology of neuropsychiatric disorders across different ethnic populations. </a:t>
            </a:r>
            <a:r>
              <a:rPr lang="en-GB" dirty="0" err="1"/>
              <a:t>Neurosci</a:t>
            </a:r>
            <a:r>
              <a:rPr lang="en-GB" dirty="0"/>
              <a:t> </a:t>
            </a:r>
            <a:r>
              <a:rPr lang="en-GB" dirty="0" err="1"/>
              <a:t>Biobehav</a:t>
            </a:r>
            <a:r>
              <a:rPr lang="en-GB" dirty="0"/>
              <a:t> Rev 2019; 102: 195–207.</a:t>
            </a:r>
          </a:p>
          <a:p>
            <a:pPr marL="228600" indent="-228600">
              <a:buFont typeface="+mj-lt"/>
              <a:buAutoNum type="arabicPeriod"/>
            </a:pPr>
            <a:r>
              <a:rPr lang="en-GB" dirty="0"/>
              <a:t>Marian AJ. Sequencing your genome: what does it mean? Methodist </a:t>
            </a:r>
            <a:r>
              <a:rPr lang="en-GB" dirty="0" err="1"/>
              <a:t>Debakey</a:t>
            </a:r>
            <a:r>
              <a:rPr lang="en-GB" dirty="0"/>
              <a:t> Cardiovasc J 2014; 10 (1): 3–6.</a:t>
            </a:r>
          </a:p>
          <a:p>
            <a:pPr marL="228600" indent="-228600">
              <a:buFont typeface="+mj-lt"/>
              <a:buAutoNum type="arabicPeriod"/>
            </a:pPr>
            <a:r>
              <a:rPr lang="en-GB" dirty="0" err="1"/>
              <a:t>Gigante</a:t>
            </a:r>
            <a:r>
              <a:rPr lang="en-GB" dirty="0"/>
              <a:t> AD, Young LT, Yatham LN, et al. Morphometric post-mortem studies in bipolar disorder: possible association with oxidative stress and apoptosis. Int J </a:t>
            </a:r>
            <a:r>
              <a:rPr lang="en-GB" dirty="0" err="1"/>
              <a:t>Neuropsychopharmacol</a:t>
            </a:r>
            <a:r>
              <a:rPr lang="en-GB" dirty="0"/>
              <a:t> 2011; 14 (8): 1075–1089.</a:t>
            </a:r>
          </a:p>
          <a:p>
            <a:pPr marL="228600" indent="-228600">
              <a:buFont typeface="+mj-lt"/>
              <a:buAutoNum type="arabicPeriod"/>
            </a:pPr>
            <a:r>
              <a:rPr lang="en-GB" dirty="0"/>
              <a:t>Mullins N, </a:t>
            </a:r>
            <a:r>
              <a:rPr lang="en-GB" dirty="0" err="1"/>
              <a:t>Forstner</a:t>
            </a:r>
            <a:r>
              <a:rPr lang="en-GB" dirty="0"/>
              <a:t> AJ, O’Connell KS, et al. Genome-wide association study of more than 40,000 bipolar disorder cases provides new insights into the underlying biology. Nat Genet 2021; 53 (6): 817–829.</a:t>
            </a:r>
          </a:p>
        </p:txBody>
      </p:sp>
      <p:sp>
        <p:nvSpPr>
          <p:cNvPr id="4" name="Slide Number Placeholder 3"/>
          <p:cNvSpPr>
            <a:spLocks noGrp="1"/>
          </p:cNvSpPr>
          <p:nvPr>
            <p:ph type="sldNum" sz="quarter" idx="5"/>
          </p:nvPr>
        </p:nvSpPr>
        <p:spPr/>
        <p:txBody>
          <a:bodyPr/>
          <a:lstStyle/>
          <a:p>
            <a:fld id="{DE4970BF-B400-48B4-BD31-9AEFB95A0870}" type="slidenum">
              <a:rPr lang="da-DK" smtClean="0"/>
              <a:t>10</a:t>
            </a:fld>
            <a:endParaRPr lang="da-DK"/>
          </a:p>
        </p:txBody>
      </p:sp>
    </p:spTree>
    <p:extLst>
      <p:ext uri="{BB962C8B-B14F-4D97-AF65-F5344CB8AC3E}">
        <p14:creationId xmlns:p14="http://schemas.microsoft.com/office/powerpoint/2010/main" val="1092388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a:xfrm>
            <a:off x="676800" y="4400549"/>
            <a:ext cx="5504400" cy="4284663"/>
          </a:xfrm>
        </p:spPr>
        <p:txBody>
          <a:bodyPr/>
          <a:lstStyle/>
          <a:p>
            <a:r>
              <a:rPr lang="en-GB" dirty="0"/>
              <a:t>Whilst </a:t>
            </a:r>
            <a:r>
              <a:rPr lang="en-US" dirty="0"/>
              <a:t>human induced pluripotent stem cells (</a:t>
            </a:r>
            <a:r>
              <a:rPr lang="en-US" dirty="0" err="1"/>
              <a:t>hiPSCs</a:t>
            </a:r>
            <a:r>
              <a:rPr lang="en-US" dirty="0"/>
              <a:t>)</a:t>
            </a:r>
            <a:r>
              <a:rPr lang="en-US" b="1" dirty="0"/>
              <a:t> </a:t>
            </a:r>
            <a:r>
              <a:rPr lang="en-US" dirty="0"/>
              <a:t>are </a:t>
            </a:r>
            <a:r>
              <a:rPr lang="en-GB" dirty="0"/>
              <a:t>a powerful tool for interrogating the mechanics of human disease (being genetically identical to the donor’s own cells, although not mature), there are limitations to their use</a:t>
            </a:r>
            <a:r>
              <a:rPr lang="en-US" dirty="0"/>
              <a:t>.</a:t>
            </a:r>
            <a:r>
              <a:rPr lang="en-US" baseline="30000" dirty="0"/>
              <a:t>3</a:t>
            </a:r>
            <a:r>
              <a:rPr lang="en-US" dirty="0"/>
              <a:t> This is because differences in the sources of somatic cells and differences in the laboratory methods used to create a tissue culture lead to a risk of variability in the results across studies.</a:t>
            </a:r>
            <a:r>
              <a:rPr lang="en-US" baseline="30000" dirty="0"/>
              <a:t>3</a:t>
            </a:r>
            <a:r>
              <a:rPr lang="en-US" dirty="0"/>
              <a:t> Insights from stem cell studies should be used to compliment other models of human disease, to help develop novel pharmacological therapies for conditions such as bipolar disorder.</a:t>
            </a:r>
            <a:r>
              <a:rPr lang="en-GB" baseline="30000" dirty="0"/>
              <a:t>3</a:t>
            </a:r>
            <a:endParaRPr lang="en-GB" dirty="0"/>
          </a:p>
          <a:p>
            <a:endParaRPr lang="en-GB" dirty="0"/>
          </a:p>
          <a:p>
            <a:r>
              <a:rPr lang="en-GB" dirty="0"/>
              <a:t>References:</a:t>
            </a:r>
          </a:p>
          <a:p>
            <a:pPr marL="228600" indent="-228600">
              <a:buFont typeface="+mj-lt"/>
              <a:buAutoNum type="arabicPeriod"/>
            </a:pPr>
            <a:r>
              <a:rPr lang="en-GB" dirty="0" err="1"/>
              <a:t>Watmuff</a:t>
            </a:r>
            <a:r>
              <a:rPr lang="en-GB" dirty="0"/>
              <a:t> B, </a:t>
            </a:r>
            <a:r>
              <a:rPr lang="en-GB" dirty="0" err="1"/>
              <a:t>Berkovitch</a:t>
            </a:r>
            <a:r>
              <a:rPr lang="en-GB" dirty="0"/>
              <a:t> SS, Huang JH, et al. Disease signatures for schizophrenia and bipolar disorder using patient-derived induced pluripotent stem cells. Mol Cell </a:t>
            </a:r>
            <a:r>
              <a:rPr lang="en-GB" dirty="0" err="1"/>
              <a:t>Neurosci</a:t>
            </a:r>
            <a:r>
              <a:rPr lang="en-GB" dirty="0"/>
              <a:t> 2016; 73: 96–103.</a:t>
            </a:r>
          </a:p>
          <a:p>
            <a:pPr marL="228600" indent="-228600">
              <a:buFont typeface="+mj-lt"/>
              <a:buAutoNum type="arabicPeriod"/>
            </a:pPr>
            <a:r>
              <a:rPr lang="en-GB" dirty="0"/>
              <a:t>O’Shea KS, McInnis MG. Neurodevelopmental origins of bipolar disorder: iPSC models. Mol Cell </a:t>
            </a:r>
            <a:r>
              <a:rPr lang="en-GB" dirty="0" err="1"/>
              <a:t>Neurosci</a:t>
            </a:r>
            <a:r>
              <a:rPr lang="en-GB" dirty="0"/>
              <a:t> 2016; 73: 63–83. </a:t>
            </a:r>
          </a:p>
          <a:p>
            <a:pPr marL="228600" indent="-228600">
              <a:buFont typeface="+mj-lt"/>
              <a:buAutoNum type="arabicPeriod"/>
            </a:pPr>
            <a:r>
              <a:rPr lang="en-GB" dirty="0"/>
              <a:t>Hong Y, Yang Q, Song H, Ming GL. Opportunities and limitations for studying neuropsychiatric disorders using patient-derived induced pluripotent stem cells. Mol Psychiatry 2023; 28 (4): 1430–1439.</a:t>
            </a:r>
          </a:p>
          <a:p>
            <a:pPr marL="228600" indent="-228600">
              <a:buFont typeface="+mj-lt"/>
              <a:buAutoNum type="arabicPeriod"/>
            </a:pPr>
            <a:r>
              <a:rPr lang="en-GB" dirty="0"/>
              <a:t>Wang M, Zhang L, Gage FH. </a:t>
            </a:r>
            <a:r>
              <a:rPr lang="en-GB" dirty="0" err="1"/>
              <a:t>Modeling</a:t>
            </a:r>
            <a:r>
              <a:rPr lang="en-GB" dirty="0"/>
              <a:t> neuropsychiatric disorders using human induced pluripotent stem cells. Protein Cell 2020; 11 (1): 45–59.</a:t>
            </a:r>
          </a:p>
          <a:p>
            <a:pPr marL="228600" indent="-228600">
              <a:buFont typeface="+mj-lt"/>
              <a:buAutoNum type="arabicPeriod"/>
            </a:pPr>
            <a:r>
              <a:rPr lang="en-GB" dirty="0"/>
              <a:t>Wen Z, Christian KM, Song H, Ming GL. </a:t>
            </a:r>
            <a:r>
              <a:rPr lang="en-GB" dirty="0" err="1"/>
              <a:t>Modeling</a:t>
            </a:r>
            <a:r>
              <a:rPr lang="en-GB" dirty="0"/>
              <a:t> psychiatric disorders with patient-derived iPSCs. </a:t>
            </a:r>
            <a:r>
              <a:rPr lang="en-GB" dirty="0" err="1"/>
              <a:t>Curr</a:t>
            </a:r>
            <a:r>
              <a:rPr lang="en-GB" dirty="0"/>
              <a:t> </a:t>
            </a:r>
            <a:r>
              <a:rPr lang="en-GB" dirty="0" err="1"/>
              <a:t>Opin</a:t>
            </a:r>
            <a:r>
              <a:rPr lang="en-GB" dirty="0"/>
              <a:t> </a:t>
            </a:r>
            <a:r>
              <a:rPr lang="en-GB" dirty="0" err="1"/>
              <a:t>Neurobiol</a:t>
            </a:r>
            <a:r>
              <a:rPr lang="en-GB" dirty="0"/>
              <a:t> 2016; 36: 118–127.</a:t>
            </a:r>
          </a:p>
        </p:txBody>
      </p:sp>
      <p:sp>
        <p:nvSpPr>
          <p:cNvPr id="4" name="Slide Number Placeholder 3"/>
          <p:cNvSpPr>
            <a:spLocks noGrp="1"/>
          </p:cNvSpPr>
          <p:nvPr>
            <p:ph type="sldNum" sz="quarter" idx="5"/>
          </p:nvPr>
        </p:nvSpPr>
        <p:spPr/>
        <p:txBody>
          <a:bodyPr/>
          <a:lstStyle/>
          <a:p>
            <a:fld id="{DE4970BF-B400-48B4-BD31-9AEFB95A0870}" type="slidenum">
              <a:rPr lang="da-DK" smtClean="0"/>
              <a:t>11</a:t>
            </a:fld>
            <a:endParaRPr lang="da-DK"/>
          </a:p>
        </p:txBody>
      </p:sp>
    </p:spTree>
    <p:extLst>
      <p:ext uri="{BB962C8B-B14F-4D97-AF65-F5344CB8AC3E}">
        <p14:creationId xmlns:p14="http://schemas.microsoft.com/office/powerpoint/2010/main" val="30179792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a:xfrm>
            <a:off x="676800" y="4400549"/>
            <a:ext cx="5504400" cy="4181475"/>
          </a:xfrm>
        </p:spPr>
        <p:txBody>
          <a:bodyPr/>
          <a:lstStyle/>
          <a:p>
            <a:r>
              <a:rPr lang="en-GB" dirty="0"/>
              <a:t>As outlined on the slide, </a:t>
            </a:r>
            <a:r>
              <a:rPr lang="en-US" dirty="0"/>
              <a:t>human induced pluripotent stem cell (</a:t>
            </a:r>
            <a:r>
              <a:rPr lang="en-US" dirty="0" err="1"/>
              <a:t>hiPSC</a:t>
            </a:r>
            <a:r>
              <a:rPr lang="en-US" dirty="0"/>
              <a:t>) model systems have been used to great effect to study bipolar disorder, leading to some interesting insights into lithium responsiveness in people with bipolar disorder.</a:t>
            </a:r>
            <a:r>
              <a:rPr lang="en-GB" baseline="30000" dirty="0"/>
              <a:t>1-4</a:t>
            </a:r>
            <a:r>
              <a:rPr lang="en-GB" dirty="0"/>
              <a:t> More research is needed, using more complex model systems that can better model the whole brain, to understand how these insights translate into understanding the development of the brain in bipolar disorder, and ultimately how to help patients.</a:t>
            </a:r>
            <a:r>
              <a:rPr lang="en-GB" baseline="30000" dirty="0"/>
              <a:t>3</a:t>
            </a:r>
          </a:p>
          <a:p>
            <a:endParaRPr lang="en-GB" dirty="0"/>
          </a:p>
          <a:p>
            <a:r>
              <a:rPr lang="en-GB" dirty="0"/>
              <a:t>References:</a:t>
            </a:r>
          </a:p>
          <a:p>
            <a:pPr marL="228600" indent="-228600">
              <a:buFont typeface="+mj-lt"/>
              <a:buAutoNum type="arabicPeriod"/>
            </a:pPr>
            <a:r>
              <a:rPr lang="en-GB" dirty="0"/>
              <a:t>Mertens J, Wang QW, Kim Y, et al. Differential responses to lithium in hyperexcitable neurons from patients with bipolar disorder. Nature 2015; 527 (7576): 95–99.</a:t>
            </a:r>
          </a:p>
          <a:p>
            <a:pPr marL="228600" indent="-228600">
              <a:buFont typeface="+mj-lt"/>
              <a:buAutoNum type="arabicPeriod"/>
            </a:pPr>
            <a:r>
              <a:rPr lang="en-GB" dirty="0"/>
              <a:t>Stern S, Santos R, </a:t>
            </a:r>
            <a:r>
              <a:rPr lang="en-GB" dirty="0" err="1"/>
              <a:t>Marchetto</a:t>
            </a:r>
            <a:r>
              <a:rPr lang="en-GB" dirty="0"/>
              <a:t> MC, et al. Neurons derived from patients with bipolar disorder divide into intrinsically different sub-populations of neurons, predicting the patients’ responsiveness to lithium. Mol Psychiatry 2018; 23 (6): 1453–1465.</a:t>
            </a:r>
          </a:p>
          <a:p>
            <a:pPr marL="228600" indent="-228600">
              <a:buFont typeface="+mj-lt"/>
              <a:buAutoNum type="arabicPeriod"/>
            </a:pPr>
            <a:r>
              <a:rPr lang="en-GB" dirty="0"/>
              <a:t>Stern S, Sarkar A, Stern T, et al. Mechanisms underlying the hyperexcitability of CA3 and dentate gyrus hippocampal neurons derived from patients with bipolar disorder. </a:t>
            </a:r>
            <a:r>
              <a:rPr lang="en-GB" dirty="0" err="1"/>
              <a:t>Biol</a:t>
            </a:r>
            <a:r>
              <a:rPr lang="en-GB" dirty="0"/>
              <a:t> Psychiatry 2020; 88 (2): 139–149.</a:t>
            </a:r>
          </a:p>
          <a:p>
            <a:pPr marL="228600" indent="-228600">
              <a:buFont typeface="+mj-lt"/>
              <a:buAutoNum type="arabicPeriod"/>
            </a:pPr>
            <a:r>
              <a:rPr lang="en-GB" dirty="0"/>
              <a:t>Stern S, Sarkar A, </a:t>
            </a:r>
            <a:r>
              <a:rPr lang="en-GB" dirty="0" err="1"/>
              <a:t>Galor</a:t>
            </a:r>
            <a:r>
              <a:rPr lang="en-GB" dirty="0"/>
              <a:t> D, et al. A physiological instability displayed in hippocampal neurons derived from lithium-nonresponsive bipolar disorder patients. </a:t>
            </a:r>
            <a:r>
              <a:rPr lang="en-GB" dirty="0" err="1"/>
              <a:t>Biol</a:t>
            </a:r>
            <a:r>
              <a:rPr lang="en-GB" dirty="0"/>
              <a:t> Psychiatry 2020; 88 (2): 150–158.</a:t>
            </a:r>
          </a:p>
        </p:txBody>
      </p:sp>
      <p:sp>
        <p:nvSpPr>
          <p:cNvPr id="4" name="Slide Number Placeholder 3"/>
          <p:cNvSpPr>
            <a:spLocks noGrp="1"/>
          </p:cNvSpPr>
          <p:nvPr>
            <p:ph type="sldNum" sz="quarter" idx="5"/>
          </p:nvPr>
        </p:nvSpPr>
        <p:spPr/>
        <p:txBody>
          <a:bodyPr/>
          <a:lstStyle/>
          <a:p>
            <a:fld id="{DE4970BF-B400-48B4-BD31-9AEFB95A0870}" type="slidenum">
              <a:rPr lang="da-DK" smtClean="0"/>
              <a:t>12</a:t>
            </a:fld>
            <a:endParaRPr lang="da-DK"/>
          </a:p>
        </p:txBody>
      </p:sp>
    </p:spTree>
    <p:extLst>
      <p:ext uri="{BB962C8B-B14F-4D97-AF65-F5344CB8AC3E}">
        <p14:creationId xmlns:p14="http://schemas.microsoft.com/office/powerpoint/2010/main" val="8342287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13</a:t>
            </a:fld>
            <a:endParaRPr lang="da-DK"/>
          </a:p>
        </p:txBody>
      </p:sp>
    </p:spTree>
    <p:extLst>
      <p:ext uri="{BB962C8B-B14F-4D97-AF65-F5344CB8AC3E}">
        <p14:creationId xmlns:p14="http://schemas.microsoft.com/office/powerpoint/2010/main" val="4555950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The monovalent alkali metal lithium has been used to treat bipolar disorder for many decades.</a:t>
            </a:r>
            <a:r>
              <a:rPr lang="en-GB" baseline="30000" dirty="0"/>
              <a:t>2</a:t>
            </a:r>
            <a:r>
              <a:rPr lang="en-GB" dirty="0"/>
              <a:t> Although the exact mechanism of action is still unclear, lithium has many effects on the brain as outlined on the slide.</a:t>
            </a:r>
            <a:r>
              <a:rPr lang="en-GB" baseline="30000" dirty="0"/>
              <a:t>1,2</a:t>
            </a:r>
            <a:endParaRPr lang="en-GB" dirty="0"/>
          </a:p>
          <a:p>
            <a:endParaRPr lang="en-GB" dirty="0"/>
          </a:p>
          <a:p>
            <a:r>
              <a:rPr lang="en-GB" dirty="0"/>
              <a:t>References:</a:t>
            </a:r>
          </a:p>
          <a:p>
            <a:pPr marL="228600" indent="-228600">
              <a:buFont typeface="+mj-lt"/>
              <a:buAutoNum type="arabicPeriod"/>
            </a:pPr>
            <a:r>
              <a:rPr lang="en-GB" dirty="0"/>
              <a:t>Alda M. Lithium in the treatment of bipolar disorder: pharmacology and pharmacogenetics. Mol Psychiatry 2015; 20 (6): 661–670. </a:t>
            </a:r>
          </a:p>
          <a:p>
            <a:pPr marL="228600" indent="-228600">
              <a:buFont typeface="+mj-lt"/>
              <a:buAutoNum type="arabicPeriod"/>
            </a:pPr>
            <a:r>
              <a:rPr lang="en-GB" dirty="0"/>
              <a:t>Kamal ZM, Dutta S, Rahman S, et al. Therapeutic application of lithium in bipolar disorders: a brief review. </a:t>
            </a:r>
            <a:r>
              <a:rPr lang="en-GB" dirty="0" err="1"/>
              <a:t>Cureus</a:t>
            </a:r>
            <a:r>
              <a:rPr lang="en-GB" dirty="0"/>
              <a:t> 2022; 14 (9): e29332.</a:t>
            </a:r>
          </a:p>
          <a:p>
            <a:pPr marL="228600" indent="-228600">
              <a:buFont typeface="+mj-lt"/>
              <a:buAutoNum type="arabicPeriod"/>
            </a:pPr>
            <a:r>
              <a:rPr lang="en-GB" dirty="0"/>
              <a:t>Gitlin M. Lithium side effects and toxicity: prevalence and management strategies. Int J Bipolar </a:t>
            </a:r>
            <a:r>
              <a:rPr lang="en-GB" dirty="0" err="1"/>
              <a:t>Disord</a:t>
            </a:r>
            <a:r>
              <a:rPr lang="en-GB" dirty="0"/>
              <a:t> 2016; 4 (1): 27.</a:t>
            </a:r>
          </a:p>
        </p:txBody>
      </p:sp>
      <p:sp>
        <p:nvSpPr>
          <p:cNvPr id="4" name="Slide Number Placeholder 3"/>
          <p:cNvSpPr>
            <a:spLocks noGrp="1"/>
          </p:cNvSpPr>
          <p:nvPr>
            <p:ph type="sldNum" sz="quarter" idx="5"/>
          </p:nvPr>
        </p:nvSpPr>
        <p:spPr/>
        <p:txBody>
          <a:bodyPr/>
          <a:lstStyle/>
          <a:p>
            <a:fld id="{DE4970BF-B400-48B4-BD31-9AEFB95A0870}" type="slidenum">
              <a:rPr lang="da-DK" smtClean="0"/>
              <a:t>14</a:t>
            </a:fld>
            <a:endParaRPr lang="da-DK"/>
          </a:p>
        </p:txBody>
      </p:sp>
    </p:spTree>
    <p:extLst>
      <p:ext uri="{BB962C8B-B14F-4D97-AF65-F5344CB8AC3E}">
        <p14:creationId xmlns:p14="http://schemas.microsoft.com/office/powerpoint/2010/main" val="4037824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a:xfrm>
            <a:off x="676800" y="4400550"/>
            <a:ext cx="5504400" cy="4194810"/>
          </a:xfrm>
        </p:spPr>
        <p:txBody>
          <a:bodyPr/>
          <a:lstStyle/>
          <a:p>
            <a:r>
              <a:rPr lang="en-GB" dirty="0"/>
              <a:t>Whilst lithium constitutes the standard treatment for bipolar disorder, its mechanism of action as a mood stabilizer is not fully understood, although research over the years has pointed to the importance of cellular signalling in its mode of action (including glycogen synthase kinase 3 (GSK3) pathways, and modulation of inositol </a:t>
            </a:r>
            <a:r>
              <a:rPr lang="en-GB" dirty="0" err="1"/>
              <a:t>monophosphatase</a:t>
            </a:r>
            <a:r>
              <a:rPr lang="en-GB" dirty="0"/>
              <a:t>).</a:t>
            </a:r>
            <a:r>
              <a:rPr lang="en-GB" baseline="30000" dirty="0"/>
              <a:t>3</a:t>
            </a:r>
            <a:r>
              <a:rPr lang="en-GB" dirty="0"/>
              <a:t> Much research has been devoted to understanding why some people with bipolar disorder respond to lithium whilst others do not.</a:t>
            </a:r>
            <a:r>
              <a:rPr lang="en-GB" baseline="30000" dirty="0"/>
              <a:t>3</a:t>
            </a:r>
            <a:r>
              <a:rPr lang="en-GB" dirty="0"/>
              <a:t> Some of the hypothesis in this area comes from animal models and postmortem analysis of brain tissue which, as models of disease, only partially replicate the complex phenomenology of human behaviour.</a:t>
            </a:r>
            <a:r>
              <a:rPr lang="en-GB" baseline="30000" dirty="0"/>
              <a:t>3</a:t>
            </a:r>
            <a:endParaRPr lang="en-GB" dirty="0"/>
          </a:p>
          <a:p>
            <a:endParaRPr lang="en-GB" dirty="0"/>
          </a:p>
          <a:p>
            <a:r>
              <a:rPr lang="en-GB" dirty="0"/>
              <a:t>References:</a:t>
            </a:r>
          </a:p>
          <a:p>
            <a:pPr marL="228600" indent="-228600">
              <a:buFont typeface="+mj-lt"/>
              <a:buAutoNum type="arabicPeriod"/>
            </a:pPr>
            <a:r>
              <a:rPr lang="en-GB" dirty="0"/>
              <a:t>Tighe SK, Mahon PB, Potash JB. Predictors of lithium response in bipolar disorder. </a:t>
            </a:r>
            <a:r>
              <a:rPr lang="en-GB" dirty="0" err="1"/>
              <a:t>Ther</a:t>
            </a:r>
            <a:r>
              <a:rPr lang="en-GB" dirty="0"/>
              <a:t> Adv Chronic Dis 2011; 2 (3): 209–226.</a:t>
            </a:r>
          </a:p>
          <a:p>
            <a:pPr marL="228600" indent="-228600">
              <a:buFont typeface="+mj-lt"/>
              <a:buAutoNum type="arabicPeriod"/>
            </a:pPr>
            <a:r>
              <a:rPr lang="en-GB" dirty="0"/>
              <a:t>Hui TP, Kandola A, Shen L, et al. A systematic review and meta-analysis of clinical predictors of lithium response in bipolar disorder. Acta </a:t>
            </a:r>
            <a:r>
              <a:rPr lang="en-GB" dirty="0" err="1"/>
              <a:t>Psychiatr</a:t>
            </a:r>
            <a:r>
              <a:rPr lang="en-GB" dirty="0"/>
              <a:t> </a:t>
            </a:r>
            <a:r>
              <a:rPr lang="en-GB" dirty="0" err="1"/>
              <a:t>Scand</a:t>
            </a:r>
            <a:r>
              <a:rPr lang="en-GB" dirty="0"/>
              <a:t> 2019; 140 (2): 94–115. </a:t>
            </a:r>
          </a:p>
          <a:p>
            <a:pPr marL="228600" indent="-228600">
              <a:buFont typeface="+mj-lt"/>
              <a:buAutoNum type="arabicPeriod"/>
            </a:pPr>
            <a:r>
              <a:rPr lang="en-GB" dirty="0"/>
              <a:t>Alda M. Lithium in the treatment of bipolar disorder: pharmacology and pharmacogenetics. Mol Psychiatry 2015; 20 (6): 661–670. </a:t>
            </a:r>
          </a:p>
          <a:p>
            <a:pPr marL="228600" indent="-228600">
              <a:buFont typeface="+mj-lt"/>
              <a:buAutoNum type="arabicPeriod"/>
            </a:pPr>
            <a:r>
              <a:rPr lang="en-GB" dirty="0"/>
              <a:t>Nunes A, </a:t>
            </a:r>
            <a:r>
              <a:rPr lang="en-GB" dirty="0" err="1"/>
              <a:t>Trappenberg</a:t>
            </a:r>
            <a:r>
              <a:rPr lang="en-GB" dirty="0"/>
              <a:t> T, Alda M; international Consortium on Lithium Genetics (</a:t>
            </a:r>
            <a:r>
              <a:rPr lang="en-GB" dirty="0" err="1"/>
              <a:t>ConLiGen</a:t>
            </a:r>
            <a:r>
              <a:rPr lang="en-GB" dirty="0"/>
              <a:t>). Asymmetrical reliability of the Alda score favours a dichotomous representation of lithium responsiveness. </a:t>
            </a:r>
            <a:r>
              <a:rPr lang="en-GB" dirty="0" err="1"/>
              <a:t>PLoS</a:t>
            </a:r>
            <a:r>
              <a:rPr lang="en-GB" dirty="0"/>
              <a:t> One 2020; 15 (1): e0225353.</a:t>
            </a:r>
          </a:p>
          <a:p>
            <a:pPr marL="228600" indent="-228600">
              <a:buFont typeface="+mj-lt"/>
              <a:buAutoNum type="arabicPeriod"/>
            </a:pPr>
            <a:r>
              <a:rPr lang="en-GB" dirty="0"/>
              <a:t>Hou L, </a:t>
            </a:r>
            <a:r>
              <a:rPr lang="en-GB" dirty="0" err="1"/>
              <a:t>Heilbronner</a:t>
            </a:r>
            <a:r>
              <a:rPr lang="en-GB" dirty="0"/>
              <a:t> U, Degenhardt F, et al. Genetic variants associated with response to lithium treatment in bipolar disorder: a genome-wide association study. Lancet 2016; 387 (10023): 1085–1093. </a:t>
            </a:r>
          </a:p>
          <a:p>
            <a:pPr marL="228600" indent="-228600">
              <a:buFont typeface="+mj-lt"/>
              <a:buAutoNum type="arabicPeriod"/>
            </a:pPr>
            <a:r>
              <a:rPr lang="en-GB" dirty="0"/>
              <a:t>Tripathi U, Mizrahi L, Alda M, et al. Information theory characteristics improve the prediction of lithium response in bipolar disorder patients using a support vector machine classifier. Bipolar </a:t>
            </a:r>
            <a:r>
              <a:rPr lang="en-GB" dirty="0" err="1"/>
              <a:t>Disord</a:t>
            </a:r>
            <a:r>
              <a:rPr lang="en-GB" dirty="0"/>
              <a:t> 2023; 25 (2): 110–127.</a:t>
            </a:r>
          </a:p>
        </p:txBody>
      </p:sp>
      <p:sp>
        <p:nvSpPr>
          <p:cNvPr id="4" name="Slide Number Placeholder 3"/>
          <p:cNvSpPr>
            <a:spLocks noGrp="1"/>
          </p:cNvSpPr>
          <p:nvPr>
            <p:ph type="sldNum" sz="quarter" idx="5"/>
          </p:nvPr>
        </p:nvSpPr>
        <p:spPr/>
        <p:txBody>
          <a:bodyPr/>
          <a:lstStyle/>
          <a:p>
            <a:fld id="{DE4970BF-B400-48B4-BD31-9AEFB95A0870}" type="slidenum">
              <a:rPr lang="da-DK" smtClean="0"/>
              <a:t>15</a:t>
            </a:fld>
            <a:endParaRPr lang="da-DK"/>
          </a:p>
        </p:txBody>
      </p:sp>
    </p:spTree>
    <p:extLst>
      <p:ext uri="{BB962C8B-B14F-4D97-AF65-F5344CB8AC3E}">
        <p14:creationId xmlns:p14="http://schemas.microsoft.com/office/powerpoint/2010/main" val="24148499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16</a:t>
            </a:fld>
            <a:endParaRPr lang="da-DK"/>
          </a:p>
        </p:txBody>
      </p:sp>
    </p:spTree>
    <p:extLst>
      <p:ext uri="{BB962C8B-B14F-4D97-AF65-F5344CB8AC3E}">
        <p14:creationId xmlns:p14="http://schemas.microsoft.com/office/powerpoint/2010/main" val="33443898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Mental disorders, including bipolar disorder, are a leading cause of premature mortality, partly driven by suicide.</a:t>
            </a:r>
            <a:r>
              <a:rPr lang="en-GB" baseline="30000" dirty="0"/>
              <a:t>1,3</a:t>
            </a:r>
            <a:r>
              <a:rPr lang="en-GB" dirty="0"/>
              <a:t> Suicide attempts are common in people with bipolar disorder, which makes suicide assessment an important part of the clinical assessment of patients.</a:t>
            </a:r>
            <a:r>
              <a:rPr lang="en-GB" baseline="30000" dirty="0"/>
              <a:t>3</a:t>
            </a:r>
            <a:r>
              <a:rPr lang="en-GB" dirty="0"/>
              <a:t> Prevention of suicide is a complicated ongoing clinical goal, involving patient and caregiver education to help identify warning signs, and to reinforce the importance of medication adherence.</a:t>
            </a:r>
            <a:r>
              <a:rPr lang="en-GB" baseline="30000" dirty="0"/>
              <a:t>3</a:t>
            </a:r>
            <a:endParaRPr lang="en-GB" dirty="0"/>
          </a:p>
          <a:p>
            <a:endParaRPr lang="en-GB" dirty="0"/>
          </a:p>
          <a:p>
            <a:r>
              <a:rPr lang="en-GB" dirty="0"/>
              <a:t>References:</a:t>
            </a:r>
          </a:p>
          <a:p>
            <a:pPr marL="228600" indent="-228600">
              <a:buFont typeface="+mj-lt"/>
              <a:buAutoNum type="arabicPeriod"/>
            </a:pPr>
            <a:r>
              <a:rPr lang="en-GB" dirty="0"/>
              <a:t>Plana-Ripoll O, Pedersen CB, </a:t>
            </a:r>
            <a:r>
              <a:rPr lang="en-GB" dirty="0" err="1"/>
              <a:t>Agerbo</a:t>
            </a:r>
            <a:r>
              <a:rPr lang="en-GB" dirty="0"/>
              <a:t> E, et al. A comprehensive analysis of mortality-related health metrics associated with mental disorders: a nationwide, register-based cohort study. Lancet 2019; 394 (10211): 1827–1835. </a:t>
            </a:r>
          </a:p>
          <a:p>
            <a:pPr marL="228600" indent="-228600">
              <a:buFont typeface="+mj-lt"/>
              <a:buAutoNum type="arabicPeriod"/>
            </a:pPr>
            <a:r>
              <a:rPr lang="en-US" dirty="0"/>
              <a:t>Angst F, Stassen HH, Clayton PJ, Angst J. Mortality of patients with mood disorders: follow-up over 34–38 years. J Affect </a:t>
            </a:r>
            <a:r>
              <a:rPr lang="en-US" dirty="0" err="1"/>
              <a:t>Disord</a:t>
            </a:r>
            <a:r>
              <a:rPr lang="en-US" dirty="0"/>
              <a:t> 2002; 68 (2–3): 167–181. </a:t>
            </a:r>
          </a:p>
          <a:p>
            <a:pPr marL="228600" indent="-228600">
              <a:buFont typeface="+mj-lt"/>
              <a:buAutoNum type="arabicPeriod"/>
            </a:pPr>
            <a:r>
              <a:rPr lang="en-GB" dirty="0"/>
              <a:t>Dome P, </a:t>
            </a:r>
            <a:r>
              <a:rPr lang="en-GB" dirty="0" err="1"/>
              <a:t>Rihmer</a:t>
            </a:r>
            <a:r>
              <a:rPr lang="en-GB" dirty="0"/>
              <a:t> Z, Gonda X. Suicide risk in bipolar disorder: a brief review. </a:t>
            </a:r>
            <a:r>
              <a:rPr lang="en-GB" dirty="0" err="1"/>
              <a:t>Medicina</a:t>
            </a:r>
            <a:r>
              <a:rPr lang="en-GB" dirty="0"/>
              <a:t> (Kaunas) 2019 Jul; 55 (8): 403.</a:t>
            </a:r>
          </a:p>
          <a:p>
            <a:pPr marL="228600" indent="-228600">
              <a:buFont typeface="+mj-lt"/>
              <a:buAutoNum type="arabicPeriod"/>
            </a:pPr>
            <a:r>
              <a:rPr lang="en-GB" dirty="0"/>
              <a:t>Angst J, </a:t>
            </a:r>
            <a:r>
              <a:rPr lang="en-GB" dirty="0" err="1"/>
              <a:t>Hengartner</a:t>
            </a:r>
            <a:r>
              <a:rPr lang="en-GB" dirty="0"/>
              <a:t> MP, Gamma A, et al. Mortality of 403 patients with mood disorders 48 to 52 years after their psychiatric hospitalisation. </a:t>
            </a:r>
            <a:r>
              <a:rPr lang="en-GB" dirty="0" err="1"/>
              <a:t>Eur</a:t>
            </a:r>
            <a:r>
              <a:rPr lang="en-GB" dirty="0"/>
              <a:t> Arch Psychiatry Clin </a:t>
            </a:r>
            <a:r>
              <a:rPr lang="en-GB" dirty="0" err="1"/>
              <a:t>Neurosci</a:t>
            </a:r>
            <a:r>
              <a:rPr lang="en-GB" dirty="0"/>
              <a:t> 2013; 263 (5): 425–434.</a:t>
            </a:r>
          </a:p>
        </p:txBody>
      </p:sp>
      <p:sp>
        <p:nvSpPr>
          <p:cNvPr id="4" name="Slide Number Placeholder 3"/>
          <p:cNvSpPr>
            <a:spLocks noGrp="1"/>
          </p:cNvSpPr>
          <p:nvPr>
            <p:ph type="sldNum" sz="quarter" idx="5"/>
          </p:nvPr>
        </p:nvSpPr>
        <p:spPr/>
        <p:txBody>
          <a:bodyPr/>
          <a:lstStyle/>
          <a:p>
            <a:fld id="{DE4970BF-B400-48B4-BD31-9AEFB95A0870}" type="slidenum">
              <a:rPr lang="da-DK" smtClean="0"/>
              <a:t>17</a:t>
            </a:fld>
            <a:endParaRPr lang="da-DK"/>
          </a:p>
        </p:txBody>
      </p:sp>
    </p:spTree>
    <p:extLst>
      <p:ext uri="{BB962C8B-B14F-4D97-AF65-F5344CB8AC3E}">
        <p14:creationId xmlns:p14="http://schemas.microsoft.com/office/powerpoint/2010/main" val="4606727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a:xfrm>
            <a:off x="676800" y="4400550"/>
            <a:ext cx="5504400" cy="3788590"/>
          </a:xfrm>
        </p:spPr>
        <p:txBody>
          <a:bodyPr/>
          <a:lstStyle/>
          <a:p>
            <a:r>
              <a:rPr lang="en-GB" dirty="0"/>
              <a:t>As summarized on the slide, bipolar disorder can be partly seen as a disease of accelerated aging.</a:t>
            </a:r>
            <a:r>
              <a:rPr lang="en-GB" baseline="30000" dirty="0"/>
              <a:t>1</a:t>
            </a:r>
            <a:r>
              <a:rPr lang="en-GB" dirty="0"/>
              <a:t> Understanding the molecular processes that drive this accelerated aging may, in the future, help patients delay the onset of – or avoid altogether – many of the comorbidities that typify bipolar disorder.</a:t>
            </a:r>
            <a:r>
              <a:rPr lang="en-GB" baseline="30000" dirty="0"/>
              <a:t>1</a:t>
            </a:r>
            <a:endParaRPr lang="en-GB" dirty="0"/>
          </a:p>
          <a:p>
            <a:endParaRPr lang="en-GB" dirty="0"/>
          </a:p>
          <a:p>
            <a:r>
              <a:rPr lang="en-GB" dirty="0"/>
              <a:t>References:</a:t>
            </a:r>
          </a:p>
          <a:p>
            <a:pPr marL="228600" indent="-228600">
              <a:buFont typeface="+mj-lt"/>
              <a:buAutoNum type="arabicPeriod"/>
            </a:pPr>
            <a:r>
              <a:rPr lang="en-GB" dirty="0"/>
              <a:t>Fries GR, </a:t>
            </a:r>
            <a:r>
              <a:rPr lang="en-GB" dirty="0" err="1"/>
              <a:t>Zamzow</a:t>
            </a:r>
            <a:r>
              <a:rPr lang="en-GB" dirty="0"/>
              <a:t> MJ, Andrews T, et al. Accelerated aging in bipolar disorder: a comprehensive review of molecular findings and their clinical implications. </a:t>
            </a:r>
            <a:r>
              <a:rPr lang="en-GB" dirty="0" err="1"/>
              <a:t>Neurosci</a:t>
            </a:r>
            <a:r>
              <a:rPr lang="en-GB" dirty="0"/>
              <a:t> </a:t>
            </a:r>
            <a:r>
              <a:rPr lang="en-GB" dirty="0" err="1"/>
              <a:t>Biobehav</a:t>
            </a:r>
            <a:r>
              <a:rPr lang="en-GB" dirty="0"/>
              <a:t> Rev 2020; 112: 107–116. </a:t>
            </a:r>
          </a:p>
          <a:p>
            <a:pPr marL="228600" indent="-228600">
              <a:buFont typeface="+mj-lt"/>
              <a:buAutoNum type="arabicPeriod"/>
            </a:pPr>
            <a:r>
              <a:rPr lang="en-GB" dirty="0"/>
              <a:t>Rizzo LB, Costa LG, Mansur RB, et al. The theory of bipolar disorder as an illness of accelerated aging: implications for clinical care and research. </a:t>
            </a:r>
            <a:r>
              <a:rPr lang="en-GB" dirty="0" err="1"/>
              <a:t>Neurosci</a:t>
            </a:r>
            <a:r>
              <a:rPr lang="en-GB" dirty="0"/>
              <a:t> </a:t>
            </a:r>
            <a:r>
              <a:rPr lang="en-GB" dirty="0" err="1"/>
              <a:t>Biobehav</a:t>
            </a:r>
            <a:r>
              <a:rPr lang="en-GB" dirty="0"/>
              <a:t> Rev 2014; 42: 157–169.</a:t>
            </a:r>
          </a:p>
          <a:p>
            <a:pPr marL="228600" indent="-228600">
              <a:buFont typeface="+mj-lt"/>
              <a:buAutoNum type="arabicPeriod"/>
            </a:pPr>
            <a:r>
              <a:rPr lang="en-GB" dirty="0"/>
              <a:t>Darrow SM, Verhoeven JE, </a:t>
            </a:r>
            <a:r>
              <a:rPr lang="en-GB" dirty="0" err="1"/>
              <a:t>Révész</a:t>
            </a:r>
            <a:r>
              <a:rPr lang="en-GB" dirty="0"/>
              <a:t> D, et al. The association between psychiatric disorders and telomere length: a meta-analysis involving 14,827 persons. </a:t>
            </a:r>
            <a:r>
              <a:rPr lang="en-GB" dirty="0" err="1"/>
              <a:t>Psychosom</a:t>
            </a:r>
            <a:r>
              <a:rPr lang="en-GB" dirty="0"/>
              <a:t> Med 2016; 78 (7): 776–787.</a:t>
            </a:r>
          </a:p>
        </p:txBody>
      </p:sp>
      <p:sp>
        <p:nvSpPr>
          <p:cNvPr id="4" name="Slide Number Placeholder 3"/>
          <p:cNvSpPr>
            <a:spLocks noGrp="1"/>
          </p:cNvSpPr>
          <p:nvPr>
            <p:ph type="sldNum" sz="quarter" idx="5"/>
          </p:nvPr>
        </p:nvSpPr>
        <p:spPr/>
        <p:txBody>
          <a:bodyPr/>
          <a:lstStyle/>
          <a:p>
            <a:fld id="{DE4970BF-B400-48B4-BD31-9AEFB95A0870}" type="slidenum">
              <a:rPr lang="da-DK" smtClean="0"/>
              <a:t>18</a:t>
            </a:fld>
            <a:endParaRPr lang="da-DK"/>
          </a:p>
        </p:txBody>
      </p:sp>
    </p:spTree>
    <p:extLst>
      <p:ext uri="{BB962C8B-B14F-4D97-AF65-F5344CB8AC3E}">
        <p14:creationId xmlns:p14="http://schemas.microsoft.com/office/powerpoint/2010/main" val="27663552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a:xfrm>
            <a:off x="676800" y="4400550"/>
            <a:ext cx="5504400" cy="4371976"/>
          </a:xfrm>
        </p:spPr>
        <p:txBody>
          <a:bodyPr/>
          <a:lstStyle/>
          <a:p>
            <a:r>
              <a:rPr lang="en-GB" dirty="0"/>
              <a:t>Mood disorders, including bipolar disorder, appear to increase the risk of dementia.</a:t>
            </a:r>
            <a:r>
              <a:rPr lang="en-GB" baseline="30000" dirty="0"/>
              <a:t>1-4</a:t>
            </a:r>
            <a:r>
              <a:rPr lang="en-GB" dirty="0"/>
              <a:t> More than this, the mood episodes in bipolar disorder appear to have an effect on cognitive functioning.</a:t>
            </a:r>
            <a:r>
              <a:rPr lang="en-GB" baseline="30000" dirty="0"/>
              <a:t>5</a:t>
            </a:r>
            <a:r>
              <a:rPr lang="en-GB" dirty="0"/>
              <a:t> One study found that, after cognitive functioning had declined during a manic episode, this functioning was improved in patients who experienced a sustained remission but not in patients who experienced recurrence of mood episodes.</a:t>
            </a:r>
            <a:r>
              <a:rPr lang="en-GB" baseline="30000" dirty="0"/>
              <a:t>5</a:t>
            </a:r>
            <a:endParaRPr lang="en-GB" dirty="0"/>
          </a:p>
          <a:p>
            <a:endParaRPr lang="en-GB" dirty="0"/>
          </a:p>
          <a:p>
            <a:r>
              <a:rPr lang="en-GB" dirty="0"/>
              <a:t>References:</a:t>
            </a:r>
          </a:p>
          <a:p>
            <a:pPr marL="228600" indent="-228600">
              <a:buFont typeface="+mj-lt"/>
              <a:buAutoNum type="arabicPeriod"/>
            </a:pPr>
            <a:r>
              <a:rPr lang="en-GB" dirty="0"/>
              <a:t>Richmond-</a:t>
            </a:r>
            <a:r>
              <a:rPr lang="en-GB" dirty="0" err="1"/>
              <a:t>Rakerd</a:t>
            </a:r>
            <a:r>
              <a:rPr lang="en-GB" dirty="0"/>
              <a:t> LS, D’Souza S, Milne BJ, et al. Longitudinal associations of mental disorders with dementia: 30-year analysis of 1.7 million New Zealand citizens. JAMA Psychiatry 2022; 79 (4): 333–340.</a:t>
            </a:r>
          </a:p>
          <a:p>
            <a:pPr marL="228600" indent="-228600">
              <a:buFont typeface="+mj-lt"/>
              <a:buAutoNum type="arabicPeriod"/>
            </a:pPr>
            <a:r>
              <a:rPr lang="en-GB" dirty="0" err="1"/>
              <a:t>Diniz</a:t>
            </a:r>
            <a:r>
              <a:rPr lang="en-GB" dirty="0"/>
              <a:t> BS, Teixeira AL, Cao F, et al. History of bipolar disorder and the risk of dementia: a systematic review and meta-analysis. Am J </a:t>
            </a:r>
            <a:r>
              <a:rPr lang="en-GB" dirty="0" err="1"/>
              <a:t>Geriatr</a:t>
            </a:r>
            <a:r>
              <a:rPr lang="en-GB" dirty="0"/>
              <a:t> Psychiatry 2017; 25 (4): 357–362.</a:t>
            </a:r>
          </a:p>
          <a:p>
            <a:pPr marL="228600" indent="-228600">
              <a:buFont typeface="+mj-lt"/>
              <a:buAutoNum type="arabicPeriod"/>
            </a:pPr>
            <a:r>
              <a:rPr lang="en-GB" dirty="0"/>
              <a:t>Velosa J, Delgado A, Finger E, et al. Risk of dementia in bipolar disorder and the interplay of lithium: a systematic review and meta-analyses. Acta </a:t>
            </a:r>
            <a:r>
              <a:rPr lang="en-GB" dirty="0" err="1"/>
              <a:t>Psychiatr</a:t>
            </a:r>
            <a:r>
              <a:rPr lang="en-GB" dirty="0"/>
              <a:t> </a:t>
            </a:r>
            <a:r>
              <a:rPr lang="en-GB" dirty="0" err="1"/>
              <a:t>Scand</a:t>
            </a:r>
            <a:r>
              <a:rPr lang="en-GB" dirty="0"/>
              <a:t> 2020; 141 (6): 510–521.</a:t>
            </a:r>
          </a:p>
          <a:p>
            <a:pPr marL="228600" indent="-228600">
              <a:buFont typeface="+mj-lt"/>
              <a:buAutoNum type="arabicPeriod"/>
            </a:pPr>
            <a:r>
              <a:rPr lang="en-GB" dirty="0"/>
              <a:t>Roman </a:t>
            </a:r>
            <a:r>
              <a:rPr lang="en-GB" dirty="0" err="1"/>
              <a:t>Meller</a:t>
            </a:r>
            <a:r>
              <a:rPr lang="en-GB" dirty="0"/>
              <a:t> M, Patel S, Duarte D, et al. Bipolar disorder and frontotemporal dementia: a systematic review. Acta </a:t>
            </a:r>
            <a:r>
              <a:rPr lang="en-GB" dirty="0" err="1"/>
              <a:t>Psychiatr</a:t>
            </a:r>
            <a:r>
              <a:rPr lang="en-GB" dirty="0"/>
              <a:t> </a:t>
            </a:r>
            <a:r>
              <a:rPr lang="en-GB" dirty="0" err="1"/>
              <a:t>Scand</a:t>
            </a:r>
            <a:r>
              <a:rPr lang="en-GB" dirty="0"/>
              <a:t> 2021; 144 (5): 433–447.</a:t>
            </a:r>
          </a:p>
          <a:p>
            <a:pPr marL="228600" indent="-228600">
              <a:buFont typeface="+mj-lt"/>
              <a:buAutoNum type="arabicPeriod"/>
            </a:pPr>
            <a:r>
              <a:rPr lang="en-GB" dirty="0" err="1"/>
              <a:t>Kozicky</a:t>
            </a:r>
            <a:r>
              <a:rPr lang="en-GB" dirty="0"/>
              <a:t> JM, Torres IJ, Silveira LE, et al. Cognitive change in the year after a first manic episode: association between clinical outcome and cognitive performance early in the course of bipolar I disorder. J Clin Psychiatry 2014; 75 (6): e587–593. </a:t>
            </a:r>
          </a:p>
        </p:txBody>
      </p:sp>
      <p:sp>
        <p:nvSpPr>
          <p:cNvPr id="4" name="Slide Number Placeholder 3"/>
          <p:cNvSpPr>
            <a:spLocks noGrp="1"/>
          </p:cNvSpPr>
          <p:nvPr>
            <p:ph type="sldNum" sz="quarter" idx="5"/>
          </p:nvPr>
        </p:nvSpPr>
        <p:spPr/>
        <p:txBody>
          <a:bodyPr/>
          <a:lstStyle/>
          <a:p>
            <a:fld id="{DE4970BF-B400-48B4-BD31-9AEFB95A0870}" type="slidenum">
              <a:rPr lang="da-DK" smtClean="0"/>
              <a:t>19</a:t>
            </a:fld>
            <a:endParaRPr lang="da-DK"/>
          </a:p>
        </p:txBody>
      </p:sp>
    </p:spTree>
    <p:extLst>
      <p:ext uri="{BB962C8B-B14F-4D97-AF65-F5344CB8AC3E}">
        <p14:creationId xmlns:p14="http://schemas.microsoft.com/office/powerpoint/2010/main" val="10170743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As outlined on the slide, bipolar disorder is often a progressive disease, characterized by recurrent mood episodes punctuating a background of persistent functioning impairments.</a:t>
            </a:r>
            <a:r>
              <a:rPr lang="en-GB" baseline="30000" dirty="0"/>
              <a:t>1</a:t>
            </a:r>
            <a:r>
              <a:rPr lang="en-GB" dirty="0"/>
              <a:t> Because of this progressive nature, and the effect that symptoms can have on patient functioning, helping patients with bipolar disorder to improve their functioning is important.</a:t>
            </a:r>
            <a:r>
              <a:rPr lang="en-GB" baseline="30000" dirty="0"/>
              <a:t>3</a:t>
            </a:r>
            <a:r>
              <a:rPr lang="en-GB" dirty="0"/>
              <a:t> Moreover, some have argued that preventing or stalling the progression of bipolar disease can and should be a clinical goal.</a:t>
            </a:r>
            <a:r>
              <a:rPr lang="en-GB" baseline="30000" dirty="0"/>
              <a:t>4</a:t>
            </a:r>
            <a:endParaRPr lang="en-GB" dirty="0"/>
          </a:p>
          <a:p>
            <a:endParaRPr lang="en-GB" dirty="0"/>
          </a:p>
          <a:p>
            <a:r>
              <a:rPr lang="en-GB" dirty="0"/>
              <a:t>References:</a:t>
            </a:r>
          </a:p>
          <a:p>
            <a:pPr marL="228600" indent="-228600">
              <a:buFont typeface="+mj-lt"/>
              <a:buAutoNum type="arabicPeriod"/>
            </a:pPr>
            <a:r>
              <a:rPr lang="en-US" dirty="0"/>
              <a:t>American Psychiatric Association (APA). Diagnostic and Statistical Manual of Mental Disorders. Fifth edition, text revision. Washington DC: APA; 2022.</a:t>
            </a:r>
          </a:p>
          <a:p>
            <a:pPr marL="228600" indent="-228600">
              <a:buFont typeface="+mj-lt"/>
              <a:buAutoNum type="arabicPeriod"/>
            </a:pPr>
            <a:r>
              <a:rPr lang="en-GB" dirty="0"/>
              <a:t>Ratheesh A, Davey C, Hetrick S, et al. A systematic review and meta-analysis of prospective transition from major depression to bipolar disorder. Acta </a:t>
            </a:r>
            <a:r>
              <a:rPr lang="en-GB" dirty="0" err="1"/>
              <a:t>Psychiatr</a:t>
            </a:r>
            <a:r>
              <a:rPr lang="en-GB" dirty="0"/>
              <a:t> </a:t>
            </a:r>
            <a:r>
              <a:rPr lang="en-GB" dirty="0" err="1"/>
              <a:t>Scand</a:t>
            </a:r>
            <a:r>
              <a:rPr lang="en-GB" dirty="0"/>
              <a:t> 2017; 135 (4): 273–284.</a:t>
            </a:r>
          </a:p>
          <a:p>
            <a:pPr marL="228600" indent="-228600">
              <a:buFont typeface="+mj-lt"/>
              <a:buAutoNum type="arabicPeriod"/>
            </a:pPr>
            <a:r>
              <a:rPr lang="en-GB" dirty="0" err="1"/>
              <a:t>Bonnín</a:t>
            </a:r>
            <a:r>
              <a:rPr lang="en-GB" dirty="0"/>
              <a:t> CDM, </a:t>
            </a:r>
            <a:r>
              <a:rPr lang="en-GB" dirty="0" err="1"/>
              <a:t>Reinares</a:t>
            </a:r>
            <a:r>
              <a:rPr lang="en-GB" dirty="0"/>
              <a:t> M, Martínez-</a:t>
            </a:r>
            <a:r>
              <a:rPr lang="en-GB" dirty="0" err="1"/>
              <a:t>Arán</a:t>
            </a:r>
            <a:r>
              <a:rPr lang="en-GB" dirty="0"/>
              <a:t> A, et al. Improving functioning, quality of life, and well-being in patients with bipolar disorder. Int J </a:t>
            </a:r>
            <a:r>
              <a:rPr lang="en-GB" dirty="0" err="1"/>
              <a:t>Neuropsychopharmacol</a:t>
            </a:r>
            <a:r>
              <a:rPr lang="en-GB" dirty="0"/>
              <a:t> 2019; 22 (8): 467–477.</a:t>
            </a:r>
          </a:p>
          <a:p>
            <a:pPr marL="228600" indent="-228600">
              <a:buFont typeface="+mj-lt"/>
              <a:buAutoNum type="arabicPeriod"/>
            </a:pPr>
            <a:r>
              <a:rPr lang="en-US" dirty="0"/>
              <a:t>Post RM. How to prevent the malignant progression of bipolar disorder. Braz J Psychiatry 2020; 42 (5): 552–557.</a:t>
            </a:r>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20</a:t>
            </a:fld>
            <a:endParaRPr lang="da-DK"/>
          </a:p>
        </p:txBody>
      </p:sp>
    </p:spTree>
    <p:extLst>
      <p:ext uri="{BB962C8B-B14F-4D97-AF65-F5344CB8AC3E}">
        <p14:creationId xmlns:p14="http://schemas.microsoft.com/office/powerpoint/2010/main" val="41460483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21</a:t>
            </a:fld>
            <a:endParaRPr lang="da-DK"/>
          </a:p>
        </p:txBody>
      </p:sp>
    </p:spTree>
    <p:extLst>
      <p:ext uri="{BB962C8B-B14F-4D97-AF65-F5344CB8AC3E}">
        <p14:creationId xmlns:p14="http://schemas.microsoft.com/office/powerpoint/2010/main" val="42198302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a:xfrm>
            <a:off x="676800" y="4400550"/>
            <a:ext cx="5504400" cy="4210050"/>
          </a:xfrm>
        </p:spPr>
        <p:txBody>
          <a:bodyPr/>
          <a:lstStyle/>
          <a:p>
            <a:r>
              <a:rPr lang="en-GB" dirty="0"/>
              <a:t>Researchers initially connected the immune system and mood disorders by observing so-called ‘sickness behaviour’ – the idea that acute inflammatory states induced a complex set of behavioural and mood changes, that partly mimic the states of some psychiatric conditions.</a:t>
            </a:r>
            <a:r>
              <a:rPr lang="en-GB" baseline="30000" dirty="0"/>
              <a:t>1</a:t>
            </a:r>
            <a:r>
              <a:rPr lang="en-GB" dirty="0"/>
              <a:t> Also, people with mood disorders appear to have a greater risk of autoimmune conditions than the general population.</a:t>
            </a:r>
            <a:r>
              <a:rPr lang="en-GB" baseline="30000" dirty="0"/>
              <a:t>1</a:t>
            </a:r>
            <a:r>
              <a:rPr lang="en-GB" dirty="0"/>
              <a:t> This has led people to investigate the possible roles of the immune system and inflammation in the pathology of mood disorders, including bipolar disorder, as outlined on the slide.</a:t>
            </a:r>
            <a:r>
              <a:rPr lang="en-GB" baseline="30000" dirty="0"/>
              <a:t>1</a:t>
            </a:r>
            <a:endParaRPr lang="en-GB" dirty="0"/>
          </a:p>
          <a:p>
            <a:endParaRPr lang="en-GB" dirty="0"/>
          </a:p>
          <a:p>
            <a:r>
              <a:rPr lang="en-GB" dirty="0"/>
              <a:t>References:</a:t>
            </a:r>
          </a:p>
          <a:p>
            <a:pPr marL="228600" indent="-228600">
              <a:buFont typeface="+mj-lt"/>
              <a:buAutoNum type="arabicPeriod"/>
            </a:pPr>
            <a:r>
              <a:rPr lang="en-GB" dirty="0"/>
              <a:t>Benedetti F, </a:t>
            </a:r>
            <a:r>
              <a:rPr lang="en-GB" dirty="0" err="1"/>
              <a:t>Aggio</a:t>
            </a:r>
            <a:r>
              <a:rPr lang="en-GB" dirty="0"/>
              <a:t> V, Pratesi ML, et al. Neuroinflammation in bipolar depression. Front Psychiatry 2020; 11: 71.</a:t>
            </a:r>
          </a:p>
          <a:p>
            <a:pPr marL="228600" indent="-228600">
              <a:buFont typeface="+mj-lt"/>
              <a:buAutoNum type="arabicPeriod"/>
            </a:pPr>
            <a:r>
              <a:rPr lang="en-GB" dirty="0"/>
              <a:t>Rao JS, Harry GJ, Rapoport SI, Kim HW. Increased excitotoxicity and neuroinflammatory markers in postmortem frontal cortex from bipolar disorder patients. Mol Psychiatry 2010; 15 (4): 384–392.</a:t>
            </a:r>
          </a:p>
          <a:p>
            <a:pPr marL="228600" indent="-228600">
              <a:buFont typeface="+mj-lt"/>
              <a:buAutoNum type="arabicPeriod"/>
            </a:pPr>
            <a:r>
              <a:rPr lang="en-GB" dirty="0" err="1"/>
              <a:t>Haarman</a:t>
            </a:r>
            <a:r>
              <a:rPr lang="en-GB" dirty="0"/>
              <a:t> BCM, </a:t>
            </a:r>
            <a:r>
              <a:rPr lang="en-GB" dirty="0" err="1"/>
              <a:t>Riemersma</a:t>
            </a:r>
            <a:r>
              <a:rPr lang="en-GB" dirty="0"/>
              <a:t>-Van der Lek RF, de Groot JC, et al. Neuroinflammation in bipolar disorder – a [(11)C]-(R)-PK11195 positron emission tomography study. Brain </a:t>
            </a:r>
            <a:r>
              <a:rPr lang="en-GB" dirty="0" err="1"/>
              <a:t>Behav</a:t>
            </a:r>
            <a:r>
              <a:rPr lang="en-GB" dirty="0"/>
              <a:t> </a:t>
            </a:r>
            <a:r>
              <a:rPr lang="en-GB" dirty="0" err="1"/>
              <a:t>Immun</a:t>
            </a:r>
            <a:r>
              <a:rPr lang="en-GB" dirty="0"/>
              <a:t> 2014; 40: 219–225.</a:t>
            </a:r>
          </a:p>
          <a:p>
            <a:pPr marL="228600" indent="-228600">
              <a:buFont typeface="+mj-lt"/>
              <a:buAutoNum type="arabicPeriod"/>
            </a:pPr>
            <a:r>
              <a:rPr lang="en-GB" dirty="0" err="1"/>
              <a:t>Vostrikov</a:t>
            </a:r>
            <a:r>
              <a:rPr lang="en-GB" dirty="0"/>
              <a:t> VM, </a:t>
            </a:r>
            <a:r>
              <a:rPr lang="en-GB" dirty="0" err="1"/>
              <a:t>Uranova</a:t>
            </a:r>
            <a:r>
              <a:rPr lang="en-GB" dirty="0"/>
              <a:t> NA, </a:t>
            </a:r>
            <a:r>
              <a:rPr lang="en-GB" dirty="0" err="1"/>
              <a:t>Orlovskaya</a:t>
            </a:r>
            <a:r>
              <a:rPr lang="en-GB" dirty="0"/>
              <a:t> DD. Deficit of perineuronal oligodendrocytes in the prefrontal cortex in schizophrenia and mood disorders. </a:t>
            </a:r>
            <a:r>
              <a:rPr lang="en-GB" dirty="0" err="1"/>
              <a:t>Schizophr</a:t>
            </a:r>
            <a:r>
              <a:rPr lang="en-GB" dirty="0"/>
              <a:t> Res 2007; 94 (1–3): 273–280.</a:t>
            </a:r>
          </a:p>
        </p:txBody>
      </p:sp>
      <p:sp>
        <p:nvSpPr>
          <p:cNvPr id="4" name="Slide Number Placeholder 3"/>
          <p:cNvSpPr>
            <a:spLocks noGrp="1"/>
          </p:cNvSpPr>
          <p:nvPr>
            <p:ph type="sldNum" sz="quarter" idx="5"/>
          </p:nvPr>
        </p:nvSpPr>
        <p:spPr/>
        <p:txBody>
          <a:bodyPr/>
          <a:lstStyle/>
          <a:p>
            <a:fld id="{DE4970BF-B400-48B4-BD31-9AEFB95A0870}" type="slidenum">
              <a:rPr lang="da-DK" smtClean="0"/>
              <a:t>22</a:t>
            </a:fld>
            <a:endParaRPr lang="da-DK"/>
          </a:p>
        </p:txBody>
      </p:sp>
    </p:spTree>
    <p:extLst>
      <p:ext uri="{BB962C8B-B14F-4D97-AF65-F5344CB8AC3E}">
        <p14:creationId xmlns:p14="http://schemas.microsoft.com/office/powerpoint/2010/main" val="37721607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a:xfrm>
            <a:off x="676800" y="4400550"/>
            <a:ext cx="5504400" cy="3729990"/>
          </a:xfrm>
        </p:spPr>
        <p:txBody>
          <a:bodyPr/>
          <a:lstStyle/>
          <a:p>
            <a:r>
              <a:rPr lang="en-GB" dirty="0"/>
              <a:t>A clue to the connection between bipolar disorder and the immune system and inflammation comes from the observation that people with bipolar disorder appear to have high rates of inflammatory comorbidities.</a:t>
            </a:r>
            <a:r>
              <a:rPr lang="en-GB" baseline="30000" dirty="0"/>
              <a:t>1</a:t>
            </a:r>
            <a:r>
              <a:rPr lang="en-GB" dirty="0"/>
              <a:t> However, correlation is not causation. It is possible that bipolar disorder and other inflammatory conditions share common underlying aetiologies, or that bipolar disorder leads to immune dysfunction and inflammation, or that the inflammatory disorders in some way lead to bipolar disorder.</a:t>
            </a:r>
            <a:r>
              <a:rPr lang="en-GB" baseline="30000" dirty="0"/>
              <a:t>1</a:t>
            </a:r>
            <a:r>
              <a:rPr lang="en-GB" dirty="0"/>
              <a:t> In reality, the complex relationship observed in the real-world suggest that in part all three of these relationships exist, suggesting a situation where immune activation and dysfunction, inflammation, and bipolar disorder may be perpetuating each other.</a:t>
            </a:r>
            <a:r>
              <a:rPr lang="en-GB" baseline="30000" dirty="0"/>
              <a:t>1</a:t>
            </a:r>
            <a:endParaRPr lang="en-GB" dirty="0"/>
          </a:p>
          <a:p>
            <a:endParaRPr lang="en-GB" dirty="0"/>
          </a:p>
          <a:p>
            <a:r>
              <a:rPr lang="en-GB" dirty="0"/>
              <a:t>References:</a:t>
            </a:r>
          </a:p>
          <a:p>
            <a:pPr marL="228600" indent="-228600">
              <a:buFont typeface="+mj-lt"/>
              <a:buAutoNum type="arabicPeriod"/>
            </a:pPr>
            <a:r>
              <a:rPr lang="en-GB" dirty="0" err="1"/>
              <a:t>Rosenblat</a:t>
            </a:r>
            <a:r>
              <a:rPr lang="en-GB" dirty="0"/>
              <a:t> JD, McIntyre RS. Bipolar disorder and immune dysfunction: epidemiological findings, proposed pathophysiology and clinical implications. Brain Sci 2017; 7 (11): 144.</a:t>
            </a:r>
          </a:p>
          <a:p>
            <a:pPr marL="228600" indent="-228600">
              <a:buFont typeface="+mj-lt"/>
              <a:buAutoNum type="arabicPeriod"/>
            </a:pPr>
            <a:r>
              <a:rPr lang="en-GB" dirty="0"/>
              <a:t>Barbosa IG, Rocha NP, Assis F, et al. Monocyte and lymphocyte activation in bipolar disorder: a new piece in the puzzle of immune dysfunction in mood disorders. Int J </a:t>
            </a:r>
            <a:r>
              <a:rPr lang="en-GB" dirty="0" err="1"/>
              <a:t>Neuropsychopharmacol</a:t>
            </a:r>
            <a:r>
              <a:rPr lang="en-GB" dirty="0"/>
              <a:t> 2014; 18 (1): pyu021.</a:t>
            </a:r>
          </a:p>
          <a:p>
            <a:pPr marL="228600" indent="-228600">
              <a:buFont typeface="+mj-lt"/>
              <a:buAutoNum type="arabicPeriod"/>
            </a:pPr>
            <a:r>
              <a:rPr lang="en-GB" dirty="0"/>
              <a:t>Chen Z, Huang Y, Wang B, et al. T cells: an emerging cast of roles in bipolar disorder. </a:t>
            </a:r>
            <a:r>
              <a:rPr lang="en-GB" dirty="0" err="1"/>
              <a:t>Transl</a:t>
            </a:r>
            <a:r>
              <a:rPr lang="en-GB" dirty="0"/>
              <a:t> Psychiatry 2023; 13 (1): 153.</a:t>
            </a:r>
          </a:p>
          <a:p>
            <a:pPr marL="228600" indent="-228600">
              <a:buFont typeface="+mj-lt"/>
              <a:buAutoNum type="arabicPeriod"/>
            </a:pPr>
            <a:r>
              <a:rPr lang="en-GB" dirty="0" err="1"/>
              <a:t>Kapczinski</a:t>
            </a:r>
            <a:r>
              <a:rPr lang="en-GB" dirty="0"/>
              <a:t> F, Dal-</a:t>
            </a:r>
            <a:r>
              <a:rPr lang="en-GB" dirty="0" err="1"/>
              <a:t>Pizzol</a:t>
            </a:r>
            <a:r>
              <a:rPr lang="en-GB" dirty="0"/>
              <a:t> F, Teixeira AL, et al. A systemic toxicity index developed to assess peripheral changes in mood episodes. Mol Psychiatry 2010; 15 (8): 784–786. </a:t>
            </a:r>
          </a:p>
          <a:p>
            <a:pPr marL="228600" indent="-228600">
              <a:buFont typeface="+mj-lt"/>
              <a:buAutoNum type="arabicPeriod"/>
            </a:pPr>
            <a:r>
              <a:rPr lang="en-US" dirty="0"/>
              <a:t>Post RM. How to prevent the malignant progression of bipolar disorder. Braz J Psychiatry 2020; 42 (5): 552–557.</a:t>
            </a:r>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23</a:t>
            </a:fld>
            <a:endParaRPr lang="da-DK"/>
          </a:p>
        </p:txBody>
      </p:sp>
    </p:spTree>
    <p:extLst>
      <p:ext uri="{BB962C8B-B14F-4D97-AF65-F5344CB8AC3E}">
        <p14:creationId xmlns:p14="http://schemas.microsoft.com/office/powerpoint/2010/main" val="27249817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The composition of the gut flora can have quite wide-ranging effects on the human body.</a:t>
            </a:r>
            <a:r>
              <a:rPr lang="en-GB" baseline="30000" dirty="0"/>
              <a:t>4</a:t>
            </a:r>
            <a:r>
              <a:rPr lang="en-GB" dirty="0"/>
              <a:t> Differences in gut flora can lead to differences in lactic acid metabolism, and the production of butyrate and gamma</a:t>
            </a:r>
            <a:r>
              <a:rPr lang="el-GR" dirty="0"/>
              <a:t>-</a:t>
            </a:r>
            <a:r>
              <a:rPr lang="en-GB" dirty="0"/>
              <a:t>aminobutyric acid (GABA), which may help to explain some of the pathology of mood disorders, including bipolar disorder.</a:t>
            </a:r>
            <a:r>
              <a:rPr lang="en-GB" baseline="30000" dirty="0"/>
              <a:t>4</a:t>
            </a:r>
            <a:endParaRPr lang="en-GB" dirty="0"/>
          </a:p>
          <a:p>
            <a:endParaRPr lang="en-GB" dirty="0"/>
          </a:p>
          <a:p>
            <a:r>
              <a:rPr lang="en-GB" dirty="0"/>
              <a:t>References:</a:t>
            </a:r>
          </a:p>
          <a:p>
            <a:pPr marL="228600" indent="-228600">
              <a:buFont typeface="+mj-lt"/>
              <a:buAutoNum type="arabicPeriod"/>
            </a:pPr>
            <a:r>
              <a:rPr lang="en-GB" dirty="0"/>
              <a:t>McGuinness AJ, </a:t>
            </a:r>
            <a:r>
              <a:rPr lang="en-GB" dirty="0" err="1"/>
              <a:t>Loughman</a:t>
            </a:r>
            <a:r>
              <a:rPr lang="en-GB" dirty="0"/>
              <a:t> A, Foster JA, </a:t>
            </a:r>
            <a:r>
              <a:rPr lang="en-GB" dirty="0" err="1"/>
              <a:t>Jacka</a:t>
            </a:r>
            <a:r>
              <a:rPr lang="en-GB" dirty="0"/>
              <a:t> F. Mood disorders: the gut bacteriome and beyond. </a:t>
            </a:r>
            <a:r>
              <a:rPr lang="en-GB" dirty="0" err="1"/>
              <a:t>Biol</a:t>
            </a:r>
            <a:r>
              <a:rPr lang="en-GB" dirty="0"/>
              <a:t> Psychiatry 2024; 95 (4): 319–328.</a:t>
            </a:r>
          </a:p>
          <a:p>
            <a:pPr marL="228600" indent="-228600">
              <a:buFont typeface="+mj-lt"/>
              <a:buAutoNum type="arabicPeriod"/>
            </a:pPr>
            <a:r>
              <a:rPr lang="en-GB" dirty="0"/>
              <a:t>Dickerson F, Severance E, </a:t>
            </a:r>
            <a:r>
              <a:rPr lang="en-GB" dirty="0" err="1"/>
              <a:t>Yolken</a:t>
            </a:r>
            <a:r>
              <a:rPr lang="en-GB" dirty="0"/>
              <a:t> R. The microbiome, immunity, and schizophrenia and bipolar disorder. Brain </a:t>
            </a:r>
            <a:r>
              <a:rPr lang="en-GB" dirty="0" err="1"/>
              <a:t>Behav</a:t>
            </a:r>
            <a:r>
              <a:rPr lang="en-GB" dirty="0"/>
              <a:t> </a:t>
            </a:r>
            <a:r>
              <a:rPr lang="en-GB" dirty="0" err="1"/>
              <a:t>Immun</a:t>
            </a:r>
            <a:r>
              <a:rPr lang="en-GB" dirty="0"/>
              <a:t> 2017; 62: 46–52.</a:t>
            </a:r>
          </a:p>
          <a:p>
            <a:pPr marL="228600" indent="-228600">
              <a:buFont typeface="+mj-lt"/>
              <a:buAutoNum type="arabicPeriod"/>
            </a:pPr>
            <a:r>
              <a:rPr lang="en-GB" dirty="0"/>
              <a:t>Nguyen TT, </a:t>
            </a:r>
            <a:r>
              <a:rPr lang="en-GB" dirty="0" err="1"/>
              <a:t>Kosciolek</a:t>
            </a:r>
            <a:r>
              <a:rPr lang="en-GB" dirty="0"/>
              <a:t> T, </a:t>
            </a:r>
            <a:r>
              <a:rPr lang="en-GB" dirty="0" err="1"/>
              <a:t>Eyler</a:t>
            </a:r>
            <a:r>
              <a:rPr lang="en-GB" dirty="0"/>
              <a:t> LT, et al. Overview and systematic review of studies of microbiome in schizophrenia and bipolar disorder. J </a:t>
            </a:r>
            <a:r>
              <a:rPr lang="en-GB" dirty="0" err="1"/>
              <a:t>Psychiatr</a:t>
            </a:r>
            <a:r>
              <a:rPr lang="en-GB" dirty="0"/>
              <a:t> Res 2018; 99: 50–61.</a:t>
            </a:r>
          </a:p>
          <a:p>
            <a:pPr marL="228600" indent="-228600">
              <a:buFont typeface="+mj-lt"/>
              <a:buAutoNum type="arabicPeriod"/>
            </a:pPr>
            <a:r>
              <a:rPr lang="en-GB" dirty="0"/>
              <a:t>McGuinness AJ, Davis JA, Dawson SL, et al. A systematic review of gut microbiota composition in observational studies of major depressive disorder, bipolar disorder and schizophrenia. Mol Psychiatry 2022; 27 (4): 1920–1935. </a:t>
            </a:r>
          </a:p>
        </p:txBody>
      </p:sp>
      <p:sp>
        <p:nvSpPr>
          <p:cNvPr id="4" name="Slide Number Placeholder 3"/>
          <p:cNvSpPr>
            <a:spLocks noGrp="1"/>
          </p:cNvSpPr>
          <p:nvPr>
            <p:ph type="sldNum" sz="quarter" idx="5"/>
          </p:nvPr>
        </p:nvSpPr>
        <p:spPr/>
        <p:txBody>
          <a:bodyPr/>
          <a:lstStyle/>
          <a:p>
            <a:fld id="{DE4970BF-B400-48B4-BD31-9AEFB95A0870}" type="slidenum">
              <a:rPr lang="da-DK" smtClean="0"/>
              <a:t>24</a:t>
            </a:fld>
            <a:endParaRPr lang="da-DK"/>
          </a:p>
        </p:txBody>
      </p:sp>
    </p:spTree>
    <p:extLst>
      <p:ext uri="{BB962C8B-B14F-4D97-AF65-F5344CB8AC3E}">
        <p14:creationId xmlns:p14="http://schemas.microsoft.com/office/powerpoint/2010/main" val="3641760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25</a:t>
            </a:fld>
            <a:endParaRPr lang="da-DK"/>
          </a:p>
        </p:txBody>
      </p:sp>
    </p:spTree>
    <p:extLst>
      <p:ext uri="{BB962C8B-B14F-4D97-AF65-F5344CB8AC3E}">
        <p14:creationId xmlns:p14="http://schemas.microsoft.com/office/powerpoint/2010/main" val="9665388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dirty="0"/>
              <a:t>Several structural differences have been shown in neuroimaging studies of people with bipolar disorder.</a:t>
            </a:r>
            <a:r>
              <a:rPr lang="en-GB" baseline="30000" dirty="0"/>
              <a:t>1,2</a:t>
            </a:r>
            <a:r>
              <a:rPr lang="en-GB" dirty="0"/>
              <a:t> Interestingly, it is becoming possible to separate brain abnormalities that appear to be present early in the disease – such as prefrontal cortex, striatum, and amygdala changes – from changes that appear to present later in the disease – such as those in the cerebellar vermis, and the lateral ventricles.</a:t>
            </a:r>
            <a:r>
              <a:rPr lang="en-GB" baseline="30000" dirty="0"/>
              <a:t>3</a:t>
            </a:r>
            <a:r>
              <a:rPr lang="en-GB" dirty="0"/>
              <a:t> It has been hypothesized therefore, that whilst these latter changes may represent the effect of illness progression, the former changes may exist before illness onset.</a:t>
            </a:r>
            <a:r>
              <a:rPr lang="en-GB" baseline="30000" dirty="0"/>
              <a:t>3</a:t>
            </a:r>
            <a:endParaRPr lang="en-GB" dirty="0"/>
          </a:p>
          <a:p>
            <a:endParaRPr lang="en-GB" dirty="0"/>
          </a:p>
          <a:p>
            <a:r>
              <a:rPr lang="en-GB" dirty="0"/>
              <a:t>References:</a:t>
            </a:r>
          </a:p>
          <a:p>
            <a:pPr marL="228600" indent="-228600">
              <a:buFont typeface="+mj-lt"/>
              <a:buAutoNum type="arabicPeriod"/>
            </a:pPr>
            <a:r>
              <a:rPr lang="en-GB" dirty="0" err="1"/>
              <a:t>Hibar</a:t>
            </a:r>
            <a:r>
              <a:rPr lang="en-GB" dirty="0"/>
              <a:t> DP, </a:t>
            </a:r>
            <a:r>
              <a:rPr lang="en-GB" dirty="0" err="1"/>
              <a:t>Westlye</a:t>
            </a:r>
            <a:r>
              <a:rPr lang="en-GB" dirty="0"/>
              <a:t> LT, van Erp TG, et al. Subcortical volumetric abnormalities in bipolar disorder. Mol Psychiatry 2016; 21 (12): 1710–1716.</a:t>
            </a:r>
          </a:p>
          <a:p>
            <a:pPr marL="228600" indent="-228600">
              <a:buFont typeface="+mj-lt"/>
              <a:buAutoNum type="arabicPeriod"/>
            </a:pPr>
            <a:r>
              <a:rPr lang="en-GB" dirty="0" err="1"/>
              <a:t>Hibar</a:t>
            </a:r>
            <a:r>
              <a:rPr lang="en-GB" dirty="0"/>
              <a:t> DP, </a:t>
            </a:r>
            <a:r>
              <a:rPr lang="en-GB" dirty="0" err="1"/>
              <a:t>Westlye</a:t>
            </a:r>
            <a:r>
              <a:rPr lang="en-GB" dirty="0"/>
              <a:t> LT, Doan NT, et al. Cortical abnormalities in bipolar disorder: an MRI analysis of 6503 individuals from the ENIGMA Bipolar Disorder Working Group. Mol Psychiatry 2018; 23 (4): 932–942.</a:t>
            </a:r>
          </a:p>
          <a:p>
            <a:pPr marL="228600" indent="-228600">
              <a:buFont typeface="+mj-lt"/>
              <a:buAutoNum type="arabicPeriod"/>
            </a:pPr>
            <a:r>
              <a:rPr lang="en-GB" dirty="0" err="1"/>
              <a:t>Strakowski</a:t>
            </a:r>
            <a:r>
              <a:rPr lang="en-GB" dirty="0"/>
              <a:t> SM, </a:t>
            </a:r>
            <a:r>
              <a:rPr lang="en-GB" dirty="0" err="1"/>
              <a:t>Delbello</a:t>
            </a:r>
            <a:r>
              <a:rPr lang="en-GB" dirty="0"/>
              <a:t> MP, Adler CM. The functional neuroanatomy of bipolar disorder: a review of neuroimaging findings. Mol Psychiatry 2005; 10 (1): 105–116. </a:t>
            </a:r>
          </a:p>
        </p:txBody>
      </p:sp>
      <p:sp>
        <p:nvSpPr>
          <p:cNvPr id="4" name="Slide Number Placeholder 3"/>
          <p:cNvSpPr>
            <a:spLocks noGrp="1"/>
          </p:cNvSpPr>
          <p:nvPr>
            <p:ph type="sldNum" sz="quarter" idx="5"/>
          </p:nvPr>
        </p:nvSpPr>
        <p:spPr/>
        <p:txBody>
          <a:bodyPr/>
          <a:lstStyle/>
          <a:p>
            <a:fld id="{DE4970BF-B400-48B4-BD31-9AEFB95A0870}" type="slidenum">
              <a:rPr lang="da-DK" smtClean="0"/>
              <a:pPr/>
              <a:t>26</a:t>
            </a:fld>
            <a:endParaRPr lang="da-DK"/>
          </a:p>
        </p:txBody>
      </p:sp>
      <p:sp>
        <p:nvSpPr>
          <p:cNvPr id="7" name="Slide Image Placeholder 6">
            <a:extLst>
              <a:ext uri="{FF2B5EF4-FFF2-40B4-BE49-F238E27FC236}">
                <a16:creationId xmlns:a16="http://schemas.microsoft.com/office/drawing/2014/main" id="{C2710257-ED61-A87A-7DCB-82F81D59DA60}"/>
              </a:ext>
            </a:extLst>
          </p:cNvPr>
          <p:cNvSpPr>
            <a:spLocks noGrp="1" noRot="1" noChangeAspect="1"/>
          </p:cNvSpPr>
          <p:nvPr>
            <p:ph type="sldImg"/>
          </p:nvPr>
        </p:nvSpPr>
        <p:spPr>
          <a:xfrm>
            <a:off x="641350" y="1038225"/>
            <a:ext cx="5575300" cy="3136900"/>
          </a:xfrm>
        </p:spPr>
      </p:sp>
    </p:spTree>
    <p:extLst>
      <p:ext uri="{BB962C8B-B14F-4D97-AF65-F5344CB8AC3E}">
        <p14:creationId xmlns:p14="http://schemas.microsoft.com/office/powerpoint/2010/main" val="31374324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As well as postmortem brain studies, data from</a:t>
            </a:r>
            <a:r>
              <a:rPr lang="en-US" dirty="0"/>
              <a:t> computed tomography (CT), positron emission tomography (PET), and magnetic resonance imaging (MRI) studies have shown white matter abnormalities are a characteristic of bipolar disorder.</a:t>
            </a:r>
            <a:r>
              <a:rPr lang="en-US" baseline="30000" dirty="0"/>
              <a:t>1</a:t>
            </a:r>
            <a:r>
              <a:rPr lang="en-US" dirty="0"/>
              <a:t> However, the clinical significance of these abnormalities is unclear.</a:t>
            </a:r>
            <a:r>
              <a:rPr lang="en-US" baseline="30000" dirty="0"/>
              <a:t>1</a:t>
            </a:r>
            <a:r>
              <a:rPr lang="en-US" dirty="0"/>
              <a:t> In contrast to grey matter, white matter is responsible for connectivity within the brain; therefore, new imaging techniques that have allowed white matter imaging (e.g., diffusion tensor imaging), allow researchers to build connectivity-based models of bipolar disorder.</a:t>
            </a:r>
            <a:r>
              <a:rPr lang="en-US" baseline="30000" dirty="0"/>
              <a:t>1</a:t>
            </a:r>
            <a:endParaRPr lang="en-GB" dirty="0"/>
          </a:p>
          <a:p>
            <a:endParaRPr lang="en-GB" dirty="0"/>
          </a:p>
          <a:p>
            <a:r>
              <a:rPr lang="en-GB" dirty="0"/>
              <a:t>References:</a:t>
            </a:r>
          </a:p>
          <a:p>
            <a:pPr marL="228600" indent="-228600">
              <a:buFont typeface="+mj-lt"/>
              <a:buAutoNum type="arabicPeriod"/>
            </a:pPr>
            <a:r>
              <a:rPr lang="en-GB" dirty="0"/>
              <a:t>Mahon K, Burdick KE, </a:t>
            </a:r>
            <a:r>
              <a:rPr lang="en-GB" dirty="0" err="1"/>
              <a:t>Szeszko</a:t>
            </a:r>
            <a:r>
              <a:rPr lang="en-GB" dirty="0"/>
              <a:t> PR. A role for white matter abnormalities in the pathophysiology of bipolar disorder. </a:t>
            </a:r>
            <a:r>
              <a:rPr lang="en-GB" dirty="0" err="1"/>
              <a:t>Neurosci</a:t>
            </a:r>
            <a:r>
              <a:rPr lang="en-GB" dirty="0"/>
              <a:t> </a:t>
            </a:r>
            <a:r>
              <a:rPr lang="en-GB" dirty="0" err="1"/>
              <a:t>Biobehav</a:t>
            </a:r>
            <a:r>
              <a:rPr lang="en-GB" dirty="0"/>
              <a:t> Rev 2010; 34 (4): 533–554.</a:t>
            </a:r>
          </a:p>
          <a:p>
            <a:pPr marL="228600" indent="-228600">
              <a:buFont typeface="+mj-lt"/>
              <a:buAutoNum type="arabicPeriod"/>
            </a:pPr>
            <a:r>
              <a:rPr lang="en-GB" dirty="0"/>
              <a:t>Favre P, Pauling M, Stout J, et al. ENIGMA Bipolar Disorder Working Group. Widespread white matter microstructural abnormalities in bipolar disorder: evidence from mega- and meta-analyses across 3033 individuals. Neuropsychopharmacology 2019; 44 (13): 2285–2293.</a:t>
            </a:r>
          </a:p>
          <a:p>
            <a:pPr marL="228600" indent="-228600">
              <a:buFont typeface="+mj-lt"/>
              <a:buAutoNum type="arabicPeriod"/>
            </a:pPr>
            <a:r>
              <a:rPr lang="en-GB" dirty="0" err="1"/>
              <a:t>Barysheva</a:t>
            </a:r>
            <a:r>
              <a:rPr lang="en-GB" dirty="0"/>
              <a:t> M, </a:t>
            </a:r>
            <a:r>
              <a:rPr lang="en-GB" dirty="0" err="1"/>
              <a:t>Jahanshad</a:t>
            </a:r>
            <a:r>
              <a:rPr lang="en-GB" dirty="0"/>
              <a:t> N, </a:t>
            </a:r>
            <a:r>
              <a:rPr lang="en-GB" dirty="0" err="1"/>
              <a:t>Foland</a:t>
            </a:r>
            <a:r>
              <a:rPr lang="en-GB" dirty="0"/>
              <a:t>-Ross L, et al. White matter microstructural abnormalities in bipolar disorder: a whole brain diffusion tensor imaging study. Neuroimage Clin 2013; 2: 558–668.</a:t>
            </a:r>
          </a:p>
        </p:txBody>
      </p:sp>
      <p:sp>
        <p:nvSpPr>
          <p:cNvPr id="4" name="Slide Number Placeholder 3"/>
          <p:cNvSpPr>
            <a:spLocks noGrp="1"/>
          </p:cNvSpPr>
          <p:nvPr>
            <p:ph type="sldNum" sz="quarter" idx="5"/>
          </p:nvPr>
        </p:nvSpPr>
        <p:spPr/>
        <p:txBody>
          <a:bodyPr/>
          <a:lstStyle/>
          <a:p>
            <a:fld id="{DE4970BF-B400-48B4-BD31-9AEFB95A0870}" type="slidenum">
              <a:rPr lang="da-DK" smtClean="0"/>
              <a:t>27</a:t>
            </a:fld>
            <a:endParaRPr lang="da-DK"/>
          </a:p>
        </p:txBody>
      </p:sp>
    </p:spTree>
    <p:extLst>
      <p:ext uri="{BB962C8B-B14F-4D97-AF65-F5344CB8AC3E}">
        <p14:creationId xmlns:p14="http://schemas.microsoft.com/office/powerpoint/2010/main" val="20154670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a:xfrm>
            <a:off x="676800" y="4400549"/>
            <a:ext cx="5504400" cy="4067175"/>
          </a:xfrm>
        </p:spPr>
        <p:txBody>
          <a:bodyPr/>
          <a:lstStyle/>
          <a:p>
            <a:r>
              <a:rPr lang="en-GB" dirty="0"/>
              <a:t>Since the publication of the fifth edition of the </a:t>
            </a:r>
            <a:r>
              <a:rPr lang="en-US" dirty="0"/>
              <a:t>Diagnostic and Statistical Manual of Mental Disorders (DSM-5),</a:t>
            </a:r>
            <a:r>
              <a:rPr lang="en-GB" dirty="0"/>
              <a:t> there has been an awareness of the need to translate the increasing depth of mechanistic and neurobiological knowledge of psychiatric disease back into the classification systems used to diagnose patients.</a:t>
            </a:r>
            <a:r>
              <a:rPr lang="en-GB" baseline="30000" dirty="0"/>
              <a:t>3</a:t>
            </a:r>
            <a:r>
              <a:rPr lang="en-GB" dirty="0"/>
              <a:t> Understanding bipolar disorder using techniques such as functional and structural neuroimaging, and translating this understanding into biomarkers, may allow such accuracy of diagnosis in the future.</a:t>
            </a:r>
            <a:r>
              <a:rPr lang="en-GB" baseline="30000" dirty="0"/>
              <a:t>3</a:t>
            </a:r>
            <a:endParaRPr lang="en-GB" dirty="0"/>
          </a:p>
          <a:p>
            <a:endParaRPr lang="en-GB" dirty="0"/>
          </a:p>
          <a:p>
            <a:r>
              <a:rPr lang="en-GB" dirty="0"/>
              <a:t>References:</a:t>
            </a:r>
          </a:p>
          <a:p>
            <a:pPr marL="228600" indent="-228600">
              <a:buFont typeface="+mj-lt"/>
              <a:buAutoNum type="arabicPeriod"/>
            </a:pPr>
            <a:r>
              <a:rPr lang="en-GB" dirty="0" err="1"/>
              <a:t>Janiri</a:t>
            </a:r>
            <a:r>
              <a:rPr lang="en-GB" dirty="0"/>
              <a:t> D, Moser DA, Doucet GE, et al. Shared neural phenotypes for mood and anxiety disorders a meta-analysis of 226 task-related functional imaging studies. </a:t>
            </a:r>
            <a:r>
              <a:rPr lang="pl-PL" dirty="0"/>
              <a:t>JAMA Psychiatry 2020;</a:t>
            </a:r>
            <a:r>
              <a:rPr lang="en-GB" dirty="0"/>
              <a:t> </a:t>
            </a:r>
            <a:r>
              <a:rPr lang="pl-PL" dirty="0"/>
              <a:t>77</a:t>
            </a:r>
            <a:r>
              <a:rPr lang="en-GB" dirty="0"/>
              <a:t> </a:t>
            </a:r>
            <a:r>
              <a:rPr lang="pl-PL" dirty="0"/>
              <a:t>(2):</a:t>
            </a:r>
            <a:r>
              <a:rPr lang="en-GB" dirty="0"/>
              <a:t> </a:t>
            </a:r>
            <a:r>
              <a:rPr lang="pl-PL" dirty="0"/>
              <a:t>172</a:t>
            </a:r>
            <a:r>
              <a:rPr lang="en-GB" dirty="0"/>
              <a:t>–</a:t>
            </a:r>
            <a:r>
              <a:rPr lang="pl-PL" dirty="0"/>
              <a:t>179.</a:t>
            </a:r>
            <a:endParaRPr lang="en-GB" dirty="0"/>
          </a:p>
          <a:p>
            <a:pPr marL="228600" indent="-228600">
              <a:buFont typeface="+mj-lt"/>
              <a:buAutoNum type="arabicPeriod"/>
            </a:pPr>
            <a:r>
              <a:rPr lang="en-GB" dirty="0"/>
              <a:t>Gong J, Wang J, Chen P, et al. Large-scale network abnormality in bipolar disorder: a multimodal meta-analysis of resting-state functional and structural magnetic resonance imaging studies. J Affect </a:t>
            </a:r>
            <a:r>
              <a:rPr lang="en-GB" dirty="0" err="1"/>
              <a:t>Disord</a:t>
            </a:r>
            <a:r>
              <a:rPr lang="en-GB" dirty="0"/>
              <a:t> 2021; 292: 9–20. </a:t>
            </a:r>
          </a:p>
          <a:p>
            <a:pPr marL="228600" indent="-228600">
              <a:buFont typeface="+mj-lt"/>
              <a:buAutoNum type="arabicPeriod"/>
            </a:pPr>
            <a:r>
              <a:rPr lang="en-GB" dirty="0"/>
              <a:t>Phillips ML, Vieta E. Identifying functional neuroimaging biomarkers of bipolar disorder: toward DSM-V. </a:t>
            </a:r>
            <a:r>
              <a:rPr lang="en-GB" dirty="0" err="1"/>
              <a:t>Schizophr</a:t>
            </a:r>
            <a:r>
              <a:rPr lang="en-GB" dirty="0"/>
              <a:t> Bull 2007; 33 (4): 893–904.</a:t>
            </a:r>
          </a:p>
          <a:p>
            <a:pPr marL="228600" indent="-228600">
              <a:buFont typeface="+mj-lt"/>
              <a:buAutoNum type="arabicPeriod"/>
            </a:pPr>
            <a:r>
              <a:rPr lang="en-GB" dirty="0"/>
              <a:t>Zhang H, Chen J, Fang Y. Functional alterations in patients with bipolar disorder and their unaffected first-degree relatives: insight from genetic, epidemiological, and neuroimaging data. </a:t>
            </a:r>
            <a:r>
              <a:rPr lang="en-GB" dirty="0" err="1"/>
              <a:t>Neuropsychiatr</a:t>
            </a:r>
            <a:r>
              <a:rPr lang="en-GB" dirty="0"/>
              <a:t> Dis Treat 2023; 19: 2797–2806.</a:t>
            </a:r>
          </a:p>
        </p:txBody>
      </p:sp>
      <p:sp>
        <p:nvSpPr>
          <p:cNvPr id="4" name="Slide Number Placeholder 3"/>
          <p:cNvSpPr>
            <a:spLocks noGrp="1"/>
          </p:cNvSpPr>
          <p:nvPr>
            <p:ph type="sldNum" sz="quarter" idx="5"/>
          </p:nvPr>
        </p:nvSpPr>
        <p:spPr/>
        <p:txBody>
          <a:bodyPr/>
          <a:lstStyle/>
          <a:p>
            <a:fld id="{DE4970BF-B400-48B4-BD31-9AEFB95A0870}" type="slidenum">
              <a:rPr lang="da-DK" smtClean="0"/>
              <a:t>28</a:t>
            </a:fld>
            <a:endParaRPr lang="da-DK"/>
          </a:p>
        </p:txBody>
      </p:sp>
    </p:spTree>
    <p:extLst>
      <p:ext uri="{BB962C8B-B14F-4D97-AF65-F5344CB8AC3E}">
        <p14:creationId xmlns:p14="http://schemas.microsoft.com/office/powerpoint/2010/main" val="6855812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As outlined on the slide, it is important to promote a healthy lifestyle in patients with bipolar disorder.</a:t>
            </a:r>
            <a:r>
              <a:rPr lang="en-GB" baseline="30000" dirty="0"/>
              <a:t>1-4</a:t>
            </a:r>
            <a:endParaRPr lang="en-GB" dirty="0"/>
          </a:p>
          <a:p>
            <a:endParaRPr lang="en-GB" dirty="0"/>
          </a:p>
          <a:p>
            <a:r>
              <a:rPr lang="en-GB" dirty="0"/>
              <a:t>References:</a:t>
            </a:r>
          </a:p>
          <a:p>
            <a:pPr marL="228600" indent="-228600">
              <a:buFont typeface="+mj-lt"/>
              <a:buAutoNum type="arabicPeriod"/>
            </a:pPr>
            <a:r>
              <a:rPr lang="en-US" dirty="0"/>
              <a:t>Melo MC, Daher Ede F, Albuquerque SG, de Bruin VM. Exercise in bipolar patients: a systematic review. J Affect </a:t>
            </a:r>
            <a:r>
              <a:rPr lang="en-US" dirty="0" err="1"/>
              <a:t>Disord</a:t>
            </a:r>
            <a:r>
              <a:rPr lang="en-US" dirty="0"/>
              <a:t> 2016; 198: 32–38.</a:t>
            </a:r>
          </a:p>
          <a:p>
            <a:pPr marL="228600" indent="-228600">
              <a:buFont typeface="+mj-lt"/>
              <a:buAutoNum type="arabicPeriod"/>
            </a:pPr>
            <a:r>
              <a:rPr lang="en-US" dirty="0" err="1"/>
              <a:t>Łojko</a:t>
            </a:r>
            <a:r>
              <a:rPr lang="en-US" dirty="0"/>
              <a:t> D, </a:t>
            </a:r>
            <a:r>
              <a:rPr lang="en-US" dirty="0" err="1"/>
              <a:t>Owecki</a:t>
            </a:r>
            <a:r>
              <a:rPr lang="en-US" dirty="0"/>
              <a:t> M, </a:t>
            </a:r>
            <a:r>
              <a:rPr lang="en-US" dirty="0" err="1"/>
              <a:t>Suwalska</a:t>
            </a:r>
            <a:r>
              <a:rPr lang="en-US" dirty="0"/>
              <a:t> A. Impaired glucose metabolism in bipolar patients: the role of psychiatrists in its detection and management. Int J Environ Res Public Health 2019; 16 (7): 1132.</a:t>
            </a:r>
          </a:p>
          <a:p>
            <a:pPr marL="228600" indent="-228600">
              <a:buFont typeface="+mj-lt"/>
              <a:buAutoNum type="arabicPeriod"/>
            </a:pPr>
            <a:r>
              <a:rPr lang="en-GB" dirty="0"/>
              <a:t>Sarris J, </a:t>
            </a:r>
            <a:r>
              <a:rPr lang="en-GB" dirty="0" err="1"/>
              <a:t>Mischoulon</a:t>
            </a:r>
            <a:r>
              <a:rPr lang="en-GB" dirty="0"/>
              <a:t> D, Schweitzer I. Omega-3 for bipolar disorder: meta-analyses of use in mania and bipolar depression. J Clin Psychiatry 2012; 73 (1): 81–86.</a:t>
            </a:r>
          </a:p>
          <a:p>
            <a:pPr marL="228600" indent="-228600">
              <a:buFont typeface="+mj-lt"/>
              <a:buAutoNum type="arabicPeriod"/>
            </a:pPr>
            <a:r>
              <a:rPr lang="en-US" dirty="0" err="1"/>
              <a:t>Crocq</a:t>
            </a:r>
            <a:r>
              <a:rPr lang="en-US" dirty="0"/>
              <a:t> MA. Alcohol, nicotine, caffeine, and mental disorders. Dialogues Clin </a:t>
            </a:r>
            <a:r>
              <a:rPr lang="en-US" dirty="0" err="1"/>
              <a:t>Neurosci</a:t>
            </a:r>
            <a:r>
              <a:rPr lang="en-US" dirty="0"/>
              <a:t> 2003; 5 (2): 175–185.</a:t>
            </a:r>
          </a:p>
        </p:txBody>
      </p:sp>
      <p:sp>
        <p:nvSpPr>
          <p:cNvPr id="4" name="Slide Number Placeholder 3"/>
          <p:cNvSpPr>
            <a:spLocks noGrp="1"/>
          </p:cNvSpPr>
          <p:nvPr>
            <p:ph type="sldNum" sz="quarter" idx="5"/>
          </p:nvPr>
        </p:nvSpPr>
        <p:spPr/>
        <p:txBody>
          <a:bodyPr/>
          <a:lstStyle/>
          <a:p>
            <a:fld id="{DE4970BF-B400-48B4-BD31-9AEFB95A0870}" type="slidenum">
              <a:rPr lang="da-DK" smtClean="0"/>
              <a:t>29</a:t>
            </a:fld>
            <a:endParaRPr lang="da-DK"/>
          </a:p>
        </p:txBody>
      </p:sp>
    </p:spTree>
    <p:extLst>
      <p:ext uri="{BB962C8B-B14F-4D97-AF65-F5344CB8AC3E}">
        <p14:creationId xmlns:p14="http://schemas.microsoft.com/office/powerpoint/2010/main" val="17856601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30</a:t>
            </a:fld>
            <a:endParaRPr lang="da-DK"/>
          </a:p>
        </p:txBody>
      </p:sp>
    </p:spTree>
    <p:extLst>
      <p:ext uri="{BB962C8B-B14F-4D97-AF65-F5344CB8AC3E}">
        <p14:creationId xmlns:p14="http://schemas.microsoft.com/office/powerpoint/2010/main" val="640085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31</a:t>
            </a:fld>
            <a:endParaRPr lang="da-DK"/>
          </a:p>
        </p:txBody>
      </p:sp>
    </p:spTree>
    <p:extLst>
      <p:ext uri="{BB962C8B-B14F-4D97-AF65-F5344CB8AC3E}">
        <p14:creationId xmlns:p14="http://schemas.microsoft.com/office/powerpoint/2010/main" val="36465875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Reference:</a:t>
            </a:r>
          </a:p>
          <a:p>
            <a:pPr marL="228600" indent="-228600">
              <a:buFont typeface="+mj-lt"/>
              <a:buAutoNum type="arabicPeriod"/>
            </a:pPr>
            <a:r>
              <a:rPr lang="en-GB" dirty="0"/>
              <a:t>Harrison PJ, Geddes JR, Tunbridge EM. The emerging neurobiology of bipolar disorder. Trends </a:t>
            </a:r>
            <a:r>
              <a:rPr lang="en-GB" dirty="0" err="1"/>
              <a:t>Neurosci</a:t>
            </a:r>
            <a:r>
              <a:rPr lang="en-GB" dirty="0"/>
              <a:t> 2018; 41 (1): 18–30.</a:t>
            </a:r>
          </a:p>
        </p:txBody>
      </p:sp>
      <p:sp>
        <p:nvSpPr>
          <p:cNvPr id="4" name="Slide Number Placeholder 3"/>
          <p:cNvSpPr>
            <a:spLocks noGrp="1"/>
          </p:cNvSpPr>
          <p:nvPr>
            <p:ph type="sldNum" sz="quarter" idx="5"/>
          </p:nvPr>
        </p:nvSpPr>
        <p:spPr/>
        <p:txBody>
          <a:bodyPr/>
          <a:lstStyle/>
          <a:p>
            <a:fld id="{DE4970BF-B400-48B4-BD31-9AEFB95A0870}" type="slidenum">
              <a:rPr lang="da-DK" smtClean="0"/>
              <a:t>32</a:t>
            </a:fld>
            <a:endParaRPr lang="da-DK"/>
          </a:p>
        </p:txBody>
      </p:sp>
    </p:spTree>
    <p:extLst>
      <p:ext uri="{BB962C8B-B14F-4D97-AF65-F5344CB8AC3E}">
        <p14:creationId xmlns:p14="http://schemas.microsoft.com/office/powerpoint/2010/main" val="8809284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15.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7.sv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9.sv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9.sv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21.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11.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3A1FC5-9464-2429-980E-28377D27E81B}"/>
              </a:ext>
            </a:extLst>
          </p:cNvPr>
          <p:cNvSpPr>
            <a:spLocks noGrp="1"/>
          </p:cNvSpPr>
          <p:nvPr>
            <p:ph type="body" sz="quarter" idx="17"/>
          </p:nvPr>
        </p:nvSpPr>
        <p:spPr/>
        <p:txBody>
          <a:bodyPr/>
          <a:lstStyle/>
          <a:p>
            <a:r>
              <a:rPr lang="en-GB" dirty="0"/>
              <a:t>Bipolar disorder</a:t>
            </a:r>
          </a:p>
        </p:txBody>
      </p:sp>
      <p:sp>
        <p:nvSpPr>
          <p:cNvPr id="4" name="Text Placeholder 3">
            <a:extLst>
              <a:ext uri="{FF2B5EF4-FFF2-40B4-BE49-F238E27FC236}">
                <a16:creationId xmlns:a16="http://schemas.microsoft.com/office/drawing/2014/main" id="{9B431377-A9F8-A61A-4050-010EF4909625}"/>
              </a:ext>
            </a:extLst>
          </p:cNvPr>
          <p:cNvSpPr>
            <a:spLocks noGrp="1"/>
          </p:cNvSpPr>
          <p:nvPr>
            <p:ph type="body" sz="quarter" idx="18"/>
          </p:nvPr>
        </p:nvSpPr>
        <p:spPr/>
        <p:txBody>
          <a:bodyPr/>
          <a:lstStyle/>
          <a:p>
            <a:r>
              <a:rPr lang="en-GB" dirty="0"/>
              <a:t>Neurobiology and aetiology</a:t>
            </a:r>
          </a:p>
        </p:txBody>
      </p:sp>
      <p:pic>
        <p:nvPicPr>
          <p:cNvPr id="8" name="Picture Placeholder 7" descr="A close-up of a nerve cell&#10;&#10;Description automatically generated">
            <a:extLst>
              <a:ext uri="{FF2B5EF4-FFF2-40B4-BE49-F238E27FC236}">
                <a16:creationId xmlns:a16="http://schemas.microsoft.com/office/drawing/2014/main" id="{7AAAC544-802A-DDE9-4BB6-1EF56AB9024A}"/>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l="8853" r="8853"/>
          <a:stretch>
            <a:fillRect/>
          </a:stretch>
        </p:blipFill>
        <p:spPr/>
      </p:pic>
    </p:spTree>
    <p:extLst>
      <p:ext uri="{BB962C8B-B14F-4D97-AF65-F5344CB8AC3E}">
        <p14:creationId xmlns:p14="http://schemas.microsoft.com/office/powerpoint/2010/main" val="4178851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8B735F25-9A33-9A19-F4FA-2C651DCE6912}"/>
              </a:ext>
            </a:extLst>
          </p:cNvPr>
          <p:cNvSpPr>
            <a:spLocks noGrp="1"/>
          </p:cNvSpPr>
          <p:nvPr>
            <p:ph type="body" sz="quarter" idx="17"/>
          </p:nvPr>
        </p:nvSpPr>
        <p:spPr/>
        <p:txBody>
          <a:bodyPr/>
          <a:lstStyle/>
          <a:p>
            <a:r>
              <a:rPr lang="en-GB" dirty="0"/>
              <a:t>Bipolar disorder – Neurobiology and aetiology</a:t>
            </a:r>
          </a:p>
        </p:txBody>
      </p:sp>
      <p:sp>
        <p:nvSpPr>
          <p:cNvPr id="12" name="Title 11">
            <a:extLst>
              <a:ext uri="{FF2B5EF4-FFF2-40B4-BE49-F238E27FC236}">
                <a16:creationId xmlns:a16="http://schemas.microsoft.com/office/drawing/2014/main" id="{3A142DA0-359B-9502-7C3D-06294B8BFA87}"/>
              </a:ext>
            </a:extLst>
          </p:cNvPr>
          <p:cNvSpPr>
            <a:spLocks noGrp="1"/>
          </p:cNvSpPr>
          <p:nvPr>
            <p:ph type="title"/>
          </p:nvPr>
        </p:nvSpPr>
        <p:spPr/>
        <p:txBody>
          <a:bodyPr/>
          <a:lstStyle/>
          <a:p>
            <a:r>
              <a:rPr lang="en-GB" dirty="0"/>
              <a:t>The aetiology of bipolar disorder</a:t>
            </a:r>
          </a:p>
        </p:txBody>
      </p:sp>
      <p:sp>
        <p:nvSpPr>
          <p:cNvPr id="15" name="Content Placeholder 14">
            <a:extLst>
              <a:ext uri="{FF2B5EF4-FFF2-40B4-BE49-F238E27FC236}">
                <a16:creationId xmlns:a16="http://schemas.microsoft.com/office/drawing/2014/main" id="{4C299EDC-B536-FCA3-FA7E-9E9097206E3E}"/>
              </a:ext>
            </a:extLst>
          </p:cNvPr>
          <p:cNvSpPr>
            <a:spLocks noGrp="1"/>
          </p:cNvSpPr>
          <p:nvPr>
            <p:ph sz="half" idx="21"/>
          </p:nvPr>
        </p:nvSpPr>
        <p:spPr>
          <a:xfrm>
            <a:off x="0" y="1416785"/>
            <a:ext cx="3114675" cy="4415215"/>
          </a:xfrm>
        </p:spPr>
        <p:txBody>
          <a:bodyPr/>
          <a:lstStyle/>
          <a:p>
            <a:pPr marL="0" indent="0">
              <a:buNone/>
            </a:pPr>
            <a:r>
              <a:rPr lang="en-GB" dirty="0"/>
              <a:t>Although the exact cause(s) of BD are not fully understood, the condition is thought to be the result of a complex interplay of genetic, environmental, and biochemical factors</a:t>
            </a:r>
            <a:r>
              <a:rPr lang="en-GB" baseline="30000" dirty="0"/>
              <a:t>1</a:t>
            </a:r>
            <a:endParaRPr lang="en-GB" dirty="0"/>
          </a:p>
        </p:txBody>
      </p:sp>
      <p:sp>
        <p:nvSpPr>
          <p:cNvPr id="13" name="Text Placeholder 12">
            <a:extLst>
              <a:ext uri="{FF2B5EF4-FFF2-40B4-BE49-F238E27FC236}">
                <a16:creationId xmlns:a16="http://schemas.microsoft.com/office/drawing/2014/main" id="{8D0802A7-4622-0B85-413C-A8A2FC234816}"/>
              </a:ext>
            </a:extLst>
          </p:cNvPr>
          <p:cNvSpPr>
            <a:spLocks noGrp="1"/>
          </p:cNvSpPr>
          <p:nvPr>
            <p:ph type="body" sz="quarter" idx="18"/>
          </p:nvPr>
        </p:nvSpPr>
        <p:spPr/>
        <p:txBody>
          <a:bodyPr/>
          <a:lstStyle/>
          <a:p>
            <a:r>
              <a:rPr lang="en-GB" dirty="0"/>
              <a:t>BD=bipolar disorder; GWAS=genome-wide association study</a:t>
            </a:r>
          </a:p>
          <a:p>
            <a:endParaRPr lang="en-GB" dirty="0"/>
          </a:p>
          <a:p>
            <a:r>
              <a:rPr lang="en-GB" dirty="0"/>
              <a:t>1. </a:t>
            </a:r>
            <a:r>
              <a:rPr lang="en-GB" dirty="0" err="1"/>
              <a:t>Scaini</a:t>
            </a:r>
            <a:r>
              <a:rPr lang="en-GB" dirty="0"/>
              <a:t> et al. Braz J Psychiatry 2020;42(5):536–551; 2. Harrison et al. Trends </a:t>
            </a:r>
            <a:r>
              <a:rPr lang="en-GB" dirty="0" err="1"/>
              <a:t>Neurosci</a:t>
            </a:r>
            <a:r>
              <a:rPr lang="en-GB" dirty="0"/>
              <a:t> 2018;41(1):18–30; </a:t>
            </a:r>
            <a:r>
              <a:rPr lang="en-US" dirty="0"/>
              <a:t>3. Vieta et al. Nat Rev Dis Primers 2018;4:18008</a:t>
            </a:r>
            <a:endParaRPr lang="en-GB" dirty="0"/>
          </a:p>
        </p:txBody>
      </p:sp>
      <p:sp>
        <p:nvSpPr>
          <p:cNvPr id="16" name="TextBox 15">
            <a:extLst>
              <a:ext uri="{FF2B5EF4-FFF2-40B4-BE49-F238E27FC236}">
                <a16:creationId xmlns:a16="http://schemas.microsoft.com/office/drawing/2014/main" id="{CC2F094D-F2F3-E4BB-DBD9-B204CC337A4A}"/>
              </a:ext>
            </a:extLst>
          </p:cNvPr>
          <p:cNvSpPr txBox="1"/>
          <p:nvPr/>
        </p:nvSpPr>
        <p:spPr>
          <a:xfrm>
            <a:off x="3121023" y="4026377"/>
            <a:ext cx="4051302" cy="1805623"/>
          </a:xfrm>
          <a:prstGeom prst="rect">
            <a:avLst/>
          </a:prstGeom>
          <a:noFill/>
        </p:spPr>
        <p:txBody>
          <a:bodyPr wrap="square" rtlCol="0">
            <a:spAutoFit/>
          </a:bodyPr>
          <a:lstStyle/>
          <a:p>
            <a:pPr algn="ctr">
              <a:spcBef>
                <a:spcPts val="240"/>
              </a:spcBef>
              <a:spcAft>
                <a:spcPts val="240"/>
              </a:spcAft>
            </a:pPr>
            <a:r>
              <a:rPr lang="en-GB" b="1" dirty="0">
                <a:solidFill>
                  <a:schemeClr val="accent2">
                    <a:lumMod val="50000"/>
                  </a:schemeClr>
                </a:solidFill>
              </a:rPr>
              <a:t>Genetics</a:t>
            </a:r>
            <a:r>
              <a:rPr lang="en-GB" b="1" baseline="30000" dirty="0">
                <a:solidFill>
                  <a:schemeClr val="accent2">
                    <a:lumMod val="50000"/>
                  </a:schemeClr>
                </a:solidFill>
              </a:rPr>
              <a:t>1,2</a:t>
            </a:r>
            <a:endParaRPr lang="en-GB" b="1" dirty="0">
              <a:solidFill>
                <a:schemeClr val="accent2">
                  <a:lumMod val="50000"/>
                </a:schemeClr>
              </a:solidFill>
            </a:endParaRPr>
          </a:p>
          <a:p>
            <a:pPr algn="ctr">
              <a:spcBef>
                <a:spcPts val="240"/>
              </a:spcBef>
              <a:spcAft>
                <a:spcPts val="240"/>
              </a:spcAft>
            </a:pPr>
            <a:r>
              <a:rPr lang="en-GB" dirty="0"/>
              <a:t>An increasing weight of GWAS data are suggesting that the function of some genes are important in the pathology of BD, including the function of calcium channels </a:t>
            </a:r>
          </a:p>
        </p:txBody>
      </p:sp>
      <p:sp>
        <p:nvSpPr>
          <p:cNvPr id="17" name="TextBox 16">
            <a:extLst>
              <a:ext uri="{FF2B5EF4-FFF2-40B4-BE49-F238E27FC236}">
                <a16:creationId xmlns:a16="http://schemas.microsoft.com/office/drawing/2014/main" id="{A4301EB3-8B72-95E1-1274-8B8714BBE886}"/>
              </a:ext>
            </a:extLst>
          </p:cNvPr>
          <p:cNvSpPr txBox="1"/>
          <p:nvPr/>
        </p:nvSpPr>
        <p:spPr>
          <a:xfrm>
            <a:off x="5286632" y="1416785"/>
            <a:ext cx="3872608" cy="1528624"/>
          </a:xfrm>
          <a:prstGeom prst="rect">
            <a:avLst/>
          </a:prstGeom>
          <a:noFill/>
        </p:spPr>
        <p:txBody>
          <a:bodyPr wrap="square" rtlCol="0">
            <a:spAutoFit/>
          </a:bodyPr>
          <a:lstStyle/>
          <a:p>
            <a:pPr algn="ctr">
              <a:spcBef>
                <a:spcPts val="240"/>
              </a:spcBef>
              <a:spcAft>
                <a:spcPts val="240"/>
              </a:spcAft>
            </a:pPr>
            <a:r>
              <a:rPr lang="en-GB" b="1" dirty="0">
                <a:solidFill>
                  <a:schemeClr val="accent2">
                    <a:lumMod val="50000"/>
                  </a:schemeClr>
                </a:solidFill>
              </a:rPr>
              <a:t>Environment</a:t>
            </a:r>
            <a:r>
              <a:rPr lang="en-GB" b="1" baseline="30000" dirty="0">
                <a:solidFill>
                  <a:schemeClr val="accent2">
                    <a:lumMod val="50000"/>
                  </a:schemeClr>
                </a:solidFill>
              </a:rPr>
              <a:t>3</a:t>
            </a:r>
          </a:p>
          <a:p>
            <a:pPr algn="ctr">
              <a:spcBef>
                <a:spcPts val="240"/>
              </a:spcBef>
              <a:spcAft>
                <a:spcPts val="240"/>
              </a:spcAft>
            </a:pPr>
            <a:r>
              <a:rPr lang="en-GB" dirty="0"/>
              <a:t>Factors such as early life trauma, substance and drug use, and stressful life events have been implicated in the aetiology of BD</a:t>
            </a:r>
          </a:p>
        </p:txBody>
      </p:sp>
      <p:sp>
        <p:nvSpPr>
          <p:cNvPr id="18" name="TextBox 17">
            <a:extLst>
              <a:ext uri="{FF2B5EF4-FFF2-40B4-BE49-F238E27FC236}">
                <a16:creationId xmlns:a16="http://schemas.microsoft.com/office/drawing/2014/main" id="{96FAC6F1-C877-6C67-82DD-B936CD124531}"/>
              </a:ext>
            </a:extLst>
          </p:cNvPr>
          <p:cNvSpPr txBox="1"/>
          <p:nvPr/>
        </p:nvSpPr>
        <p:spPr>
          <a:xfrm>
            <a:off x="8273294" y="4026377"/>
            <a:ext cx="3461506" cy="1805623"/>
          </a:xfrm>
          <a:prstGeom prst="rect">
            <a:avLst/>
          </a:prstGeom>
          <a:noFill/>
        </p:spPr>
        <p:txBody>
          <a:bodyPr wrap="square" rtlCol="0">
            <a:spAutoFit/>
          </a:bodyPr>
          <a:lstStyle/>
          <a:p>
            <a:pPr algn="ctr">
              <a:spcBef>
                <a:spcPts val="240"/>
              </a:spcBef>
              <a:spcAft>
                <a:spcPts val="240"/>
              </a:spcAft>
            </a:pPr>
            <a:r>
              <a:rPr lang="en-GB" b="1" dirty="0">
                <a:solidFill>
                  <a:schemeClr val="accent2">
                    <a:lumMod val="50000"/>
                  </a:schemeClr>
                </a:solidFill>
              </a:rPr>
              <a:t>Biochemical/neurochemical</a:t>
            </a:r>
            <a:r>
              <a:rPr lang="en-GB" b="1" baseline="30000" dirty="0">
                <a:solidFill>
                  <a:schemeClr val="accent2">
                    <a:lumMod val="50000"/>
                  </a:schemeClr>
                </a:solidFill>
              </a:rPr>
              <a:t>1</a:t>
            </a:r>
            <a:r>
              <a:rPr lang="en-GB" dirty="0"/>
              <a:t>Many biochemical pathways interact in BD to cause cell damage, mitochondrial dysfunction, inflammation, and impairment in cell function</a:t>
            </a:r>
          </a:p>
        </p:txBody>
      </p:sp>
      <p:grpSp>
        <p:nvGrpSpPr>
          <p:cNvPr id="5" name="Group 4">
            <a:extLst>
              <a:ext uri="{FF2B5EF4-FFF2-40B4-BE49-F238E27FC236}">
                <a16:creationId xmlns:a16="http://schemas.microsoft.com/office/drawing/2014/main" id="{968E10CD-996D-2176-6C0A-2556CC267B70}"/>
              </a:ext>
            </a:extLst>
          </p:cNvPr>
          <p:cNvGrpSpPr/>
          <p:nvPr/>
        </p:nvGrpSpPr>
        <p:grpSpPr>
          <a:xfrm rot="15256617">
            <a:off x="8954073" y="1583631"/>
            <a:ext cx="2016270" cy="2495984"/>
            <a:chOff x="9214657" y="1272705"/>
            <a:chExt cx="3643901" cy="4510865"/>
          </a:xfrm>
          <a:solidFill>
            <a:srgbClr val="D9D1CC"/>
          </a:solidFill>
        </p:grpSpPr>
        <p:pic>
          <p:nvPicPr>
            <p:cNvPr id="2" name="Graphic 1" descr="Nerve with solid fill">
              <a:extLst>
                <a:ext uri="{FF2B5EF4-FFF2-40B4-BE49-F238E27FC236}">
                  <a16:creationId xmlns:a16="http://schemas.microsoft.com/office/drawing/2014/main" id="{2FA5A1E9-1583-56AB-6CC2-9A8CEDEACC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046877" flipH="1">
              <a:off x="10297235" y="3222246"/>
              <a:ext cx="2561324" cy="2561323"/>
            </a:xfrm>
            <a:prstGeom prst="rect">
              <a:avLst/>
            </a:prstGeom>
          </p:spPr>
        </p:pic>
        <p:pic>
          <p:nvPicPr>
            <p:cNvPr id="3" name="Graphic 2" descr="Nerve with solid fill">
              <a:extLst>
                <a:ext uri="{FF2B5EF4-FFF2-40B4-BE49-F238E27FC236}">
                  <a16:creationId xmlns:a16="http://schemas.microsoft.com/office/drawing/2014/main" id="{DBA09570-F03F-109C-6480-B8B44944DC7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8274776">
              <a:off x="9214657" y="1272705"/>
              <a:ext cx="2561322" cy="2561322"/>
            </a:xfrm>
            <a:prstGeom prst="rect">
              <a:avLst/>
            </a:prstGeom>
          </p:spPr>
        </p:pic>
      </p:grpSp>
      <p:sp>
        <p:nvSpPr>
          <p:cNvPr id="4" name="Freeform: Shape 3" descr="DNA with solid fill">
            <a:extLst>
              <a:ext uri="{FF2B5EF4-FFF2-40B4-BE49-F238E27FC236}">
                <a16:creationId xmlns:a16="http://schemas.microsoft.com/office/drawing/2014/main" id="{B8949459-26C9-160B-A8F3-042F7D1C54D0}"/>
              </a:ext>
            </a:extLst>
          </p:cNvPr>
          <p:cNvSpPr/>
          <p:nvPr/>
        </p:nvSpPr>
        <p:spPr>
          <a:xfrm rot="7068777">
            <a:off x="4890064" y="2129543"/>
            <a:ext cx="449236" cy="2372374"/>
          </a:xfrm>
          <a:custGeom>
            <a:avLst/>
            <a:gdLst>
              <a:gd name="connsiteX0" fmla="*/ 490306 w 978599"/>
              <a:gd name="connsiteY0" fmla="*/ 4619622 h 5167896"/>
              <a:gd name="connsiteX1" fmla="*/ 239500 w 978599"/>
              <a:gd name="connsiteY1" fmla="*/ 4841895 h 5167896"/>
              <a:gd name="connsiteX2" fmla="*/ 741111 w 978599"/>
              <a:gd name="connsiteY2" fmla="*/ 4841895 h 5167896"/>
              <a:gd name="connsiteX3" fmla="*/ 490306 w 978599"/>
              <a:gd name="connsiteY3" fmla="*/ 4619622 h 5167896"/>
              <a:gd name="connsiteX4" fmla="*/ 235061 w 978599"/>
              <a:gd name="connsiteY4" fmla="*/ 4189893 h 5167896"/>
              <a:gd name="connsiteX5" fmla="*/ 490305 w 978599"/>
              <a:gd name="connsiteY5" fmla="*/ 4418094 h 5167896"/>
              <a:gd name="connsiteX6" fmla="*/ 745550 w 978599"/>
              <a:gd name="connsiteY6" fmla="*/ 4189893 h 5167896"/>
              <a:gd name="connsiteX7" fmla="*/ 152939 w 978599"/>
              <a:gd name="connsiteY7" fmla="*/ 3715710 h 5167896"/>
              <a:gd name="connsiteX8" fmla="*/ 135183 w 978599"/>
              <a:gd name="connsiteY8" fmla="*/ 3863892 h 5167896"/>
              <a:gd name="connsiteX9" fmla="*/ 152939 w 978599"/>
              <a:gd name="connsiteY9" fmla="*/ 4012075 h 5167896"/>
              <a:gd name="connsiteX10" fmla="*/ 829892 w 978599"/>
              <a:gd name="connsiteY10" fmla="*/ 4012075 h 5167896"/>
              <a:gd name="connsiteX11" fmla="*/ 847647 w 978599"/>
              <a:gd name="connsiteY11" fmla="*/ 3863892 h 5167896"/>
              <a:gd name="connsiteX12" fmla="*/ 829892 w 978599"/>
              <a:gd name="connsiteY12" fmla="*/ 3715710 h 5167896"/>
              <a:gd name="connsiteX13" fmla="*/ 490306 w 978599"/>
              <a:gd name="connsiteY13" fmla="*/ 3312654 h 5167896"/>
              <a:gd name="connsiteX14" fmla="*/ 237280 w 978599"/>
              <a:gd name="connsiteY14" fmla="*/ 3537891 h 5167896"/>
              <a:gd name="connsiteX15" fmla="*/ 743330 w 978599"/>
              <a:gd name="connsiteY15" fmla="*/ 3537891 h 5167896"/>
              <a:gd name="connsiteX16" fmla="*/ 490306 w 978599"/>
              <a:gd name="connsiteY16" fmla="*/ 3312654 h 5167896"/>
              <a:gd name="connsiteX17" fmla="*/ 237280 w 978599"/>
              <a:gd name="connsiteY17" fmla="*/ 2885889 h 5167896"/>
              <a:gd name="connsiteX18" fmla="*/ 488085 w 978599"/>
              <a:gd name="connsiteY18" fmla="*/ 3111126 h 5167896"/>
              <a:gd name="connsiteX19" fmla="*/ 741110 w 978599"/>
              <a:gd name="connsiteY19" fmla="*/ 2885889 h 5167896"/>
              <a:gd name="connsiteX20" fmla="*/ 150927 w 978599"/>
              <a:gd name="connsiteY20" fmla="*/ 2459826 h 5167896"/>
              <a:gd name="connsiteX21" fmla="*/ 137888 w 978599"/>
              <a:gd name="connsiteY21" fmla="*/ 2529472 h 5167896"/>
              <a:gd name="connsiteX22" fmla="*/ 135625 w 978599"/>
              <a:gd name="connsiteY22" fmla="*/ 2567147 h 5167896"/>
              <a:gd name="connsiteX23" fmla="*/ 139900 w 978599"/>
              <a:gd name="connsiteY23" fmla="*/ 2637313 h 5167896"/>
              <a:gd name="connsiteX24" fmla="*/ 152939 w 978599"/>
              <a:gd name="connsiteY24" fmla="*/ 2708070 h 5167896"/>
              <a:gd name="connsiteX25" fmla="*/ 827672 w 978599"/>
              <a:gd name="connsiteY25" fmla="*/ 2708070 h 5167896"/>
              <a:gd name="connsiteX26" fmla="*/ 840712 w 978599"/>
              <a:gd name="connsiteY26" fmla="*/ 2637314 h 5167896"/>
              <a:gd name="connsiteX27" fmla="*/ 842960 w 978599"/>
              <a:gd name="connsiteY27" fmla="*/ 2600408 h 5167896"/>
              <a:gd name="connsiteX28" fmla="*/ 838700 w 978599"/>
              <a:gd name="connsiteY28" fmla="*/ 2529471 h 5167896"/>
              <a:gd name="connsiteX29" fmla="*/ 825660 w 978599"/>
              <a:gd name="connsiteY29" fmla="*/ 2459826 h 5167896"/>
              <a:gd name="connsiteX30" fmla="*/ 488294 w 978599"/>
              <a:gd name="connsiteY30" fmla="*/ 2059734 h 5167896"/>
              <a:gd name="connsiteX31" fmla="*/ 237488 w 978599"/>
              <a:gd name="connsiteY31" fmla="*/ 2282007 h 5167896"/>
              <a:gd name="connsiteX32" fmla="*/ 739099 w 978599"/>
              <a:gd name="connsiteY32" fmla="*/ 2282007 h 5167896"/>
              <a:gd name="connsiteX33" fmla="*/ 488294 w 978599"/>
              <a:gd name="connsiteY33" fmla="*/ 2059734 h 5167896"/>
              <a:gd name="connsiteX34" fmla="*/ 233049 w 978599"/>
              <a:gd name="connsiteY34" fmla="*/ 1630005 h 5167896"/>
              <a:gd name="connsiteX35" fmla="*/ 488294 w 978599"/>
              <a:gd name="connsiteY35" fmla="*/ 1858206 h 5167896"/>
              <a:gd name="connsiteX36" fmla="*/ 743538 w 978599"/>
              <a:gd name="connsiteY36" fmla="*/ 1630005 h 5167896"/>
              <a:gd name="connsiteX37" fmla="*/ 150927 w 978599"/>
              <a:gd name="connsiteY37" fmla="*/ 1155822 h 5167896"/>
              <a:gd name="connsiteX38" fmla="*/ 133171 w 978599"/>
              <a:gd name="connsiteY38" fmla="*/ 1304004 h 5167896"/>
              <a:gd name="connsiteX39" fmla="*/ 150927 w 978599"/>
              <a:gd name="connsiteY39" fmla="*/ 1452187 h 5167896"/>
              <a:gd name="connsiteX40" fmla="*/ 827880 w 978599"/>
              <a:gd name="connsiteY40" fmla="*/ 1452187 h 5167896"/>
              <a:gd name="connsiteX41" fmla="*/ 845636 w 978599"/>
              <a:gd name="connsiteY41" fmla="*/ 1304004 h 5167896"/>
              <a:gd name="connsiteX42" fmla="*/ 827880 w 978599"/>
              <a:gd name="connsiteY42" fmla="*/ 1155822 h 5167896"/>
              <a:gd name="connsiteX43" fmla="*/ 488294 w 978599"/>
              <a:gd name="connsiteY43" fmla="*/ 752766 h 5167896"/>
              <a:gd name="connsiteX44" fmla="*/ 235269 w 978599"/>
              <a:gd name="connsiteY44" fmla="*/ 978003 h 5167896"/>
              <a:gd name="connsiteX45" fmla="*/ 741319 w 978599"/>
              <a:gd name="connsiteY45" fmla="*/ 978003 h 5167896"/>
              <a:gd name="connsiteX46" fmla="*/ 488294 w 978599"/>
              <a:gd name="connsiteY46" fmla="*/ 752766 h 5167896"/>
              <a:gd name="connsiteX47" fmla="*/ 235269 w 978599"/>
              <a:gd name="connsiteY47" fmla="*/ 326001 h 5167896"/>
              <a:gd name="connsiteX48" fmla="*/ 486074 w 978599"/>
              <a:gd name="connsiteY48" fmla="*/ 551238 h 5167896"/>
              <a:gd name="connsiteX49" fmla="*/ 739099 w 978599"/>
              <a:gd name="connsiteY49" fmla="*/ 326001 h 5167896"/>
              <a:gd name="connsiteX50" fmla="*/ 0 w 978599"/>
              <a:gd name="connsiteY50" fmla="*/ 0 h 5167896"/>
              <a:gd name="connsiteX51" fmla="*/ 133171 w 978599"/>
              <a:gd name="connsiteY51" fmla="*/ 0 h 5167896"/>
              <a:gd name="connsiteX52" fmla="*/ 150927 w 978599"/>
              <a:gd name="connsiteY52" fmla="*/ 148182 h 5167896"/>
              <a:gd name="connsiteX53" fmla="*/ 825660 w 978599"/>
              <a:gd name="connsiteY53" fmla="*/ 148182 h 5167896"/>
              <a:gd name="connsiteX54" fmla="*/ 843416 w 978599"/>
              <a:gd name="connsiteY54" fmla="*/ 0 h 5167896"/>
              <a:gd name="connsiteX55" fmla="*/ 976587 w 978599"/>
              <a:gd name="connsiteY55" fmla="*/ 0 h 5167896"/>
              <a:gd name="connsiteX56" fmla="*/ 628123 w 978599"/>
              <a:gd name="connsiteY56" fmla="*/ 652002 h 5167896"/>
              <a:gd name="connsiteX57" fmla="*/ 976587 w 978599"/>
              <a:gd name="connsiteY57" fmla="*/ 1304004 h 5167896"/>
              <a:gd name="connsiteX58" fmla="*/ 628123 w 978599"/>
              <a:gd name="connsiteY58" fmla="*/ 1958970 h 5167896"/>
              <a:gd name="connsiteX59" fmla="*/ 968988 w 978599"/>
              <a:gd name="connsiteY59" fmla="*/ 2488710 h 5167896"/>
              <a:gd name="connsiteX60" fmla="*/ 973522 w 978599"/>
              <a:gd name="connsiteY60" fmla="*/ 2559888 h 5167896"/>
              <a:gd name="connsiteX61" fmla="*/ 978599 w 978599"/>
              <a:gd name="connsiteY61" fmla="*/ 2559888 h 5167896"/>
              <a:gd name="connsiteX62" fmla="*/ 976061 w 978599"/>
              <a:gd name="connsiteY62" fmla="*/ 2599740 h 5167896"/>
              <a:gd name="connsiteX63" fmla="*/ 976587 w 978599"/>
              <a:gd name="connsiteY63" fmla="*/ 2608008 h 5167896"/>
              <a:gd name="connsiteX64" fmla="*/ 975533 w 978599"/>
              <a:gd name="connsiteY64" fmla="*/ 2608008 h 5167896"/>
              <a:gd name="connsiteX65" fmla="*/ 970999 w 978599"/>
              <a:gd name="connsiteY65" fmla="*/ 2679193 h 5167896"/>
              <a:gd name="connsiteX66" fmla="*/ 630135 w 978599"/>
              <a:gd name="connsiteY66" fmla="*/ 3211890 h 5167896"/>
              <a:gd name="connsiteX67" fmla="*/ 978599 w 978599"/>
              <a:gd name="connsiteY67" fmla="*/ 3863892 h 5167896"/>
              <a:gd name="connsiteX68" fmla="*/ 630135 w 978599"/>
              <a:gd name="connsiteY68" fmla="*/ 4518858 h 5167896"/>
              <a:gd name="connsiteX69" fmla="*/ 978599 w 978599"/>
              <a:gd name="connsiteY69" fmla="*/ 5167896 h 5167896"/>
              <a:gd name="connsiteX70" fmla="*/ 845428 w 978599"/>
              <a:gd name="connsiteY70" fmla="*/ 5167896 h 5167896"/>
              <a:gd name="connsiteX71" fmla="*/ 827672 w 978599"/>
              <a:gd name="connsiteY71" fmla="*/ 5019714 h 5167896"/>
              <a:gd name="connsiteX72" fmla="*/ 152939 w 978599"/>
              <a:gd name="connsiteY72" fmla="*/ 5019714 h 5167896"/>
              <a:gd name="connsiteX73" fmla="*/ 135183 w 978599"/>
              <a:gd name="connsiteY73" fmla="*/ 5167896 h 5167896"/>
              <a:gd name="connsiteX74" fmla="*/ 2012 w 978599"/>
              <a:gd name="connsiteY74" fmla="*/ 5167896 h 5167896"/>
              <a:gd name="connsiteX75" fmla="*/ 350476 w 978599"/>
              <a:gd name="connsiteY75" fmla="*/ 4518858 h 5167896"/>
              <a:gd name="connsiteX76" fmla="*/ 2012 w 978599"/>
              <a:gd name="connsiteY76" fmla="*/ 3863892 h 5167896"/>
              <a:gd name="connsiteX77" fmla="*/ 350476 w 978599"/>
              <a:gd name="connsiteY77" fmla="*/ 3211890 h 5167896"/>
              <a:gd name="connsiteX78" fmla="*/ 9611 w 978599"/>
              <a:gd name="connsiteY78" fmla="*/ 2679192 h 5167896"/>
              <a:gd name="connsiteX79" fmla="*/ 5077 w 978599"/>
              <a:gd name="connsiteY79" fmla="*/ 2608008 h 5167896"/>
              <a:gd name="connsiteX80" fmla="*/ 0 w 978599"/>
              <a:gd name="connsiteY80" fmla="*/ 2608008 h 5167896"/>
              <a:gd name="connsiteX81" fmla="*/ 2539 w 978599"/>
              <a:gd name="connsiteY81" fmla="*/ 2568158 h 5167896"/>
              <a:gd name="connsiteX82" fmla="*/ 2012 w 978599"/>
              <a:gd name="connsiteY82" fmla="*/ 2559888 h 5167896"/>
              <a:gd name="connsiteX83" fmla="*/ 3065 w 978599"/>
              <a:gd name="connsiteY83" fmla="*/ 2559888 h 5167896"/>
              <a:gd name="connsiteX84" fmla="*/ 7599 w 978599"/>
              <a:gd name="connsiteY84" fmla="*/ 2488710 h 5167896"/>
              <a:gd name="connsiteX85" fmla="*/ 348464 w 978599"/>
              <a:gd name="connsiteY85" fmla="*/ 1958970 h 5167896"/>
              <a:gd name="connsiteX86" fmla="*/ 0 w 978599"/>
              <a:gd name="connsiteY86" fmla="*/ 1304004 h 5167896"/>
              <a:gd name="connsiteX87" fmla="*/ 348464 w 978599"/>
              <a:gd name="connsiteY87" fmla="*/ 652002 h 5167896"/>
              <a:gd name="connsiteX88" fmla="*/ 0 w 978599"/>
              <a:gd name="connsiteY88" fmla="*/ 0 h 516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978599" h="5167896">
                <a:moveTo>
                  <a:pt x="490306" y="4619622"/>
                </a:moveTo>
                <a:cubicBezTo>
                  <a:pt x="392646" y="4687786"/>
                  <a:pt x="303866" y="4755950"/>
                  <a:pt x="239500" y="4841895"/>
                </a:cubicBezTo>
                <a:lnTo>
                  <a:pt x="741111" y="4841895"/>
                </a:lnTo>
                <a:cubicBezTo>
                  <a:pt x="676745" y="4755950"/>
                  <a:pt x="587964" y="4687786"/>
                  <a:pt x="490306" y="4619622"/>
                </a:cubicBezTo>
                <a:close/>
                <a:moveTo>
                  <a:pt x="235061" y="4189893"/>
                </a:moveTo>
                <a:cubicBezTo>
                  <a:pt x="299427" y="4278803"/>
                  <a:pt x="390427" y="4346967"/>
                  <a:pt x="490305" y="4418094"/>
                </a:cubicBezTo>
                <a:cubicBezTo>
                  <a:pt x="590184" y="4346967"/>
                  <a:pt x="681184" y="4278803"/>
                  <a:pt x="745550" y="4189893"/>
                </a:cubicBezTo>
                <a:close/>
                <a:moveTo>
                  <a:pt x="152939" y="3715710"/>
                </a:moveTo>
                <a:cubicBezTo>
                  <a:pt x="141842" y="3760165"/>
                  <a:pt x="135183" y="3810547"/>
                  <a:pt x="135183" y="3863892"/>
                </a:cubicBezTo>
                <a:cubicBezTo>
                  <a:pt x="135183" y="3917238"/>
                  <a:pt x="141841" y="3967620"/>
                  <a:pt x="152939" y="4012075"/>
                </a:cubicBezTo>
                <a:lnTo>
                  <a:pt x="829892" y="4012075"/>
                </a:lnTo>
                <a:cubicBezTo>
                  <a:pt x="840989" y="3967621"/>
                  <a:pt x="847648" y="3917238"/>
                  <a:pt x="847647" y="3863892"/>
                </a:cubicBezTo>
                <a:cubicBezTo>
                  <a:pt x="847648" y="3810547"/>
                  <a:pt x="840989" y="3760165"/>
                  <a:pt x="829892" y="3715710"/>
                </a:cubicBezTo>
                <a:close/>
                <a:moveTo>
                  <a:pt x="490306" y="3312654"/>
                </a:moveTo>
                <a:cubicBezTo>
                  <a:pt x="392646" y="3380818"/>
                  <a:pt x="301646" y="3451945"/>
                  <a:pt x="237280" y="3537891"/>
                </a:cubicBezTo>
                <a:lnTo>
                  <a:pt x="743330" y="3537891"/>
                </a:lnTo>
                <a:cubicBezTo>
                  <a:pt x="678965" y="3451945"/>
                  <a:pt x="587963" y="3383782"/>
                  <a:pt x="490306" y="3312654"/>
                </a:cubicBezTo>
                <a:close/>
                <a:moveTo>
                  <a:pt x="237280" y="2885889"/>
                </a:moveTo>
                <a:cubicBezTo>
                  <a:pt x="301647" y="2971835"/>
                  <a:pt x="392647" y="3039999"/>
                  <a:pt x="488085" y="3111126"/>
                </a:cubicBezTo>
                <a:cubicBezTo>
                  <a:pt x="585745" y="3039999"/>
                  <a:pt x="676744" y="2971835"/>
                  <a:pt x="741110" y="2885889"/>
                </a:cubicBezTo>
                <a:close/>
                <a:moveTo>
                  <a:pt x="150927" y="2459826"/>
                </a:moveTo>
                <a:cubicBezTo>
                  <a:pt x="145379" y="2482053"/>
                  <a:pt x="140940" y="2505022"/>
                  <a:pt x="137888" y="2529472"/>
                </a:cubicBezTo>
                <a:lnTo>
                  <a:pt x="135625" y="2567147"/>
                </a:lnTo>
                <a:lnTo>
                  <a:pt x="139900" y="2637313"/>
                </a:lnTo>
                <a:cubicBezTo>
                  <a:pt x="142952" y="2662134"/>
                  <a:pt x="147391" y="2685843"/>
                  <a:pt x="152939" y="2708070"/>
                </a:cubicBezTo>
                <a:lnTo>
                  <a:pt x="827672" y="2708070"/>
                </a:lnTo>
                <a:cubicBezTo>
                  <a:pt x="833221" y="2685843"/>
                  <a:pt x="837660" y="2662134"/>
                  <a:pt x="840712" y="2637314"/>
                </a:cubicBezTo>
                <a:lnTo>
                  <a:pt x="842960" y="2600408"/>
                </a:lnTo>
                <a:lnTo>
                  <a:pt x="838700" y="2529471"/>
                </a:lnTo>
                <a:cubicBezTo>
                  <a:pt x="835648" y="2505022"/>
                  <a:pt x="831209" y="2482053"/>
                  <a:pt x="825660" y="2459826"/>
                </a:cubicBezTo>
                <a:close/>
                <a:moveTo>
                  <a:pt x="488294" y="2059734"/>
                </a:moveTo>
                <a:cubicBezTo>
                  <a:pt x="390635" y="2127898"/>
                  <a:pt x="301854" y="2196062"/>
                  <a:pt x="237488" y="2282007"/>
                </a:cubicBezTo>
                <a:lnTo>
                  <a:pt x="739099" y="2282007"/>
                </a:lnTo>
                <a:cubicBezTo>
                  <a:pt x="674733" y="2196062"/>
                  <a:pt x="585952" y="2127898"/>
                  <a:pt x="488294" y="2059734"/>
                </a:cubicBezTo>
                <a:close/>
                <a:moveTo>
                  <a:pt x="233049" y="1630005"/>
                </a:moveTo>
                <a:cubicBezTo>
                  <a:pt x="297415" y="1718915"/>
                  <a:pt x="388415" y="1787079"/>
                  <a:pt x="488294" y="1858206"/>
                </a:cubicBezTo>
                <a:cubicBezTo>
                  <a:pt x="588172" y="1787079"/>
                  <a:pt x="679172" y="1718915"/>
                  <a:pt x="743538" y="1630005"/>
                </a:cubicBezTo>
                <a:close/>
                <a:moveTo>
                  <a:pt x="150927" y="1155822"/>
                </a:moveTo>
                <a:cubicBezTo>
                  <a:pt x="139830" y="1200277"/>
                  <a:pt x="133171" y="1250659"/>
                  <a:pt x="133171" y="1304004"/>
                </a:cubicBezTo>
                <a:cubicBezTo>
                  <a:pt x="133171" y="1357350"/>
                  <a:pt x="139830" y="1407732"/>
                  <a:pt x="150927" y="1452187"/>
                </a:cubicBezTo>
                <a:lnTo>
                  <a:pt x="827880" y="1452187"/>
                </a:lnTo>
                <a:cubicBezTo>
                  <a:pt x="838977" y="1407732"/>
                  <a:pt x="845636" y="1357350"/>
                  <a:pt x="845636" y="1304004"/>
                </a:cubicBezTo>
                <a:cubicBezTo>
                  <a:pt x="845636" y="1250659"/>
                  <a:pt x="838977" y="1200277"/>
                  <a:pt x="827880" y="1155822"/>
                </a:cubicBezTo>
                <a:close/>
                <a:moveTo>
                  <a:pt x="488294" y="752766"/>
                </a:moveTo>
                <a:cubicBezTo>
                  <a:pt x="390635" y="820930"/>
                  <a:pt x="299635" y="892057"/>
                  <a:pt x="235269" y="978003"/>
                </a:cubicBezTo>
                <a:lnTo>
                  <a:pt x="741319" y="978003"/>
                </a:lnTo>
                <a:cubicBezTo>
                  <a:pt x="676953" y="892057"/>
                  <a:pt x="585952" y="823894"/>
                  <a:pt x="488294" y="752766"/>
                </a:cubicBezTo>
                <a:close/>
                <a:moveTo>
                  <a:pt x="235269" y="326001"/>
                </a:moveTo>
                <a:cubicBezTo>
                  <a:pt x="299635" y="411947"/>
                  <a:pt x="390635" y="480111"/>
                  <a:pt x="486074" y="551238"/>
                </a:cubicBezTo>
                <a:cubicBezTo>
                  <a:pt x="583733" y="480111"/>
                  <a:pt x="674733" y="411947"/>
                  <a:pt x="739099" y="326001"/>
                </a:cubicBezTo>
                <a:close/>
                <a:moveTo>
                  <a:pt x="0" y="0"/>
                </a:moveTo>
                <a:lnTo>
                  <a:pt x="133171" y="0"/>
                </a:lnTo>
                <a:cubicBezTo>
                  <a:pt x="133171" y="53346"/>
                  <a:pt x="139830" y="103728"/>
                  <a:pt x="150927" y="148182"/>
                </a:cubicBezTo>
                <a:lnTo>
                  <a:pt x="825660" y="148182"/>
                </a:lnTo>
                <a:cubicBezTo>
                  <a:pt x="836758" y="103728"/>
                  <a:pt x="843416" y="53346"/>
                  <a:pt x="843416" y="0"/>
                </a:cubicBezTo>
                <a:lnTo>
                  <a:pt x="976587" y="0"/>
                </a:lnTo>
                <a:cubicBezTo>
                  <a:pt x="976587" y="337856"/>
                  <a:pt x="807904" y="512711"/>
                  <a:pt x="628123" y="652002"/>
                </a:cubicBezTo>
                <a:cubicBezTo>
                  <a:pt x="807904" y="788330"/>
                  <a:pt x="976587" y="966149"/>
                  <a:pt x="976587" y="1304004"/>
                </a:cubicBezTo>
                <a:cubicBezTo>
                  <a:pt x="976587" y="1644824"/>
                  <a:pt x="807904" y="1822642"/>
                  <a:pt x="628123" y="1958970"/>
                </a:cubicBezTo>
                <a:cubicBezTo>
                  <a:pt x="785432" y="2078257"/>
                  <a:pt x="934242" y="2227042"/>
                  <a:pt x="968988" y="2488710"/>
                </a:cubicBezTo>
                <a:lnTo>
                  <a:pt x="973522" y="2559888"/>
                </a:lnTo>
                <a:lnTo>
                  <a:pt x="978599" y="2559888"/>
                </a:lnTo>
                <a:lnTo>
                  <a:pt x="976061" y="2599740"/>
                </a:lnTo>
                <a:lnTo>
                  <a:pt x="976587" y="2608008"/>
                </a:lnTo>
                <a:lnTo>
                  <a:pt x="975533" y="2608008"/>
                </a:lnTo>
                <a:lnTo>
                  <a:pt x="970999" y="2679193"/>
                </a:lnTo>
                <a:cubicBezTo>
                  <a:pt x="936255" y="2940902"/>
                  <a:pt x="787443" y="3090011"/>
                  <a:pt x="630135" y="3211890"/>
                </a:cubicBezTo>
                <a:cubicBezTo>
                  <a:pt x="809916" y="3348218"/>
                  <a:pt x="978599" y="3526037"/>
                  <a:pt x="978599" y="3863892"/>
                </a:cubicBezTo>
                <a:cubicBezTo>
                  <a:pt x="978599" y="4204712"/>
                  <a:pt x="809916" y="4382530"/>
                  <a:pt x="630135" y="4518858"/>
                </a:cubicBezTo>
                <a:cubicBezTo>
                  <a:pt x="809916" y="4655186"/>
                  <a:pt x="978598" y="4830041"/>
                  <a:pt x="978599" y="5167896"/>
                </a:cubicBezTo>
                <a:lnTo>
                  <a:pt x="845428" y="5167896"/>
                </a:lnTo>
                <a:cubicBezTo>
                  <a:pt x="845428" y="5111587"/>
                  <a:pt x="838770" y="5064169"/>
                  <a:pt x="827672" y="5019714"/>
                </a:cubicBezTo>
                <a:lnTo>
                  <a:pt x="152939" y="5019714"/>
                </a:lnTo>
                <a:cubicBezTo>
                  <a:pt x="141842" y="5064169"/>
                  <a:pt x="135183" y="5111587"/>
                  <a:pt x="135183" y="5167896"/>
                </a:cubicBezTo>
                <a:lnTo>
                  <a:pt x="2012" y="5167896"/>
                </a:lnTo>
                <a:cubicBezTo>
                  <a:pt x="2012" y="4830041"/>
                  <a:pt x="170695" y="4655186"/>
                  <a:pt x="350476" y="4518858"/>
                </a:cubicBezTo>
                <a:cubicBezTo>
                  <a:pt x="170695" y="4382530"/>
                  <a:pt x="2012" y="4204712"/>
                  <a:pt x="2012" y="3863892"/>
                </a:cubicBezTo>
                <a:cubicBezTo>
                  <a:pt x="2012" y="3526037"/>
                  <a:pt x="170695" y="3348218"/>
                  <a:pt x="350476" y="3211890"/>
                </a:cubicBezTo>
                <a:cubicBezTo>
                  <a:pt x="193167" y="3090011"/>
                  <a:pt x="44356" y="2940902"/>
                  <a:pt x="9611" y="2679192"/>
                </a:cubicBezTo>
                <a:lnTo>
                  <a:pt x="5077" y="2608008"/>
                </a:lnTo>
                <a:lnTo>
                  <a:pt x="0" y="2608008"/>
                </a:lnTo>
                <a:lnTo>
                  <a:pt x="2539" y="2568158"/>
                </a:lnTo>
                <a:lnTo>
                  <a:pt x="2012" y="2559888"/>
                </a:lnTo>
                <a:lnTo>
                  <a:pt x="3065" y="2559888"/>
                </a:lnTo>
                <a:lnTo>
                  <a:pt x="7599" y="2488710"/>
                </a:lnTo>
                <a:cubicBezTo>
                  <a:pt x="42345" y="2227041"/>
                  <a:pt x="191156" y="2078257"/>
                  <a:pt x="348464" y="1958970"/>
                </a:cubicBezTo>
                <a:cubicBezTo>
                  <a:pt x="168683" y="1822642"/>
                  <a:pt x="0" y="1644824"/>
                  <a:pt x="0" y="1304004"/>
                </a:cubicBezTo>
                <a:cubicBezTo>
                  <a:pt x="0" y="966149"/>
                  <a:pt x="168683" y="788330"/>
                  <a:pt x="348464" y="652002"/>
                </a:cubicBezTo>
                <a:cubicBezTo>
                  <a:pt x="168683" y="512711"/>
                  <a:pt x="0" y="337856"/>
                  <a:pt x="0" y="0"/>
                </a:cubicBezTo>
                <a:close/>
              </a:path>
            </a:pathLst>
          </a:custGeom>
          <a:solidFill>
            <a:srgbClr val="D9D1CC"/>
          </a:solidFill>
          <a:ln w="9525" cap="flat">
            <a:solidFill>
              <a:schemeClr val="accent2"/>
            </a:solidFill>
            <a:prstDash val="solid"/>
            <a:miter/>
          </a:ln>
        </p:spPr>
        <p:txBody>
          <a:bodyPr rtlCol="0" anchor="ctr"/>
          <a:lstStyle/>
          <a:p>
            <a:endParaRPr lang="en-GB"/>
          </a:p>
        </p:txBody>
      </p:sp>
      <p:grpSp>
        <p:nvGrpSpPr>
          <p:cNvPr id="19" name="Group 18">
            <a:extLst>
              <a:ext uri="{FF2B5EF4-FFF2-40B4-BE49-F238E27FC236}">
                <a16:creationId xmlns:a16="http://schemas.microsoft.com/office/drawing/2014/main" id="{0A19B68B-9214-722C-2DB4-8A80F095317E}"/>
              </a:ext>
            </a:extLst>
          </p:cNvPr>
          <p:cNvGrpSpPr/>
          <p:nvPr/>
        </p:nvGrpSpPr>
        <p:grpSpPr>
          <a:xfrm>
            <a:off x="6835449" y="2971614"/>
            <a:ext cx="1247778" cy="1101059"/>
            <a:chOff x="6855797" y="3315729"/>
            <a:chExt cx="1247778" cy="1101059"/>
          </a:xfrm>
        </p:grpSpPr>
        <p:sp>
          <p:nvSpPr>
            <p:cNvPr id="10" name="Freeform: Shape 9">
              <a:extLst>
                <a:ext uri="{FF2B5EF4-FFF2-40B4-BE49-F238E27FC236}">
                  <a16:creationId xmlns:a16="http://schemas.microsoft.com/office/drawing/2014/main" id="{4BA3B078-CE49-7C96-56D2-95038A01DC48}"/>
                </a:ext>
              </a:extLst>
            </p:cNvPr>
            <p:cNvSpPr/>
            <p:nvPr/>
          </p:nvSpPr>
          <p:spPr>
            <a:xfrm>
              <a:off x="6983886" y="3447856"/>
              <a:ext cx="327014" cy="572550"/>
            </a:xfrm>
            <a:custGeom>
              <a:avLst/>
              <a:gdLst>
                <a:gd name="connsiteX0" fmla="*/ 239458 w 327014"/>
                <a:gd name="connsiteY0" fmla="*/ 307827 h 572550"/>
                <a:gd name="connsiteX1" fmla="*/ 293337 w 327014"/>
                <a:gd name="connsiteY1" fmla="*/ 307827 h 572550"/>
                <a:gd name="connsiteX2" fmla="*/ 163676 w 327014"/>
                <a:gd name="connsiteY2" fmla="*/ 0 h 572550"/>
                <a:gd name="connsiteX3" fmla="*/ 33678 w 327014"/>
                <a:gd name="connsiteY3" fmla="*/ 307827 h 572550"/>
                <a:gd name="connsiteX4" fmla="*/ 87571 w 327014"/>
                <a:gd name="connsiteY4" fmla="*/ 307827 h 572550"/>
                <a:gd name="connsiteX5" fmla="*/ 0 w 327014"/>
                <a:gd name="connsiteY5" fmla="*/ 490705 h 572550"/>
                <a:gd name="connsiteX6" fmla="*/ 129998 w 327014"/>
                <a:gd name="connsiteY6" fmla="*/ 490705 h 572550"/>
                <a:gd name="connsiteX7" fmla="*/ 129998 w 327014"/>
                <a:gd name="connsiteY7" fmla="*/ 572551 h 572550"/>
                <a:gd name="connsiteX8" fmla="*/ 197354 w 327014"/>
                <a:gd name="connsiteY8" fmla="*/ 572551 h 572550"/>
                <a:gd name="connsiteX9" fmla="*/ 197354 w 327014"/>
                <a:gd name="connsiteY9" fmla="*/ 490705 h 572550"/>
                <a:gd name="connsiteX10" fmla="*/ 327015 w 327014"/>
                <a:gd name="connsiteY10" fmla="*/ 490705 h 572550"/>
                <a:gd name="connsiteX11" fmla="*/ 239458 w 327014"/>
                <a:gd name="connsiteY11" fmla="*/ 307827 h 572550"/>
                <a:gd name="connsiteX12" fmla="*/ 239458 w 327014"/>
                <a:gd name="connsiteY12" fmla="*/ 307827 h 57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7014" h="572550">
                  <a:moveTo>
                    <a:pt x="239458" y="307827"/>
                  </a:moveTo>
                  <a:lnTo>
                    <a:pt x="293337" y="307827"/>
                  </a:lnTo>
                  <a:lnTo>
                    <a:pt x="163676" y="0"/>
                  </a:lnTo>
                  <a:lnTo>
                    <a:pt x="33678" y="307827"/>
                  </a:lnTo>
                  <a:lnTo>
                    <a:pt x="87571" y="307827"/>
                  </a:lnTo>
                  <a:lnTo>
                    <a:pt x="0" y="490705"/>
                  </a:lnTo>
                  <a:lnTo>
                    <a:pt x="129998" y="490705"/>
                  </a:lnTo>
                  <a:lnTo>
                    <a:pt x="129998" y="572551"/>
                  </a:lnTo>
                  <a:lnTo>
                    <a:pt x="197354" y="572551"/>
                  </a:lnTo>
                  <a:lnTo>
                    <a:pt x="197354" y="490705"/>
                  </a:lnTo>
                  <a:lnTo>
                    <a:pt x="327015" y="490705"/>
                  </a:lnTo>
                  <a:lnTo>
                    <a:pt x="239458" y="307827"/>
                  </a:lnTo>
                  <a:lnTo>
                    <a:pt x="239458" y="307827"/>
                  </a:lnTo>
                  <a:close/>
                </a:path>
              </a:pathLst>
            </a:custGeom>
            <a:solidFill>
              <a:srgbClr val="D9D1CC"/>
            </a:solidFill>
            <a:ln w="9525" cap="flat">
              <a:solidFill>
                <a:schemeClr val="accent2"/>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FC19C1A8-BBE7-6529-0ABA-53B8E937DF90}"/>
                </a:ext>
              </a:extLst>
            </p:cNvPr>
            <p:cNvSpPr/>
            <p:nvPr/>
          </p:nvSpPr>
          <p:spPr>
            <a:xfrm>
              <a:off x="7872999" y="3315729"/>
              <a:ext cx="230576" cy="403692"/>
            </a:xfrm>
            <a:custGeom>
              <a:avLst/>
              <a:gdLst>
                <a:gd name="connsiteX0" fmla="*/ 168844 w 230576"/>
                <a:gd name="connsiteY0" fmla="*/ 217041 h 403692"/>
                <a:gd name="connsiteX1" fmla="*/ 206838 w 230576"/>
                <a:gd name="connsiteY1" fmla="*/ 217041 h 403692"/>
                <a:gd name="connsiteX2" fmla="*/ 115406 w 230576"/>
                <a:gd name="connsiteY2" fmla="*/ 0 h 403692"/>
                <a:gd name="connsiteX3" fmla="*/ 23754 w 230576"/>
                <a:gd name="connsiteY3" fmla="*/ 217041 h 403692"/>
                <a:gd name="connsiteX4" fmla="*/ 61747 w 230576"/>
                <a:gd name="connsiteY4" fmla="*/ 217041 h 403692"/>
                <a:gd name="connsiteX5" fmla="*/ 0 w 230576"/>
                <a:gd name="connsiteY5" fmla="*/ 345997 h 403692"/>
                <a:gd name="connsiteX6" fmla="*/ 91667 w 230576"/>
                <a:gd name="connsiteY6" fmla="*/ 345997 h 403692"/>
                <a:gd name="connsiteX7" fmla="*/ 91667 w 230576"/>
                <a:gd name="connsiteY7" fmla="*/ 403692 h 403692"/>
                <a:gd name="connsiteX8" fmla="*/ 139159 w 230576"/>
                <a:gd name="connsiteY8" fmla="*/ 403692 h 403692"/>
                <a:gd name="connsiteX9" fmla="*/ 139159 w 230576"/>
                <a:gd name="connsiteY9" fmla="*/ 345997 h 403692"/>
                <a:gd name="connsiteX10" fmla="*/ 230577 w 230576"/>
                <a:gd name="connsiteY10" fmla="*/ 345997 h 403692"/>
                <a:gd name="connsiteX11" fmla="*/ 168844 w 230576"/>
                <a:gd name="connsiteY11" fmla="*/ 217041 h 403692"/>
                <a:gd name="connsiteX12" fmla="*/ 168844 w 230576"/>
                <a:gd name="connsiteY12" fmla="*/ 217041 h 40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0576" h="403692">
                  <a:moveTo>
                    <a:pt x="168844" y="217041"/>
                  </a:moveTo>
                  <a:lnTo>
                    <a:pt x="206838" y="217041"/>
                  </a:lnTo>
                  <a:lnTo>
                    <a:pt x="115406" y="0"/>
                  </a:lnTo>
                  <a:lnTo>
                    <a:pt x="23754" y="217041"/>
                  </a:lnTo>
                  <a:lnTo>
                    <a:pt x="61747" y="217041"/>
                  </a:lnTo>
                  <a:lnTo>
                    <a:pt x="0" y="345997"/>
                  </a:lnTo>
                  <a:lnTo>
                    <a:pt x="91667" y="345997"/>
                  </a:lnTo>
                  <a:lnTo>
                    <a:pt x="91667" y="403692"/>
                  </a:lnTo>
                  <a:lnTo>
                    <a:pt x="139159" y="403692"/>
                  </a:lnTo>
                  <a:lnTo>
                    <a:pt x="139159" y="345997"/>
                  </a:lnTo>
                  <a:lnTo>
                    <a:pt x="230577" y="345997"/>
                  </a:lnTo>
                  <a:lnTo>
                    <a:pt x="168844" y="217041"/>
                  </a:lnTo>
                  <a:lnTo>
                    <a:pt x="168844" y="217041"/>
                  </a:lnTo>
                  <a:close/>
                </a:path>
              </a:pathLst>
            </a:custGeom>
            <a:solidFill>
              <a:srgbClr val="D9D1CC"/>
            </a:solidFill>
            <a:ln w="9525" cap="flat">
              <a:solidFill>
                <a:schemeClr val="accent2"/>
              </a:solid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27228B6B-185B-7103-5E8C-5A14EE25F7AC}"/>
                </a:ext>
              </a:extLst>
            </p:cNvPr>
            <p:cNvSpPr/>
            <p:nvPr/>
          </p:nvSpPr>
          <p:spPr>
            <a:xfrm>
              <a:off x="6855797" y="3521250"/>
              <a:ext cx="1090171" cy="895538"/>
            </a:xfrm>
            <a:custGeom>
              <a:avLst/>
              <a:gdLst>
                <a:gd name="connsiteX0" fmla="*/ 731823 w 1090171"/>
                <a:gd name="connsiteY0" fmla="*/ 111863 h 895538"/>
                <a:gd name="connsiteX1" fmla="*/ 985903 w 1090171"/>
                <a:gd name="connsiteY1" fmla="*/ 253224 h 895538"/>
                <a:gd name="connsiteX2" fmla="*/ 1054110 w 1090171"/>
                <a:gd name="connsiteY2" fmla="*/ 512443 h 895538"/>
                <a:gd name="connsiteX3" fmla="*/ 806651 w 1090171"/>
                <a:gd name="connsiteY3" fmla="*/ 895538 h 895538"/>
                <a:gd name="connsiteX4" fmla="*/ 0 w 1090171"/>
                <a:gd name="connsiteY4" fmla="*/ 895538 h 895538"/>
                <a:gd name="connsiteX5" fmla="*/ 642798 w 1090171"/>
                <a:gd name="connsiteY5" fmla="*/ 498761 h 895538"/>
                <a:gd name="connsiteX6" fmla="*/ 719359 w 1090171"/>
                <a:gd name="connsiteY6" fmla="*/ 249584 h 895538"/>
                <a:gd name="connsiteX7" fmla="*/ 586380 w 1090171"/>
                <a:gd name="connsiteY7" fmla="*/ 111290 h 895538"/>
                <a:gd name="connsiteX8" fmla="*/ 734040 w 1090171"/>
                <a:gd name="connsiteY8" fmla="*/ 10 h 895538"/>
                <a:gd name="connsiteX9" fmla="*/ 792763 w 1090171"/>
                <a:gd name="connsiteY9" fmla="*/ 10 h 895538"/>
                <a:gd name="connsiteX10" fmla="*/ 731823 w 1090171"/>
                <a:gd name="connsiteY10" fmla="*/ 111863 h 895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0171" h="895538">
                  <a:moveTo>
                    <a:pt x="731823" y="111863"/>
                  </a:moveTo>
                  <a:cubicBezTo>
                    <a:pt x="793379" y="153527"/>
                    <a:pt x="958024" y="233376"/>
                    <a:pt x="985903" y="253224"/>
                  </a:cubicBezTo>
                  <a:cubicBezTo>
                    <a:pt x="1024895" y="280971"/>
                    <a:pt x="1151561" y="343438"/>
                    <a:pt x="1054110" y="512443"/>
                  </a:cubicBezTo>
                  <a:cubicBezTo>
                    <a:pt x="956659" y="681448"/>
                    <a:pt x="866402" y="805986"/>
                    <a:pt x="806651" y="895538"/>
                  </a:cubicBezTo>
                  <a:lnTo>
                    <a:pt x="0" y="895538"/>
                  </a:lnTo>
                  <a:cubicBezTo>
                    <a:pt x="200569" y="730893"/>
                    <a:pt x="509335" y="595037"/>
                    <a:pt x="642798" y="498761"/>
                  </a:cubicBezTo>
                  <a:cubicBezTo>
                    <a:pt x="776262" y="402484"/>
                    <a:pt x="783499" y="329755"/>
                    <a:pt x="719359" y="249584"/>
                  </a:cubicBezTo>
                  <a:cubicBezTo>
                    <a:pt x="660636" y="176180"/>
                    <a:pt x="607961" y="155494"/>
                    <a:pt x="586380" y="111290"/>
                  </a:cubicBezTo>
                  <a:cubicBezTo>
                    <a:pt x="547961" y="32631"/>
                    <a:pt x="686709" y="-665"/>
                    <a:pt x="734040" y="10"/>
                  </a:cubicBezTo>
                  <a:cubicBezTo>
                    <a:pt x="739780" y="10"/>
                    <a:pt x="792763" y="10"/>
                    <a:pt x="792763" y="10"/>
                  </a:cubicBezTo>
                  <a:cubicBezTo>
                    <a:pt x="792763" y="10"/>
                    <a:pt x="670252" y="70214"/>
                    <a:pt x="731823" y="111863"/>
                  </a:cubicBezTo>
                  <a:close/>
                </a:path>
              </a:pathLst>
            </a:custGeom>
            <a:solidFill>
              <a:srgbClr val="D9D1CC"/>
            </a:solidFill>
            <a:ln w="9525" cap="flat">
              <a:noFill/>
              <a:prstDash val="solid"/>
              <a:miter/>
            </a:ln>
          </p:spPr>
          <p:txBody>
            <a:bodyPr rtlCol="0" anchor="ctr"/>
            <a:lstStyle/>
            <a:p>
              <a:endParaRPr lang="en-GB"/>
            </a:p>
          </p:txBody>
        </p:sp>
      </p:grpSp>
    </p:spTree>
    <p:extLst>
      <p:ext uri="{BB962C8B-B14F-4D97-AF65-F5344CB8AC3E}">
        <p14:creationId xmlns:p14="http://schemas.microsoft.com/office/powerpoint/2010/main" val="1120616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6CF19FA-BE66-FCE9-BC8D-4A8685BD7B73}"/>
              </a:ext>
            </a:extLst>
          </p:cNvPr>
          <p:cNvSpPr>
            <a:spLocks noGrp="1"/>
          </p:cNvSpPr>
          <p:nvPr>
            <p:ph type="title"/>
          </p:nvPr>
        </p:nvSpPr>
        <p:spPr/>
        <p:txBody>
          <a:bodyPr/>
          <a:lstStyle/>
          <a:p>
            <a:r>
              <a:rPr lang="en-GB" dirty="0"/>
              <a:t>The genetics of bipolar disorder</a:t>
            </a:r>
          </a:p>
        </p:txBody>
      </p:sp>
      <p:sp>
        <p:nvSpPr>
          <p:cNvPr id="2" name="Text Placeholder 1">
            <a:extLst>
              <a:ext uri="{FF2B5EF4-FFF2-40B4-BE49-F238E27FC236}">
                <a16:creationId xmlns:a16="http://schemas.microsoft.com/office/drawing/2014/main" id="{7058E5A9-0640-05F2-33D1-FBB7AF9A7C48}"/>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645015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32AB3CA-C5DB-6809-2777-786651950F04}"/>
              </a:ext>
            </a:extLst>
          </p:cNvPr>
          <p:cNvSpPr/>
          <p:nvPr/>
        </p:nvSpPr>
        <p:spPr>
          <a:xfrm>
            <a:off x="7402164" y="2089964"/>
            <a:ext cx="3311858" cy="2407444"/>
          </a:xfrm>
          <a:prstGeom prst="rect">
            <a:avLst/>
          </a:prstGeom>
          <a:gradFill flip="none" rotWithShape="1">
            <a:gsLst>
              <a:gs pos="0">
                <a:schemeClr val="accent2"/>
              </a:gs>
              <a:gs pos="55000">
                <a:schemeClr val="accent2">
                  <a:alpha val="45000"/>
                </a:schemeClr>
              </a:gs>
              <a:gs pos="35000">
                <a:schemeClr val="accent2">
                  <a:alpha val="65000"/>
                </a:schemeClr>
              </a:gs>
              <a:gs pos="75000">
                <a:schemeClr val="accent2">
                  <a:alpha val="25000"/>
                </a:schemeClr>
              </a:gs>
              <a:gs pos="100000">
                <a:schemeClr val="accent2">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 Placeholder 1">
            <a:extLst>
              <a:ext uri="{FF2B5EF4-FFF2-40B4-BE49-F238E27FC236}">
                <a16:creationId xmlns:a16="http://schemas.microsoft.com/office/drawing/2014/main" id="{55CE6D38-4B93-B2DB-218F-E03A7CEA2417}"/>
              </a:ext>
            </a:extLst>
          </p:cNvPr>
          <p:cNvSpPr>
            <a:spLocks noGrp="1"/>
          </p:cNvSpPr>
          <p:nvPr>
            <p:ph type="body" sz="quarter" idx="17"/>
          </p:nvPr>
        </p:nvSpPr>
        <p:spPr/>
        <p:txBody>
          <a:bodyPr/>
          <a:lstStyle/>
          <a:p>
            <a:r>
              <a:rPr lang="en-GB" dirty="0"/>
              <a:t>Bipolar disorder – Neurobiology and aetiology</a:t>
            </a:r>
          </a:p>
        </p:txBody>
      </p:sp>
      <p:sp>
        <p:nvSpPr>
          <p:cNvPr id="3" name="Title 2">
            <a:extLst>
              <a:ext uri="{FF2B5EF4-FFF2-40B4-BE49-F238E27FC236}">
                <a16:creationId xmlns:a16="http://schemas.microsoft.com/office/drawing/2014/main" id="{4BD032C1-8195-63CB-790D-4A6B0A8DEC81}"/>
              </a:ext>
            </a:extLst>
          </p:cNvPr>
          <p:cNvSpPr>
            <a:spLocks noGrp="1"/>
          </p:cNvSpPr>
          <p:nvPr>
            <p:ph type="title"/>
          </p:nvPr>
        </p:nvSpPr>
        <p:spPr/>
        <p:txBody>
          <a:bodyPr/>
          <a:lstStyle/>
          <a:p>
            <a:r>
              <a:rPr lang="en-GB" dirty="0"/>
              <a:t>Heritability of bipolar disorders</a:t>
            </a:r>
          </a:p>
        </p:txBody>
      </p:sp>
      <p:sp>
        <p:nvSpPr>
          <p:cNvPr id="9" name="Content Placeholder 8">
            <a:extLst>
              <a:ext uri="{FF2B5EF4-FFF2-40B4-BE49-F238E27FC236}">
                <a16:creationId xmlns:a16="http://schemas.microsoft.com/office/drawing/2014/main" id="{67F56B38-861B-0FBC-D8B5-BBDF0BD3EF77}"/>
              </a:ext>
            </a:extLst>
          </p:cNvPr>
          <p:cNvSpPr>
            <a:spLocks noGrp="1"/>
          </p:cNvSpPr>
          <p:nvPr>
            <p:ph idx="20"/>
          </p:nvPr>
        </p:nvSpPr>
        <p:spPr/>
        <p:txBody>
          <a:bodyPr/>
          <a:lstStyle/>
          <a:p>
            <a:r>
              <a:rPr lang="en-GB" dirty="0">
                <a:solidFill>
                  <a:schemeClr val="tx1"/>
                </a:solidFill>
              </a:rPr>
              <a:t>BD is a </a:t>
            </a:r>
            <a:r>
              <a:rPr lang="en-GB" b="1" dirty="0">
                <a:solidFill>
                  <a:schemeClr val="tx1"/>
                </a:solidFill>
              </a:rPr>
              <a:t>highly heritable disorder</a:t>
            </a:r>
            <a:r>
              <a:rPr lang="en-GB" baseline="30000" dirty="0">
                <a:solidFill>
                  <a:schemeClr val="tx1"/>
                </a:solidFill>
              </a:rPr>
              <a:t>1-4</a:t>
            </a:r>
            <a:endParaRPr lang="en-GB" dirty="0">
              <a:solidFill>
                <a:schemeClr val="tx1"/>
              </a:solidFill>
            </a:endParaRPr>
          </a:p>
          <a:p>
            <a:r>
              <a:rPr lang="en-GB" dirty="0">
                <a:solidFill>
                  <a:schemeClr val="tx1"/>
                </a:solidFill>
              </a:rPr>
              <a:t>The heritability of BD has been investigated in family studies, using twins and adopted pairs, as well as in cohort and population studies</a:t>
            </a:r>
            <a:r>
              <a:rPr lang="en-GB" baseline="30000" dirty="0">
                <a:solidFill>
                  <a:schemeClr val="tx1"/>
                </a:solidFill>
              </a:rPr>
              <a:t>1</a:t>
            </a:r>
            <a:endParaRPr lang="en-GB" dirty="0">
              <a:solidFill>
                <a:schemeClr val="tx1"/>
              </a:solidFill>
            </a:endParaRPr>
          </a:p>
          <a:p>
            <a:r>
              <a:rPr lang="en-GB" dirty="0">
                <a:solidFill>
                  <a:schemeClr val="tx1"/>
                </a:solidFill>
              </a:rPr>
              <a:t>One study used 303 pairs of twins to estimate the concordance rates of different disorders within the BD spectrum</a:t>
            </a:r>
            <a:r>
              <a:rPr lang="en-GB" baseline="30000" dirty="0">
                <a:solidFill>
                  <a:schemeClr val="tx1"/>
                </a:solidFill>
              </a:rPr>
              <a:t>4</a:t>
            </a:r>
            <a:endParaRPr lang="en-GB" dirty="0">
              <a:solidFill>
                <a:schemeClr val="tx1"/>
              </a:solidFill>
            </a:endParaRPr>
          </a:p>
          <a:p>
            <a:pPr lvl="1"/>
            <a:r>
              <a:rPr lang="en-GB" dirty="0">
                <a:solidFill>
                  <a:schemeClr val="tx1"/>
                </a:solidFill>
              </a:rPr>
              <a:t>Heritability of BD-I: </a:t>
            </a:r>
            <a:r>
              <a:rPr lang="en-GB" b="1" dirty="0">
                <a:solidFill>
                  <a:schemeClr val="tx1"/>
                </a:solidFill>
              </a:rPr>
              <a:t>0.73</a:t>
            </a:r>
          </a:p>
          <a:p>
            <a:pPr lvl="1"/>
            <a:r>
              <a:rPr lang="en-GB" dirty="0">
                <a:solidFill>
                  <a:schemeClr val="tx1"/>
                </a:solidFill>
              </a:rPr>
              <a:t>Heritability of BD-I and BD-II: </a:t>
            </a:r>
            <a:r>
              <a:rPr lang="en-GB" b="1" dirty="0">
                <a:solidFill>
                  <a:schemeClr val="tx1"/>
                </a:solidFill>
              </a:rPr>
              <a:t>0.77</a:t>
            </a:r>
          </a:p>
          <a:p>
            <a:pPr lvl="1"/>
            <a:r>
              <a:rPr lang="en-GB" dirty="0">
                <a:solidFill>
                  <a:schemeClr val="tx1"/>
                </a:solidFill>
              </a:rPr>
              <a:t>Heritability of BD-I and BD-II and cyclothymia: </a:t>
            </a:r>
            <a:r>
              <a:rPr lang="en-GB" b="1" dirty="0">
                <a:solidFill>
                  <a:schemeClr val="tx1"/>
                </a:solidFill>
              </a:rPr>
              <a:t>0.71</a:t>
            </a:r>
          </a:p>
          <a:p>
            <a:r>
              <a:rPr lang="en-GB" dirty="0">
                <a:solidFill>
                  <a:schemeClr val="tx1"/>
                </a:solidFill>
              </a:rPr>
              <a:t>Studying the heritability of BD is complicated by the lack of a consistent approach to diagnosis and definitions over the years</a:t>
            </a:r>
            <a:r>
              <a:rPr lang="en-GB" baseline="30000" dirty="0">
                <a:solidFill>
                  <a:schemeClr val="tx1"/>
                </a:solidFill>
              </a:rPr>
              <a:t>2,3</a:t>
            </a:r>
            <a:endParaRPr lang="en-GB" dirty="0">
              <a:solidFill>
                <a:schemeClr val="tx1"/>
              </a:solidFill>
            </a:endParaRPr>
          </a:p>
        </p:txBody>
      </p:sp>
      <p:sp>
        <p:nvSpPr>
          <p:cNvPr id="5" name="Text Placeholder 4">
            <a:extLst>
              <a:ext uri="{FF2B5EF4-FFF2-40B4-BE49-F238E27FC236}">
                <a16:creationId xmlns:a16="http://schemas.microsoft.com/office/drawing/2014/main" id="{CAED7CD9-DD59-E23D-357C-93DA69B72182}"/>
              </a:ext>
            </a:extLst>
          </p:cNvPr>
          <p:cNvSpPr>
            <a:spLocks noGrp="1"/>
          </p:cNvSpPr>
          <p:nvPr>
            <p:ph type="body" sz="quarter" idx="18"/>
          </p:nvPr>
        </p:nvSpPr>
        <p:spPr/>
        <p:txBody>
          <a:bodyPr/>
          <a:lstStyle/>
          <a:p>
            <a:r>
              <a:rPr lang="en-US" dirty="0"/>
              <a:t>BD=bipolar disorder; MDD=major depressive disorder</a:t>
            </a:r>
          </a:p>
          <a:p>
            <a:endParaRPr lang="en-US" dirty="0"/>
          </a:p>
          <a:p>
            <a:r>
              <a:rPr lang="en-US" dirty="0"/>
              <a:t>1. O’Connell et al. Psychol Med 2021;51(13):2156–2167; 2. Vieta et al. Nat Rev Dis Primers 2018;4:18008;</a:t>
            </a:r>
          </a:p>
          <a:p>
            <a:r>
              <a:rPr lang="en-US" dirty="0"/>
              <a:t>3. McGuffin et al. Arch Gen Psychiatry 2003;60(5):497–502; 4. </a:t>
            </a:r>
            <a:r>
              <a:rPr lang="en-US" dirty="0" err="1"/>
              <a:t>Edvardsen</a:t>
            </a:r>
            <a:r>
              <a:rPr lang="en-US" dirty="0"/>
              <a:t> et al. J Affect </a:t>
            </a:r>
            <a:r>
              <a:rPr lang="en-US" dirty="0" err="1"/>
              <a:t>Disord</a:t>
            </a:r>
            <a:r>
              <a:rPr lang="en-US" dirty="0"/>
              <a:t> 2008;106(3):229–240</a:t>
            </a:r>
          </a:p>
        </p:txBody>
      </p:sp>
      <p:sp>
        <p:nvSpPr>
          <p:cNvPr id="6" name="Slide Number Placeholder 5">
            <a:extLst>
              <a:ext uri="{FF2B5EF4-FFF2-40B4-BE49-F238E27FC236}">
                <a16:creationId xmlns:a16="http://schemas.microsoft.com/office/drawing/2014/main" id="{ADE4FFAD-F8BD-A9A1-AC18-8361D4CA21C7}"/>
              </a:ext>
            </a:extLst>
          </p:cNvPr>
          <p:cNvSpPr>
            <a:spLocks noGrp="1"/>
          </p:cNvSpPr>
          <p:nvPr>
            <p:ph type="sldNum" sz="quarter" idx="4"/>
          </p:nvPr>
        </p:nvSpPr>
        <p:spPr/>
        <p:txBody>
          <a:bodyPr/>
          <a:lstStyle/>
          <a:p>
            <a:fld id="{C5E73D8C-6D1C-4360-8101-83ED279A0FF1}" type="slidenum">
              <a:rPr lang="en-GB" smtClean="0"/>
              <a:pPr/>
              <a:t>4</a:t>
            </a:fld>
            <a:endParaRPr lang="en-GB" dirty="0"/>
          </a:p>
        </p:txBody>
      </p:sp>
      <p:sp>
        <p:nvSpPr>
          <p:cNvPr id="11" name="TextBox 10">
            <a:extLst>
              <a:ext uri="{FF2B5EF4-FFF2-40B4-BE49-F238E27FC236}">
                <a16:creationId xmlns:a16="http://schemas.microsoft.com/office/drawing/2014/main" id="{47797BA8-8C30-3C42-E618-5BF626F5BBB2}"/>
              </a:ext>
            </a:extLst>
          </p:cNvPr>
          <p:cNvSpPr txBox="1"/>
          <p:nvPr/>
        </p:nvSpPr>
        <p:spPr>
          <a:xfrm>
            <a:off x="7079281" y="1416785"/>
            <a:ext cx="3723038" cy="523220"/>
          </a:xfrm>
          <a:prstGeom prst="rect">
            <a:avLst/>
          </a:prstGeom>
          <a:noFill/>
        </p:spPr>
        <p:txBody>
          <a:bodyPr wrap="square" rtlCol="0">
            <a:spAutoFit/>
          </a:bodyPr>
          <a:lstStyle/>
          <a:p>
            <a:pPr algn="ctr"/>
            <a:r>
              <a:rPr lang="en-GB" sz="1400" b="1" dirty="0">
                <a:solidFill>
                  <a:schemeClr val="accent2">
                    <a:lumMod val="50000"/>
                  </a:schemeClr>
                </a:solidFill>
              </a:rPr>
              <a:t>Estimated heritability of BD compared with other psychiatric disorders</a:t>
            </a:r>
            <a:r>
              <a:rPr lang="en-GB" sz="1400" b="1" baseline="30000" dirty="0">
                <a:solidFill>
                  <a:schemeClr val="accent2">
                    <a:lumMod val="50000"/>
                  </a:schemeClr>
                </a:solidFill>
              </a:rPr>
              <a:t>1</a:t>
            </a:r>
            <a:endParaRPr lang="en-GB" sz="1400" b="1" dirty="0">
              <a:solidFill>
                <a:schemeClr val="accent2">
                  <a:lumMod val="50000"/>
                </a:schemeClr>
              </a:solidFill>
            </a:endParaRPr>
          </a:p>
        </p:txBody>
      </p:sp>
      <p:cxnSp>
        <p:nvCxnSpPr>
          <p:cNvPr id="18" name="Straight Connector 17">
            <a:extLst>
              <a:ext uri="{FF2B5EF4-FFF2-40B4-BE49-F238E27FC236}">
                <a16:creationId xmlns:a16="http://schemas.microsoft.com/office/drawing/2014/main" id="{21F9DA88-FB10-6F09-AA3E-495C024F94D8}"/>
              </a:ext>
            </a:extLst>
          </p:cNvPr>
          <p:cNvCxnSpPr>
            <a:cxnSpLocks/>
          </p:cNvCxnSpPr>
          <p:nvPr/>
        </p:nvCxnSpPr>
        <p:spPr>
          <a:xfrm>
            <a:off x="7404546" y="2450486"/>
            <a:ext cx="3281731" cy="0"/>
          </a:xfrm>
          <a:prstGeom prst="line">
            <a:avLst/>
          </a:prstGeom>
          <a:ln w="19050">
            <a:solidFill>
              <a:schemeClr val="accent2">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972892D1-D900-E2BB-04A6-D1CE401077B2}"/>
              </a:ext>
            </a:extLst>
          </p:cNvPr>
          <p:cNvSpPr/>
          <p:nvPr/>
        </p:nvSpPr>
        <p:spPr>
          <a:xfrm>
            <a:off x="7904865" y="2543353"/>
            <a:ext cx="582416" cy="1954051"/>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endParaRPr lang="en-GB" sz="1200" dirty="0">
              <a:solidFill>
                <a:schemeClr val="tx2"/>
              </a:solidFill>
            </a:endParaRPr>
          </a:p>
        </p:txBody>
      </p:sp>
      <p:sp>
        <p:nvSpPr>
          <p:cNvPr id="20" name="Rectangle 19">
            <a:extLst>
              <a:ext uri="{FF2B5EF4-FFF2-40B4-BE49-F238E27FC236}">
                <a16:creationId xmlns:a16="http://schemas.microsoft.com/office/drawing/2014/main" id="{04D496B9-F6C2-F2EB-AFB6-70901FC83A22}"/>
              </a:ext>
            </a:extLst>
          </p:cNvPr>
          <p:cNvSpPr/>
          <p:nvPr/>
        </p:nvSpPr>
        <p:spPr>
          <a:xfrm>
            <a:off x="8834911" y="3145810"/>
            <a:ext cx="582416" cy="1351590"/>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endParaRPr lang="en-GB" sz="1200" dirty="0">
              <a:solidFill>
                <a:schemeClr val="tx2"/>
              </a:solidFill>
            </a:endParaRPr>
          </a:p>
        </p:txBody>
      </p:sp>
      <p:sp>
        <p:nvSpPr>
          <p:cNvPr id="21" name="Rectangle 20">
            <a:extLst>
              <a:ext uri="{FF2B5EF4-FFF2-40B4-BE49-F238E27FC236}">
                <a16:creationId xmlns:a16="http://schemas.microsoft.com/office/drawing/2014/main" id="{25831083-BFD4-683A-F75D-2C7606DE4DB9}"/>
              </a:ext>
            </a:extLst>
          </p:cNvPr>
          <p:cNvSpPr/>
          <p:nvPr/>
        </p:nvSpPr>
        <p:spPr>
          <a:xfrm>
            <a:off x="9764958" y="3610154"/>
            <a:ext cx="582416" cy="887246"/>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endParaRPr lang="en-GB" sz="1200" dirty="0">
              <a:solidFill>
                <a:schemeClr val="tx2"/>
              </a:solidFill>
            </a:endParaRPr>
          </a:p>
        </p:txBody>
      </p:sp>
      <p:sp>
        <p:nvSpPr>
          <p:cNvPr id="22" name="TextBox 21">
            <a:extLst>
              <a:ext uri="{FF2B5EF4-FFF2-40B4-BE49-F238E27FC236}">
                <a16:creationId xmlns:a16="http://schemas.microsoft.com/office/drawing/2014/main" id="{623EF4D8-8AD7-D053-67F3-D8135E9B3482}"/>
              </a:ext>
            </a:extLst>
          </p:cNvPr>
          <p:cNvSpPr txBox="1"/>
          <p:nvPr/>
        </p:nvSpPr>
        <p:spPr>
          <a:xfrm rot="16200000">
            <a:off x="6660587" y="3212092"/>
            <a:ext cx="979755" cy="276999"/>
          </a:xfrm>
          <a:prstGeom prst="rect">
            <a:avLst/>
          </a:prstGeom>
          <a:noFill/>
        </p:spPr>
        <p:txBody>
          <a:bodyPr wrap="none" rtlCol="0">
            <a:spAutoFit/>
          </a:bodyPr>
          <a:lstStyle/>
          <a:p>
            <a:r>
              <a:rPr lang="en-GB" sz="1200" b="1" dirty="0">
                <a:solidFill>
                  <a:schemeClr val="tx2"/>
                </a:solidFill>
              </a:rPr>
              <a:t>Heritability</a:t>
            </a:r>
          </a:p>
        </p:txBody>
      </p:sp>
      <p:cxnSp>
        <p:nvCxnSpPr>
          <p:cNvPr id="24" name="Straight Arrow Connector 23">
            <a:extLst>
              <a:ext uri="{FF2B5EF4-FFF2-40B4-BE49-F238E27FC236}">
                <a16:creationId xmlns:a16="http://schemas.microsoft.com/office/drawing/2014/main" id="{D80C7903-828D-235B-9030-977EB198FA06}"/>
              </a:ext>
            </a:extLst>
          </p:cNvPr>
          <p:cNvCxnSpPr>
            <a:cxnSpLocks/>
          </p:cNvCxnSpPr>
          <p:nvPr/>
        </p:nvCxnSpPr>
        <p:spPr>
          <a:xfrm flipV="1">
            <a:off x="7288070" y="2232660"/>
            <a:ext cx="0" cy="218694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2F7865B-A7B5-F97A-2D93-FA3A10EA9942}"/>
              </a:ext>
            </a:extLst>
          </p:cNvPr>
          <p:cNvCxnSpPr>
            <a:cxnSpLocks/>
          </p:cNvCxnSpPr>
          <p:nvPr/>
        </p:nvCxnSpPr>
        <p:spPr>
          <a:xfrm flipH="1">
            <a:off x="7400925" y="4497400"/>
            <a:ext cx="330835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E973FB7B-729A-84A3-5E39-133557B52E1A}"/>
              </a:ext>
            </a:extLst>
          </p:cNvPr>
          <p:cNvSpPr txBox="1"/>
          <p:nvPr/>
        </p:nvSpPr>
        <p:spPr>
          <a:xfrm>
            <a:off x="7384724" y="5085559"/>
            <a:ext cx="3329295" cy="954107"/>
          </a:xfrm>
          <a:prstGeom prst="rect">
            <a:avLst/>
          </a:prstGeom>
          <a:solidFill>
            <a:schemeClr val="accent2">
              <a:lumMod val="20000"/>
              <a:lumOff val="80000"/>
            </a:schemeClr>
          </a:solidFill>
        </p:spPr>
        <p:txBody>
          <a:bodyPr wrap="square">
            <a:spAutoFit/>
          </a:bodyPr>
          <a:lstStyle/>
          <a:p>
            <a:pPr algn="ctr"/>
            <a:r>
              <a:rPr lang="en-US" sz="1400" dirty="0">
                <a:solidFill>
                  <a:schemeClr val="tx2"/>
                </a:solidFill>
              </a:rPr>
              <a:t>BD is thought to be highly heritable, more so than many other psychiatric conditions such as schizophrenia, alcohol-use disorder, or MDD</a:t>
            </a:r>
            <a:r>
              <a:rPr lang="en-US" sz="1400" baseline="30000" dirty="0">
                <a:solidFill>
                  <a:schemeClr val="tx2"/>
                </a:solidFill>
              </a:rPr>
              <a:t>1</a:t>
            </a:r>
            <a:endParaRPr lang="en-GB" sz="1400" dirty="0">
              <a:solidFill>
                <a:schemeClr val="tx2"/>
              </a:solidFill>
            </a:endParaRPr>
          </a:p>
        </p:txBody>
      </p:sp>
      <p:sp>
        <p:nvSpPr>
          <p:cNvPr id="37" name="TextBox 36">
            <a:extLst>
              <a:ext uri="{FF2B5EF4-FFF2-40B4-BE49-F238E27FC236}">
                <a16:creationId xmlns:a16="http://schemas.microsoft.com/office/drawing/2014/main" id="{9514506D-2046-913D-84EB-4140217C721E}"/>
              </a:ext>
            </a:extLst>
          </p:cNvPr>
          <p:cNvSpPr txBox="1"/>
          <p:nvPr/>
        </p:nvSpPr>
        <p:spPr>
          <a:xfrm>
            <a:off x="7384724" y="2214648"/>
            <a:ext cx="3305084" cy="276999"/>
          </a:xfrm>
          <a:prstGeom prst="rect">
            <a:avLst/>
          </a:prstGeom>
          <a:noFill/>
        </p:spPr>
        <p:txBody>
          <a:bodyPr wrap="square">
            <a:spAutoFit/>
          </a:bodyPr>
          <a:lstStyle/>
          <a:p>
            <a:pPr algn="ctr"/>
            <a:r>
              <a:rPr lang="en-GB" sz="1200" b="1" dirty="0">
                <a:solidFill>
                  <a:schemeClr val="accent2">
                    <a:lumMod val="50000"/>
                  </a:schemeClr>
                </a:solidFill>
              </a:rPr>
              <a:t>Estimated heritability of BD </a:t>
            </a:r>
            <a:endParaRPr lang="en-GB" sz="1200" dirty="0">
              <a:solidFill>
                <a:schemeClr val="accent2">
                  <a:lumMod val="50000"/>
                </a:schemeClr>
              </a:solidFill>
            </a:endParaRPr>
          </a:p>
        </p:txBody>
      </p:sp>
      <p:sp>
        <p:nvSpPr>
          <p:cNvPr id="7" name="TextBox 6">
            <a:extLst>
              <a:ext uri="{FF2B5EF4-FFF2-40B4-BE49-F238E27FC236}">
                <a16:creationId xmlns:a16="http://schemas.microsoft.com/office/drawing/2014/main" id="{B03A91AC-FBDF-21B0-6FA4-7C82DB178D70}"/>
              </a:ext>
            </a:extLst>
          </p:cNvPr>
          <p:cNvSpPr txBox="1"/>
          <p:nvPr/>
        </p:nvSpPr>
        <p:spPr>
          <a:xfrm>
            <a:off x="7439416" y="4561560"/>
            <a:ext cx="1213413" cy="276999"/>
          </a:xfrm>
          <a:prstGeom prst="rect">
            <a:avLst/>
          </a:prstGeom>
          <a:noFill/>
        </p:spPr>
        <p:txBody>
          <a:bodyPr wrap="square">
            <a:spAutoFit/>
          </a:bodyPr>
          <a:lstStyle/>
          <a:p>
            <a:r>
              <a:rPr kumimoji="0" lang="en-GB" sz="1200" b="0" i="0" u="none" strike="noStrike" kern="1200" cap="none" spc="0" normalizeH="0" baseline="0" noProof="0" dirty="0">
                <a:ln>
                  <a:noFill/>
                </a:ln>
                <a:solidFill>
                  <a:srgbClr val="1A1A17"/>
                </a:solidFill>
                <a:effectLst/>
                <a:uLnTx/>
                <a:uFillTx/>
                <a:latin typeface="Arial"/>
                <a:ea typeface="+mn-ea"/>
                <a:cs typeface="+mn-cs"/>
              </a:rPr>
              <a:t>Schizophrenia</a:t>
            </a:r>
            <a:endParaRPr lang="en-GB" dirty="0"/>
          </a:p>
        </p:txBody>
      </p:sp>
      <p:sp>
        <p:nvSpPr>
          <p:cNvPr id="13" name="TextBox 12">
            <a:extLst>
              <a:ext uri="{FF2B5EF4-FFF2-40B4-BE49-F238E27FC236}">
                <a16:creationId xmlns:a16="http://schemas.microsoft.com/office/drawing/2014/main" id="{083AF7D0-7C64-AD62-762F-3769F321E08F}"/>
              </a:ext>
            </a:extLst>
          </p:cNvPr>
          <p:cNvSpPr txBox="1"/>
          <p:nvPr/>
        </p:nvSpPr>
        <p:spPr>
          <a:xfrm>
            <a:off x="8629079" y="4561560"/>
            <a:ext cx="99407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A1A17"/>
                </a:solidFill>
                <a:effectLst/>
                <a:uLnTx/>
                <a:uFillTx/>
                <a:latin typeface="Arial"/>
                <a:ea typeface="+mn-ea"/>
                <a:cs typeface="+mn-cs"/>
              </a:rPr>
              <a:t>Alcohol-use disorder</a:t>
            </a:r>
          </a:p>
        </p:txBody>
      </p:sp>
      <p:sp>
        <p:nvSpPr>
          <p:cNvPr id="15" name="TextBox 14">
            <a:extLst>
              <a:ext uri="{FF2B5EF4-FFF2-40B4-BE49-F238E27FC236}">
                <a16:creationId xmlns:a16="http://schemas.microsoft.com/office/drawing/2014/main" id="{674EB4BE-5C48-37A0-6659-EF99FD778C56}"/>
              </a:ext>
            </a:extLst>
          </p:cNvPr>
          <p:cNvSpPr txBox="1"/>
          <p:nvPr/>
        </p:nvSpPr>
        <p:spPr>
          <a:xfrm>
            <a:off x="9788708" y="4561560"/>
            <a:ext cx="595310" cy="276999"/>
          </a:xfrm>
          <a:prstGeom prst="rect">
            <a:avLst/>
          </a:prstGeom>
          <a:noFill/>
        </p:spPr>
        <p:txBody>
          <a:bodyPr wrap="square">
            <a:spAutoFit/>
          </a:bodyPr>
          <a:lstStyle/>
          <a:p>
            <a:r>
              <a:rPr kumimoji="0" lang="en-GB" sz="1200" b="0" i="0" u="none" strike="noStrike" kern="1200" cap="none" spc="0" normalizeH="0" baseline="0" noProof="0" dirty="0">
                <a:ln>
                  <a:noFill/>
                </a:ln>
                <a:solidFill>
                  <a:srgbClr val="1A1A17"/>
                </a:solidFill>
                <a:effectLst/>
                <a:uLnTx/>
                <a:uFillTx/>
                <a:latin typeface="Arial"/>
                <a:ea typeface="+mn-ea"/>
                <a:cs typeface="+mn-cs"/>
              </a:rPr>
              <a:t>MDD</a:t>
            </a:r>
            <a:endParaRPr lang="en-GB" dirty="0"/>
          </a:p>
        </p:txBody>
      </p:sp>
      <p:sp>
        <p:nvSpPr>
          <p:cNvPr id="4" name="TextBox 3">
            <a:extLst>
              <a:ext uri="{FF2B5EF4-FFF2-40B4-BE49-F238E27FC236}">
                <a16:creationId xmlns:a16="http://schemas.microsoft.com/office/drawing/2014/main" id="{4FA5A13B-D7F0-7D49-02FB-D50322CF7715}"/>
              </a:ext>
            </a:extLst>
          </p:cNvPr>
          <p:cNvSpPr txBox="1"/>
          <p:nvPr/>
        </p:nvSpPr>
        <p:spPr>
          <a:xfrm rot="16200000">
            <a:off x="7015651" y="4288247"/>
            <a:ext cx="269626" cy="276999"/>
          </a:xfrm>
          <a:prstGeom prst="rect">
            <a:avLst/>
          </a:prstGeom>
          <a:noFill/>
        </p:spPr>
        <p:txBody>
          <a:bodyPr wrap="none" rtlCol="0">
            <a:spAutoFit/>
          </a:bodyPr>
          <a:lstStyle/>
          <a:p>
            <a:r>
              <a:rPr lang="en-GB" sz="1200" b="1" dirty="0">
                <a:solidFill>
                  <a:schemeClr val="tx2"/>
                </a:solidFill>
              </a:rPr>
              <a:t>0</a:t>
            </a:r>
          </a:p>
        </p:txBody>
      </p:sp>
      <p:sp>
        <p:nvSpPr>
          <p:cNvPr id="8" name="TextBox 7">
            <a:extLst>
              <a:ext uri="{FF2B5EF4-FFF2-40B4-BE49-F238E27FC236}">
                <a16:creationId xmlns:a16="http://schemas.microsoft.com/office/drawing/2014/main" id="{99DE99E6-9EA9-C822-CE91-90D6338EC073}"/>
              </a:ext>
            </a:extLst>
          </p:cNvPr>
          <p:cNvSpPr txBox="1"/>
          <p:nvPr/>
        </p:nvSpPr>
        <p:spPr>
          <a:xfrm rot="16200000">
            <a:off x="7015651" y="2135936"/>
            <a:ext cx="269626" cy="276999"/>
          </a:xfrm>
          <a:prstGeom prst="rect">
            <a:avLst/>
          </a:prstGeom>
          <a:noFill/>
        </p:spPr>
        <p:txBody>
          <a:bodyPr wrap="none" rtlCol="0">
            <a:spAutoFit/>
          </a:bodyPr>
          <a:lstStyle/>
          <a:p>
            <a:r>
              <a:rPr lang="en-GB" sz="1200" b="1" dirty="0">
                <a:solidFill>
                  <a:schemeClr val="tx2"/>
                </a:solidFill>
              </a:rPr>
              <a:t>1</a:t>
            </a:r>
          </a:p>
        </p:txBody>
      </p:sp>
      <p:sp>
        <p:nvSpPr>
          <p:cNvPr id="12" name="TextBox 11">
            <a:extLst>
              <a:ext uri="{FF2B5EF4-FFF2-40B4-BE49-F238E27FC236}">
                <a16:creationId xmlns:a16="http://schemas.microsoft.com/office/drawing/2014/main" id="{F5EEAC64-FAA1-A093-3488-EEF726DF0947}"/>
              </a:ext>
            </a:extLst>
          </p:cNvPr>
          <p:cNvSpPr txBox="1"/>
          <p:nvPr/>
        </p:nvSpPr>
        <p:spPr>
          <a:xfrm>
            <a:off x="6916665" y="6145811"/>
            <a:ext cx="4599698" cy="5078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F1A01"/>
                </a:solidFill>
                <a:effectLst/>
                <a:uLnTx/>
                <a:uFillTx/>
                <a:latin typeface="Arial"/>
                <a:ea typeface="+mn-ea"/>
                <a:cs typeface="+mn-cs"/>
              </a:rPr>
              <a:t>This work is adapted from ‘</a:t>
            </a:r>
            <a:r>
              <a:rPr kumimoji="0" lang="en-GB" sz="900" b="0" i="0" u="none" strike="noStrike" kern="1200" cap="none" spc="0" normalizeH="0" baseline="0" noProof="0" dirty="0">
                <a:ln>
                  <a:noFill/>
                </a:ln>
                <a:solidFill>
                  <a:srgbClr val="3F1A01"/>
                </a:solidFill>
                <a:effectLst/>
                <a:uLnTx/>
                <a:uFillTx/>
                <a:latin typeface="Arial"/>
                <a:ea typeface="+mn-ea"/>
                <a:cs typeface="+mn-cs"/>
              </a:rPr>
              <a:t>Genetic contributions to bipolar disorder: current status and future directions</a:t>
            </a:r>
            <a:r>
              <a:rPr kumimoji="0" lang="en-US" sz="900" b="0" i="0" u="none" strike="noStrike" kern="1200" cap="none" spc="0" normalizeH="0" baseline="0" noProof="0" dirty="0">
                <a:ln>
                  <a:noFill/>
                </a:ln>
                <a:solidFill>
                  <a:srgbClr val="3F1A01"/>
                </a:solidFill>
                <a:effectLst/>
                <a:uLnTx/>
                <a:uFillTx/>
                <a:latin typeface="Arial"/>
                <a:ea typeface="+mn-ea"/>
                <a:cs typeface="+mn-cs"/>
              </a:rPr>
              <a:t>' by O’Connell et al., used under CC BY 4.0. This work is licensed under Creative Commons license CC BY-SA by The Lundbeck Foundation.</a:t>
            </a:r>
          </a:p>
        </p:txBody>
      </p:sp>
    </p:spTree>
    <p:extLst>
      <p:ext uri="{BB962C8B-B14F-4D97-AF65-F5344CB8AC3E}">
        <p14:creationId xmlns:p14="http://schemas.microsoft.com/office/powerpoint/2010/main" val="3048722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DA5D32-0211-B770-ED19-F5A1D9BBF834}"/>
              </a:ext>
            </a:extLst>
          </p:cNvPr>
          <p:cNvSpPr>
            <a:spLocks noGrp="1"/>
          </p:cNvSpPr>
          <p:nvPr>
            <p:ph type="body" sz="quarter" idx="17"/>
          </p:nvPr>
        </p:nvSpPr>
        <p:spPr/>
        <p:txBody>
          <a:bodyPr/>
          <a:lstStyle/>
          <a:p>
            <a:r>
              <a:rPr lang="en-GB" dirty="0"/>
              <a:t>Bipolar disorder – Neurobiology and aetiology</a:t>
            </a:r>
          </a:p>
        </p:txBody>
      </p:sp>
      <p:sp>
        <p:nvSpPr>
          <p:cNvPr id="3" name="Title 2">
            <a:extLst>
              <a:ext uri="{FF2B5EF4-FFF2-40B4-BE49-F238E27FC236}">
                <a16:creationId xmlns:a16="http://schemas.microsoft.com/office/drawing/2014/main" id="{80169DF6-D993-5CEF-A1F2-09196DCBE39A}"/>
              </a:ext>
            </a:extLst>
          </p:cNvPr>
          <p:cNvSpPr>
            <a:spLocks noGrp="1"/>
          </p:cNvSpPr>
          <p:nvPr>
            <p:ph type="title"/>
          </p:nvPr>
        </p:nvSpPr>
        <p:spPr/>
        <p:txBody>
          <a:bodyPr/>
          <a:lstStyle/>
          <a:p>
            <a:r>
              <a:rPr lang="en-GB" dirty="0"/>
              <a:t>Genome-wide association studies</a:t>
            </a:r>
          </a:p>
        </p:txBody>
      </p:sp>
      <p:sp>
        <p:nvSpPr>
          <p:cNvPr id="12" name="Content Placeholder 11">
            <a:extLst>
              <a:ext uri="{FF2B5EF4-FFF2-40B4-BE49-F238E27FC236}">
                <a16:creationId xmlns:a16="http://schemas.microsoft.com/office/drawing/2014/main" id="{054A1D04-8BB2-E147-54DE-3DBD751F9759}"/>
              </a:ext>
            </a:extLst>
          </p:cNvPr>
          <p:cNvSpPr>
            <a:spLocks noGrp="1"/>
          </p:cNvSpPr>
          <p:nvPr>
            <p:ph idx="20"/>
          </p:nvPr>
        </p:nvSpPr>
        <p:spPr>
          <a:xfrm>
            <a:off x="539751" y="1416785"/>
            <a:ext cx="5202372" cy="4415215"/>
          </a:xfrm>
        </p:spPr>
        <p:txBody>
          <a:bodyPr/>
          <a:lstStyle/>
          <a:p>
            <a:r>
              <a:rPr lang="en-GB" dirty="0">
                <a:solidFill>
                  <a:schemeClr val="tx1"/>
                </a:solidFill>
              </a:rPr>
              <a:t>A 2019 GWAS of people with BD implicated several biochemical pathways and bodily processes in the BD disease process, including:</a:t>
            </a:r>
            <a:r>
              <a:rPr lang="en-GB" baseline="30000" dirty="0">
                <a:solidFill>
                  <a:schemeClr val="tx1"/>
                </a:solidFill>
              </a:rPr>
              <a:t>1</a:t>
            </a:r>
            <a:endParaRPr lang="en-GB" dirty="0">
              <a:solidFill>
                <a:schemeClr val="tx1"/>
              </a:solidFill>
            </a:endParaRPr>
          </a:p>
          <a:p>
            <a:pPr lvl="1"/>
            <a:r>
              <a:rPr lang="en-GB" dirty="0">
                <a:solidFill>
                  <a:schemeClr val="tx1"/>
                </a:solidFill>
              </a:rPr>
              <a:t>Abnormal motor coordination/balance</a:t>
            </a:r>
          </a:p>
          <a:p>
            <a:pPr lvl="1"/>
            <a:r>
              <a:rPr lang="en-GB" dirty="0">
                <a:solidFill>
                  <a:schemeClr val="tx1"/>
                </a:solidFill>
              </a:rPr>
              <a:t>Abnormal locomotor activation/behaviour</a:t>
            </a:r>
          </a:p>
          <a:p>
            <a:pPr lvl="1"/>
            <a:r>
              <a:rPr lang="en-GB" dirty="0">
                <a:solidFill>
                  <a:schemeClr val="tx1"/>
                </a:solidFill>
              </a:rPr>
              <a:t>Abnormal voluntary movement</a:t>
            </a:r>
          </a:p>
          <a:p>
            <a:pPr lvl="1"/>
            <a:r>
              <a:rPr lang="en-GB" dirty="0">
                <a:solidFill>
                  <a:schemeClr val="tx1"/>
                </a:solidFill>
              </a:rPr>
              <a:t>Regulation of insulin secretion</a:t>
            </a:r>
          </a:p>
          <a:p>
            <a:pPr lvl="1"/>
            <a:r>
              <a:rPr lang="en-GB" dirty="0">
                <a:solidFill>
                  <a:schemeClr val="tx1"/>
                </a:solidFill>
              </a:rPr>
              <a:t>Integration of energy metabolism</a:t>
            </a:r>
          </a:p>
          <a:p>
            <a:pPr lvl="1"/>
            <a:r>
              <a:rPr lang="en-GB" dirty="0">
                <a:solidFill>
                  <a:schemeClr val="tx1"/>
                </a:solidFill>
              </a:rPr>
              <a:t>Endocannabinoid signalling</a:t>
            </a:r>
          </a:p>
          <a:p>
            <a:pPr lvl="1"/>
            <a:r>
              <a:rPr lang="en-GB" dirty="0">
                <a:solidFill>
                  <a:schemeClr val="tx1"/>
                </a:solidFill>
              </a:rPr>
              <a:t>Regulation of peptide secretion</a:t>
            </a:r>
          </a:p>
          <a:p>
            <a:r>
              <a:rPr lang="en-GB" dirty="0">
                <a:solidFill>
                  <a:schemeClr val="tx1"/>
                </a:solidFill>
              </a:rPr>
              <a:t>In 2021 these results were corroborated by another GWAS analysis, which found additional loci including within gene sets involved in </a:t>
            </a:r>
            <a:r>
              <a:rPr lang="en-GB" b="1" dirty="0">
                <a:solidFill>
                  <a:schemeClr val="tx1"/>
                </a:solidFill>
              </a:rPr>
              <a:t>neurone functioning and synaptic signalling</a:t>
            </a:r>
            <a:r>
              <a:rPr lang="en-GB" baseline="30000" dirty="0">
                <a:solidFill>
                  <a:schemeClr val="tx1"/>
                </a:solidFill>
              </a:rPr>
              <a:t>2</a:t>
            </a:r>
            <a:endParaRPr lang="en-GB" dirty="0">
              <a:solidFill>
                <a:schemeClr val="tx1"/>
              </a:solidFill>
            </a:endParaRPr>
          </a:p>
        </p:txBody>
      </p:sp>
      <p:sp>
        <p:nvSpPr>
          <p:cNvPr id="13" name="Content Placeholder 12">
            <a:extLst>
              <a:ext uri="{FF2B5EF4-FFF2-40B4-BE49-F238E27FC236}">
                <a16:creationId xmlns:a16="http://schemas.microsoft.com/office/drawing/2014/main" id="{747993F9-D2C9-8044-9322-0E7445DA7770}"/>
              </a:ext>
            </a:extLst>
          </p:cNvPr>
          <p:cNvSpPr>
            <a:spLocks noGrp="1"/>
          </p:cNvSpPr>
          <p:nvPr>
            <p:ph idx="21"/>
          </p:nvPr>
        </p:nvSpPr>
        <p:spPr/>
        <p:txBody>
          <a:bodyPr/>
          <a:lstStyle/>
          <a:p>
            <a:r>
              <a:rPr lang="en-GB" dirty="0">
                <a:solidFill>
                  <a:schemeClr val="tx1"/>
                </a:solidFill>
              </a:rPr>
              <a:t>Interestingly, when GWAS results for different subtypes of bipolar disorders are analysed, </a:t>
            </a:r>
            <a:r>
              <a:rPr lang="en-GB" b="1" dirty="0">
                <a:solidFill>
                  <a:schemeClr val="tx1"/>
                </a:solidFill>
              </a:rPr>
              <a:t>the results only partially overlap</a:t>
            </a:r>
            <a:r>
              <a:rPr lang="en-GB" baseline="30000" dirty="0">
                <a:solidFill>
                  <a:schemeClr val="tx1"/>
                </a:solidFill>
              </a:rPr>
              <a:t>1,2</a:t>
            </a:r>
            <a:endParaRPr lang="en-GB" dirty="0">
              <a:solidFill>
                <a:schemeClr val="tx1"/>
              </a:solidFill>
            </a:endParaRPr>
          </a:p>
          <a:p>
            <a:r>
              <a:rPr lang="en-GB" dirty="0">
                <a:solidFill>
                  <a:schemeClr val="tx1"/>
                </a:solidFill>
              </a:rPr>
              <a:t>This suggests that BD-I and BD-II are closely related, but </a:t>
            </a:r>
            <a:r>
              <a:rPr lang="en-GB" b="1" dirty="0">
                <a:solidFill>
                  <a:schemeClr val="tx1"/>
                </a:solidFill>
              </a:rPr>
              <a:t>partially distinct phenotypes</a:t>
            </a:r>
            <a:r>
              <a:rPr lang="en-GB" baseline="30000" dirty="0">
                <a:solidFill>
                  <a:schemeClr val="tx1"/>
                </a:solidFill>
              </a:rPr>
              <a:t>1</a:t>
            </a:r>
            <a:endParaRPr lang="en-GB" dirty="0">
              <a:solidFill>
                <a:schemeClr val="tx1"/>
              </a:solidFill>
            </a:endParaRPr>
          </a:p>
          <a:p>
            <a:r>
              <a:rPr lang="en-GB" dirty="0">
                <a:solidFill>
                  <a:schemeClr val="tx1"/>
                </a:solidFill>
              </a:rPr>
              <a:t>GWAS have compared lithium responders and non-responders, finding novel genetic markers of response</a:t>
            </a:r>
            <a:r>
              <a:rPr lang="en-GB" baseline="30000" dirty="0">
                <a:solidFill>
                  <a:schemeClr val="tx1"/>
                </a:solidFill>
              </a:rPr>
              <a:t>3,4</a:t>
            </a:r>
            <a:endParaRPr lang="en-GB" dirty="0">
              <a:solidFill>
                <a:schemeClr val="tx1"/>
              </a:solidFill>
            </a:endParaRPr>
          </a:p>
          <a:p>
            <a:r>
              <a:rPr lang="en-GB" dirty="0">
                <a:solidFill>
                  <a:schemeClr val="tx1"/>
                </a:solidFill>
              </a:rPr>
              <a:t>Furthermore, whilst there are genetic similarities between the conditions, GWAS data have suggested a genetic distinction between BD-I and BD-II:</a:t>
            </a:r>
            <a:r>
              <a:rPr lang="en-GB" baseline="30000" dirty="0">
                <a:solidFill>
                  <a:schemeClr val="tx1"/>
                </a:solidFill>
              </a:rPr>
              <a:t>1,2,5</a:t>
            </a:r>
          </a:p>
          <a:p>
            <a:pPr lvl="1"/>
            <a:r>
              <a:rPr lang="en-GB" sz="1600" b="1" dirty="0">
                <a:solidFill>
                  <a:schemeClr val="tx1"/>
                </a:solidFill>
              </a:rPr>
              <a:t>BD-I is more closely related to schizophrenia</a:t>
            </a:r>
          </a:p>
          <a:p>
            <a:pPr lvl="1"/>
            <a:r>
              <a:rPr lang="en-GB" sz="1600" b="1" dirty="0">
                <a:solidFill>
                  <a:schemeClr val="tx1"/>
                </a:solidFill>
              </a:rPr>
              <a:t>BD-II is more closely related to depression</a:t>
            </a:r>
            <a:endParaRPr lang="en-GB" sz="1600" dirty="0">
              <a:solidFill>
                <a:schemeClr val="tx1"/>
              </a:solidFill>
            </a:endParaRPr>
          </a:p>
        </p:txBody>
      </p:sp>
      <p:sp>
        <p:nvSpPr>
          <p:cNvPr id="5" name="Text Placeholder 4">
            <a:extLst>
              <a:ext uri="{FF2B5EF4-FFF2-40B4-BE49-F238E27FC236}">
                <a16:creationId xmlns:a16="http://schemas.microsoft.com/office/drawing/2014/main" id="{3DECA903-10E0-C9CF-CF57-7A4A0805C8A9}"/>
              </a:ext>
            </a:extLst>
          </p:cNvPr>
          <p:cNvSpPr>
            <a:spLocks noGrp="1"/>
          </p:cNvSpPr>
          <p:nvPr>
            <p:ph type="body" sz="quarter" idx="18"/>
          </p:nvPr>
        </p:nvSpPr>
        <p:spPr/>
        <p:txBody>
          <a:bodyPr/>
          <a:lstStyle/>
          <a:p>
            <a:r>
              <a:rPr lang="en-GB" dirty="0"/>
              <a:t>BD=bipolar disorder; GWAS=genome-wide association study</a:t>
            </a:r>
          </a:p>
          <a:p>
            <a:endParaRPr lang="en-GB" dirty="0"/>
          </a:p>
          <a:p>
            <a:r>
              <a:rPr lang="en-GB" dirty="0"/>
              <a:t>1. Stahl et al. Nat Genet 2019;51(5):793–803; 2. Mullins et al. Nat Genet 2021;53(6):817–829; 3. </a:t>
            </a:r>
            <a:r>
              <a:rPr lang="en-US" dirty="0"/>
              <a:t>Song et al. Mol Psychiatry 2016;21(9):1290–1297; </a:t>
            </a:r>
            <a:br>
              <a:rPr lang="en-US" dirty="0"/>
            </a:br>
            <a:r>
              <a:rPr lang="en-GB" dirty="0"/>
              <a:t>4. Hou et al. Lancet 2016;387(10023):1085–1093; 5. Liu et al. </a:t>
            </a:r>
            <a:r>
              <a:rPr lang="en-GB" dirty="0" err="1"/>
              <a:t>Neuropsychiatr</a:t>
            </a:r>
            <a:r>
              <a:rPr lang="en-GB" dirty="0"/>
              <a:t> Dis Treat 2023;19:2617–2626</a:t>
            </a:r>
          </a:p>
        </p:txBody>
      </p:sp>
      <p:sp>
        <p:nvSpPr>
          <p:cNvPr id="6" name="Slide Number Placeholder 5">
            <a:extLst>
              <a:ext uri="{FF2B5EF4-FFF2-40B4-BE49-F238E27FC236}">
                <a16:creationId xmlns:a16="http://schemas.microsoft.com/office/drawing/2014/main" id="{0EB99829-9A27-CDC5-AC84-A72650043B59}"/>
              </a:ext>
            </a:extLst>
          </p:cNvPr>
          <p:cNvSpPr>
            <a:spLocks noGrp="1"/>
          </p:cNvSpPr>
          <p:nvPr>
            <p:ph type="sldNum" sz="quarter" idx="4"/>
          </p:nvPr>
        </p:nvSpPr>
        <p:spPr/>
        <p:txBody>
          <a:bodyPr/>
          <a:lstStyle/>
          <a:p>
            <a:fld id="{C5E73D8C-6D1C-4360-8101-83ED279A0FF1}" type="slidenum">
              <a:rPr lang="en-GB" smtClean="0"/>
              <a:pPr/>
              <a:t>5</a:t>
            </a:fld>
            <a:endParaRPr lang="en-GB" dirty="0"/>
          </a:p>
        </p:txBody>
      </p:sp>
    </p:spTree>
    <p:extLst>
      <p:ext uri="{BB962C8B-B14F-4D97-AF65-F5344CB8AC3E}">
        <p14:creationId xmlns:p14="http://schemas.microsoft.com/office/powerpoint/2010/main" val="1390286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DA5D32-0211-B770-ED19-F5A1D9BBF834}"/>
              </a:ext>
            </a:extLst>
          </p:cNvPr>
          <p:cNvSpPr>
            <a:spLocks noGrp="1"/>
          </p:cNvSpPr>
          <p:nvPr>
            <p:ph type="body" sz="quarter" idx="17"/>
          </p:nvPr>
        </p:nvSpPr>
        <p:spPr/>
        <p:txBody>
          <a:bodyPr/>
          <a:lstStyle/>
          <a:p>
            <a:r>
              <a:rPr lang="en-GB" dirty="0"/>
              <a:t>Bipolar disorder – Neurobiology and aetiology</a:t>
            </a:r>
          </a:p>
        </p:txBody>
      </p:sp>
      <p:sp>
        <p:nvSpPr>
          <p:cNvPr id="3" name="Title 2">
            <a:extLst>
              <a:ext uri="{FF2B5EF4-FFF2-40B4-BE49-F238E27FC236}">
                <a16:creationId xmlns:a16="http://schemas.microsoft.com/office/drawing/2014/main" id="{80169DF6-D993-5CEF-A1F2-09196DCBE39A}"/>
              </a:ext>
            </a:extLst>
          </p:cNvPr>
          <p:cNvSpPr>
            <a:spLocks noGrp="1"/>
          </p:cNvSpPr>
          <p:nvPr>
            <p:ph type="title"/>
          </p:nvPr>
        </p:nvSpPr>
        <p:spPr/>
        <p:txBody>
          <a:bodyPr/>
          <a:lstStyle/>
          <a:p>
            <a:r>
              <a:rPr lang="en-GB" dirty="0"/>
              <a:t>Loci associated with bipolar disorder in GWAS</a:t>
            </a:r>
          </a:p>
        </p:txBody>
      </p:sp>
      <p:sp>
        <p:nvSpPr>
          <p:cNvPr id="15" name="Content Placeholder 14">
            <a:extLst>
              <a:ext uri="{FF2B5EF4-FFF2-40B4-BE49-F238E27FC236}">
                <a16:creationId xmlns:a16="http://schemas.microsoft.com/office/drawing/2014/main" id="{081B4042-7005-3FE9-E49A-0E25DA3DB154}"/>
              </a:ext>
            </a:extLst>
          </p:cNvPr>
          <p:cNvSpPr>
            <a:spLocks noGrp="1"/>
          </p:cNvSpPr>
          <p:nvPr>
            <p:ph sz="half" idx="21"/>
          </p:nvPr>
        </p:nvSpPr>
        <p:spPr/>
        <p:txBody>
          <a:bodyPr/>
          <a:lstStyle/>
          <a:p>
            <a:pPr marL="0" indent="0">
              <a:buNone/>
            </a:pPr>
            <a:r>
              <a:rPr lang="en-GB" dirty="0">
                <a:solidFill>
                  <a:schemeClr val="tx1"/>
                </a:solidFill>
              </a:rPr>
              <a:t>This GWAS used data from </a:t>
            </a:r>
            <a:r>
              <a:rPr lang="en-US" dirty="0">
                <a:solidFill>
                  <a:schemeClr val="tx1"/>
                </a:solidFill>
              </a:rPr>
              <a:t>41,917 patients with BD and 371,549 controls, and identified 64 loci associated with BD, including </a:t>
            </a:r>
            <a:r>
              <a:rPr lang="en-GB" dirty="0">
                <a:solidFill>
                  <a:schemeClr val="tx1"/>
                </a:solidFill>
              </a:rPr>
              <a:t>gene targets of </a:t>
            </a:r>
            <a:r>
              <a:rPr lang="en-US" b="1" dirty="0">
                <a:solidFill>
                  <a:schemeClr val="tx1"/>
                </a:solidFill>
              </a:rPr>
              <a:t>antipsychotics</a:t>
            </a:r>
            <a:r>
              <a:rPr lang="en-US" dirty="0">
                <a:solidFill>
                  <a:schemeClr val="tx1"/>
                </a:solidFill>
              </a:rPr>
              <a:t>, </a:t>
            </a:r>
            <a:r>
              <a:rPr lang="en-US" b="1" dirty="0">
                <a:solidFill>
                  <a:schemeClr val="tx1"/>
                </a:solidFill>
              </a:rPr>
              <a:t>calcium channel blockers</a:t>
            </a:r>
            <a:r>
              <a:rPr lang="en-US" dirty="0">
                <a:solidFill>
                  <a:schemeClr val="tx1"/>
                </a:solidFill>
              </a:rPr>
              <a:t>, </a:t>
            </a:r>
            <a:r>
              <a:rPr lang="en-US" b="1" dirty="0">
                <a:solidFill>
                  <a:schemeClr val="tx1"/>
                </a:solidFill>
              </a:rPr>
              <a:t>antiepileptics</a:t>
            </a:r>
            <a:r>
              <a:rPr lang="en-US" dirty="0">
                <a:solidFill>
                  <a:schemeClr val="tx1"/>
                </a:solidFill>
              </a:rPr>
              <a:t>, and </a:t>
            </a:r>
            <a:r>
              <a:rPr lang="en-US" b="1" dirty="0">
                <a:solidFill>
                  <a:schemeClr val="tx1"/>
                </a:solidFill>
              </a:rPr>
              <a:t>anesthetics</a:t>
            </a:r>
            <a:endParaRPr lang="en-GB" b="1" dirty="0">
              <a:solidFill>
                <a:schemeClr val="tx1"/>
              </a:solidFill>
            </a:endParaRPr>
          </a:p>
        </p:txBody>
      </p:sp>
      <p:sp>
        <p:nvSpPr>
          <p:cNvPr id="5" name="Text Placeholder 4">
            <a:extLst>
              <a:ext uri="{FF2B5EF4-FFF2-40B4-BE49-F238E27FC236}">
                <a16:creationId xmlns:a16="http://schemas.microsoft.com/office/drawing/2014/main" id="{3DECA903-10E0-C9CF-CF57-7A4A0805C8A9}"/>
              </a:ext>
            </a:extLst>
          </p:cNvPr>
          <p:cNvSpPr>
            <a:spLocks noGrp="1"/>
          </p:cNvSpPr>
          <p:nvPr>
            <p:ph type="body" sz="quarter" idx="18"/>
          </p:nvPr>
        </p:nvSpPr>
        <p:spPr/>
        <p:txBody>
          <a:bodyPr/>
          <a:lstStyle/>
          <a:p>
            <a:r>
              <a:rPr lang="en-GB" dirty="0"/>
              <a:t>(Gene names not given here)</a:t>
            </a:r>
          </a:p>
          <a:p>
            <a:endParaRPr lang="en-GB" sz="500" dirty="0"/>
          </a:p>
          <a:p>
            <a:r>
              <a:rPr lang="en-GB" dirty="0"/>
              <a:t>BD=bipolar disorder; GWAS=genome-wide association study</a:t>
            </a:r>
            <a:br>
              <a:rPr lang="en-GB" dirty="0"/>
            </a:br>
            <a:endParaRPr lang="en-GB" sz="500" dirty="0"/>
          </a:p>
          <a:p>
            <a:r>
              <a:rPr lang="en-GB" dirty="0"/>
              <a:t>Mullins et al. Nat Genet 2021;53(6):817–829</a:t>
            </a:r>
          </a:p>
        </p:txBody>
      </p:sp>
      <p:sp>
        <p:nvSpPr>
          <p:cNvPr id="6" name="Slide Number Placeholder 5">
            <a:extLst>
              <a:ext uri="{FF2B5EF4-FFF2-40B4-BE49-F238E27FC236}">
                <a16:creationId xmlns:a16="http://schemas.microsoft.com/office/drawing/2014/main" id="{0EB99829-9A27-CDC5-AC84-A72650043B59}"/>
              </a:ext>
            </a:extLst>
          </p:cNvPr>
          <p:cNvSpPr>
            <a:spLocks noGrp="1"/>
          </p:cNvSpPr>
          <p:nvPr>
            <p:ph type="sldNum" sz="quarter" idx="4"/>
          </p:nvPr>
        </p:nvSpPr>
        <p:spPr/>
        <p:txBody>
          <a:bodyPr/>
          <a:lstStyle/>
          <a:p>
            <a:fld id="{C5E73D8C-6D1C-4360-8101-83ED279A0FF1}" type="slidenum">
              <a:rPr lang="en-GB" smtClean="0"/>
              <a:pPr/>
              <a:t>6</a:t>
            </a:fld>
            <a:endParaRPr lang="en-GB" dirty="0"/>
          </a:p>
        </p:txBody>
      </p:sp>
      <p:sp>
        <p:nvSpPr>
          <p:cNvPr id="10" name="TextBox 9">
            <a:extLst>
              <a:ext uri="{FF2B5EF4-FFF2-40B4-BE49-F238E27FC236}">
                <a16:creationId xmlns:a16="http://schemas.microsoft.com/office/drawing/2014/main" id="{593635CB-3ABB-9AAC-0C93-1FB804833223}"/>
              </a:ext>
            </a:extLst>
          </p:cNvPr>
          <p:cNvSpPr txBox="1"/>
          <p:nvPr/>
        </p:nvSpPr>
        <p:spPr>
          <a:xfrm>
            <a:off x="3860799" y="2143125"/>
            <a:ext cx="7465892" cy="3593625"/>
          </a:xfrm>
          <a:prstGeom prst="rect">
            <a:avLst/>
          </a:prstGeom>
          <a:noFill/>
        </p:spPr>
        <p:txBody>
          <a:bodyPr wrap="square" numCol="4" spcCol="180000">
            <a:noAutofit/>
          </a:bodyPr>
          <a:lstStyle/>
          <a:p>
            <a:r>
              <a:rPr lang="en-GB" sz="1400" i="1" dirty="0"/>
              <a:t>LINC01748</a:t>
            </a:r>
          </a:p>
          <a:p>
            <a:r>
              <a:rPr lang="en-GB" sz="1400" i="1" dirty="0"/>
              <a:t>NUF2</a:t>
            </a:r>
          </a:p>
          <a:p>
            <a:r>
              <a:rPr lang="en-GB" sz="1400" i="1" dirty="0"/>
              <a:t>LMAN2L</a:t>
            </a:r>
          </a:p>
          <a:p>
            <a:r>
              <a:rPr lang="en-GB" sz="1400" i="1" dirty="0"/>
              <a:t>SCN2A</a:t>
            </a:r>
          </a:p>
          <a:p>
            <a:r>
              <a:rPr lang="en-GB" sz="1400" i="1" dirty="0"/>
              <a:t>CERS6</a:t>
            </a:r>
          </a:p>
          <a:p>
            <a:r>
              <a:rPr lang="en-GB" sz="1400" i="1" dirty="0"/>
              <a:t>PCGEM1</a:t>
            </a:r>
          </a:p>
          <a:p>
            <a:r>
              <a:rPr lang="en-GB" sz="1400" i="1" dirty="0"/>
              <a:t>TRANK1</a:t>
            </a:r>
          </a:p>
          <a:p>
            <a:r>
              <a:rPr lang="en-GB" sz="1400" i="1" dirty="0"/>
              <a:t>ITIH1</a:t>
            </a:r>
          </a:p>
          <a:p>
            <a:r>
              <a:rPr lang="en-GB" sz="1400" i="1" dirty="0"/>
              <a:t>MDFIC2</a:t>
            </a:r>
          </a:p>
          <a:p>
            <a:r>
              <a:rPr lang="en-GB" sz="1400" i="1" dirty="0"/>
              <a:t>CD47</a:t>
            </a:r>
          </a:p>
          <a:p>
            <a:r>
              <a:rPr lang="en-GB" sz="1400" i="1" dirty="0"/>
              <a:t>KIAA1109</a:t>
            </a:r>
          </a:p>
          <a:p>
            <a:r>
              <a:rPr lang="en-GB" sz="1400" i="1" dirty="0"/>
              <a:t>ADCY2</a:t>
            </a:r>
          </a:p>
          <a:p>
            <a:r>
              <a:rPr lang="en-GB" sz="1400" i="1" dirty="0"/>
              <a:t>HOMER1</a:t>
            </a:r>
          </a:p>
          <a:p>
            <a:r>
              <a:rPr lang="en-GB" sz="1400" i="1" dirty="0"/>
              <a:t>SSBP2</a:t>
            </a:r>
          </a:p>
          <a:p>
            <a:r>
              <a:rPr lang="en-GB" sz="1400" i="1" dirty="0"/>
              <a:t>KDM3B</a:t>
            </a:r>
          </a:p>
          <a:p>
            <a:r>
              <a:rPr lang="en-GB" sz="1400" i="1" dirty="0"/>
              <a:t>DOCK2</a:t>
            </a:r>
          </a:p>
          <a:p>
            <a:r>
              <a:rPr lang="en-GB" sz="1400" i="1" dirty="0"/>
              <a:t>MHC</a:t>
            </a:r>
          </a:p>
          <a:p>
            <a:r>
              <a:rPr lang="en-GB" sz="1400" i="1" dirty="0"/>
              <a:t>POU3F2</a:t>
            </a:r>
          </a:p>
          <a:p>
            <a:r>
              <a:rPr lang="en-GB" sz="1400" i="1" dirty="0"/>
              <a:t>SYNE1</a:t>
            </a:r>
          </a:p>
          <a:p>
            <a:r>
              <a:rPr lang="en-GB" sz="1400" i="1" dirty="0"/>
              <a:t>RPS6KA2</a:t>
            </a:r>
          </a:p>
          <a:p>
            <a:r>
              <a:rPr lang="en-GB" sz="1400" i="1" dirty="0"/>
              <a:t>MAD1L1</a:t>
            </a:r>
          </a:p>
          <a:p>
            <a:r>
              <a:rPr lang="en-GB" sz="1400" i="1" dirty="0"/>
              <a:t>THSD7A</a:t>
            </a:r>
          </a:p>
          <a:p>
            <a:r>
              <a:rPr lang="en-GB" sz="1400" i="1" dirty="0"/>
              <a:t>SP4</a:t>
            </a:r>
          </a:p>
          <a:p>
            <a:r>
              <a:rPr lang="en-GB" sz="1400" i="1" dirty="0"/>
              <a:t>MPP6</a:t>
            </a:r>
          </a:p>
          <a:p>
            <a:r>
              <a:rPr lang="en-GB" sz="1400" i="1" dirty="0"/>
              <a:t>SRPK2</a:t>
            </a:r>
          </a:p>
          <a:p>
            <a:r>
              <a:rPr lang="en-GB" sz="1400" i="1" dirty="0"/>
              <a:t>PLXNA4</a:t>
            </a:r>
          </a:p>
          <a:p>
            <a:r>
              <a:rPr lang="en-GB" sz="1400" i="1" dirty="0"/>
              <a:t>MRPS33</a:t>
            </a:r>
          </a:p>
          <a:p>
            <a:r>
              <a:rPr lang="en-GB" sz="1400" i="1" dirty="0"/>
              <a:t>miR124–1</a:t>
            </a:r>
          </a:p>
          <a:p>
            <a:r>
              <a:rPr lang="en-GB" sz="1400" i="1" dirty="0"/>
              <a:t>MSRA</a:t>
            </a:r>
          </a:p>
          <a:p>
            <a:r>
              <a:rPr lang="en-GB" sz="1400" i="1" dirty="0"/>
              <a:t>RP1–84O15.2</a:t>
            </a:r>
          </a:p>
          <a:p>
            <a:r>
              <a:rPr lang="en-GB" sz="1400" i="1" dirty="0"/>
              <a:t>PLEC</a:t>
            </a:r>
          </a:p>
          <a:p>
            <a:r>
              <a:rPr lang="en-GB" sz="1400" i="1" dirty="0"/>
              <a:t>ZCCHC7</a:t>
            </a:r>
          </a:p>
          <a:p>
            <a:r>
              <a:rPr lang="en-GB" sz="1400" i="1" dirty="0"/>
              <a:t>TUBBP5</a:t>
            </a:r>
          </a:p>
          <a:p>
            <a:r>
              <a:rPr lang="en-GB" sz="1400" i="1" dirty="0"/>
              <a:t>CACNB2</a:t>
            </a:r>
          </a:p>
          <a:p>
            <a:r>
              <a:rPr lang="en-GB" sz="1400" i="1" dirty="0"/>
              <a:t>ANK3</a:t>
            </a:r>
          </a:p>
          <a:p>
            <a:r>
              <a:rPr lang="en-GB" sz="1400" i="1" dirty="0"/>
              <a:t>ADO</a:t>
            </a:r>
          </a:p>
          <a:p>
            <a:r>
              <a:rPr lang="en-GB" sz="1400" i="1" dirty="0"/>
              <a:t>ADD3</a:t>
            </a:r>
          </a:p>
          <a:p>
            <a:r>
              <a:rPr lang="en-GB" sz="1400" i="1" dirty="0"/>
              <a:t>FADS2</a:t>
            </a:r>
          </a:p>
          <a:p>
            <a:r>
              <a:rPr lang="en-GB" sz="1400" i="1" dirty="0"/>
              <a:t>FKBP2</a:t>
            </a:r>
          </a:p>
          <a:p>
            <a:r>
              <a:rPr lang="en-GB" sz="1400" i="1" dirty="0"/>
              <a:t>PACS1</a:t>
            </a:r>
          </a:p>
          <a:p>
            <a:r>
              <a:rPr lang="en-GB" sz="1400" i="1" dirty="0"/>
              <a:t>PC</a:t>
            </a:r>
          </a:p>
          <a:p>
            <a:r>
              <a:rPr lang="en-GB" sz="1400" i="1" dirty="0"/>
              <a:t>SHANK2</a:t>
            </a:r>
          </a:p>
          <a:p>
            <a:r>
              <a:rPr lang="en-GB" sz="1400" i="1" dirty="0"/>
              <a:t>ODZ4</a:t>
            </a:r>
          </a:p>
          <a:p>
            <a:r>
              <a:rPr lang="en-GB" sz="1400" i="1" dirty="0"/>
              <a:t>CACNA1C</a:t>
            </a:r>
          </a:p>
          <a:p>
            <a:r>
              <a:rPr lang="en-GB" sz="1400" i="1" dirty="0"/>
              <a:t>CUL4A</a:t>
            </a:r>
          </a:p>
          <a:p>
            <a:r>
              <a:rPr lang="en-GB" sz="1400" i="1" dirty="0"/>
              <a:t>BCL11B</a:t>
            </a:r>
          </a:p>
          <a:p>
            <a:r>
              <a:rPr lang="en-GB" sz="1400" i="1" dirty="0"/>
              <a:t>C15orf53</a:t>
            </a:r>
          </a:p>
          <a:p>
            <a:r>
              <a:rPr lang="en-GB" sz="1400" i="1" dirty="0"/>
              <a:t>STARD9</a:t>
            </a:r>
          </a:p>
          <a:p>
            <a:r>
              <a:rPr lang="en-GB" sz="1400" i="1" dirty="0"/>
              <a:t>HOMER2</a:t>
            </a:r>
          </a:p>
          <a:p>
            <a:r>
              <a:rPr lang="en-GB" sz="1400" i="1" dirty="0"/>
              <a:t>ZNF592</a:t>
            </a:r>
          </a:p>
          <a:p>
            <a:r>
              <a:rPr lang="en-GB" sz="1400" i="1" dirty="0"/>
              <a:t>FURIN</a:t>
            </a:r>
          </a:p>
          <a:p>
            <a:r>
              <a:rPr lang="en-GB" sz="1400" i="1" dirty="0"/>
              <a:t>C16orf72</a:t>
            </a:r>
          </a:p>
          <a:p>
            <a:r>
              <a:rPr lang="en-GB" sz="1400" i="1" dirty="0"/>
              <a:t>GRIN2A</a:t>
            </a:r>
          </a:p>
          <a:p>
            <a:r>
              <a:rPr lang="en-GB" sz="1400" i="1" dirty="0"/>
              <a:t>RPL13</a:t>
            </a:r>
          </a:p>
          <a:p>
            <a:r>
              <a:rPr lang="en-GB" sz="1400" i="1" dirty="0"/>
              <a:t>RTN4RL1</a:t>
            </a:r>
          </a:p>
          <a:p>
            <a:r>
              <a:rPr lang="en-GB" sz="1400" i="1" dirty="0"/>
              <a:t>ERBB2</a:t>
            </a:r>
          </a:p>
          <a:p>
            <a:r>
              <a:rPr lang="en-GB" sz="1400" i="1" dirty="0"/>
              <a:t>ERBB2</a:t>
            </a:r>
          </a:p>
          <a:p>
            <a:r>
              <a:rPr lang="en-GB" sz="1400" i="1" dirty="0"/>
              <a:t>HDAC5</a:t>
            </a:r>
          </a:p>
          <a:p>
            <a:r>
              <a:rPr lang="en-GB" sz="1400" i="1" dirty="0"/>
              <a:t>STK4</a:t>
            </a:r>
          </a:p>
          <a:p>
            <a:r>
              <a:rPr lang="en-GB" sz="1400" i="1" dirty="0"/>
              <a:t>WFDC12</a:t>
            </a:r>
          </a:p>
          <a:p>
            <a:r>
              <a:rPr lang="en-GB" sz="1400" i="1" dirty="0"/>
              <a:t>KCNB1</a:t>
            </a:r>
          </a:p>
          <a:p>
            <a:r>
              <a:rPr lang="en-GB" sz="1400" i="1" dirty="0"/>
              <a:t>OSBPL2</a:t>
            </a:r>
          </a:p>
          <a:p>
            <a:r>
              <a:rPr lang="en-GB" sz="1400" i="1" dirty="0"/>
              <a:t>SLC25A17</a:t>
            </a:r>
          </a:p>
        </p:txBody>
      </p:sp>
      <p:sp>
        <p:nvSpPr>
          <p:cNvPr id="12" name="Freeform: Shape 11" descr="DNA with solid fill">
            <a:extLst>
              <a:ext uri="{FF2B5EF4-FFF2-40B4-BE49-F238E27FC236}">
                <a16:creationId xmlns:a16="http://schemas.microsoft.com/office/drawing/2014/main" id="{901C846D-1000-FFB6-8471-C5865FDA7B95}"/>
              </a:ext>
            </a:extLst>
          </p:cNvPr>
          <p:cNvSpPr/>
          <p:nvPr/>
        </p:nvSpPr>
        <p:spPr>
          <a:xfrm rot="11364206">
            <a:off x="8697086" y="3489027"/>
            <a:ext cx="490504" cy="2590306"/>
          </a:xfrm>
          <a:custGeom>
            <a:avLst/>
            <a:gdLst>
              <a:gd name="connsiteX0" fmla="*/ 490306 w 978599"/>
              <a:gd name="connsiteY0" fmla="*/ 4619622 h 5167896"/>
              <a:gd name="connsiteX1" fmla="*/ 239500 w 978599"/>
              <a:gd name="connsiteY1" fmla="*/ 4841895 h 5167896"/>
              <a:gd name="connsiteX2" fmla="*/ 741111 w 978599"/>
              <a:gd name="connsiteY2" fmla="*/ 4841895 h 5167896"/>
              <a:gd name="connsiteX3" fmla="*/ 490306 w 978599"/>
              <a:gd name="connsiteY3" fmla="*/ 4619622 h 5167896"/>
              <a:gd name="connsiteX4" fmla="*/ 235061 w 978599"/>
              <a:gd name="connsiteY4" fmla="*/ 4189893 h 5167896"/>
              <a:gd name="connsiteX5" fmla="*/ 490305 w 978599"/>
              <a:gd name="connsiteY5" fmla="*/ 4418094 h 5167896"/>
              <a:gd name="connsiteX6" fmla="*/ 745550 w 978599"/>
              <a:gd name="connsiteY6" fmla="*/ 4189893 h 5167896"/>
              <a:gd name="connsiteX7" fmla="*/ 152939 w 978599"/>
              <a:gd name="connsiteY7" fmla="*/ 3715710 h 5167896"/>
              <a:gd name="connsiteX8" fmla="*/ 135183 w 978599"/>
              <a:gd name="connsiteY8" fmla="*/ 3863892 h 5167896"/>
              <a:gd name="connsiteX9" fmla="*/ 152939 w 978599"/>
              <a:gd name="connsiteY9" fmla="*/ 4012075 h 5167896"/>
              <a:gd name="connsiteX10" fmla="*/ 829892 w 978599"/>
              <a:gd name="connsiteY10" fmla="*/ 4012075 h 5167896"/>
              <a:gd name="connsiteX11" fmla="*/ 847647 w 978599"/>
              <a:gd name="connsiteY11" fmla="*/ 3863892 h 5167896"/>
              <a:gd name="connsiteX12" fmla="*/ 829892 w 978599"/>
              <a:gd name="connsiteY12" fmla="*/ 3715710 h 5167896"/>
              <a:gd name="connsiteX13" fmla="*/ 490306 w 978599"/>
              <a:gd name="connsiteY13" fmla="*/ 3312654 h 5167896"/>
              <a:gd name="connsiteX14" fmla="*/ 237280 w 978599"/>
              <a:gd name="connsiteY14" fmla="*/ 3537891 h 5167896"/>
              <a:gd name="connsiteX15" fmla="*/ 743330 w 978599"/>
              <a:gd name="connsiteY15" fmla="*/ 3537891 h 5167896"/>
              <a:gd name="connsiteX16" fmla="*/ 490306 w 978599"/>
              <a:gd name="connsiteY16" fmla="*/ 3312654 h 5167896"/>
              <a:gd name="connsiteX17" fmla="*/ 237280 w 978599"/>
              <a:gd name="connsiteY17" fmla="*/ 2885889 h 5167896"/>
              <a:gd name="connsiteX18" fmla="*/ 488085 w 978599"/>
              <a:gd name="connsiteY18" fmla="*/ 3111126 h 5167896"/>
              <a:gd name="connsiteX19" fmla="*/ 741110 w 978599"/>
              <a:gd name="connsiteY19" fmla="*/ 2885889 h 5167896"/>
              <a:gd name="connsiteX20" fmla="*/ 150927 w 978599"/>
              <a:gd name="connsiteY20" fmla="*/ 2459826 h 5167896"/>
              <a:gd name="connsiteX21" fmla="*/ 137888 w 978599"/>
              <a:gd name="connsiteY21" fmla="*/ 2529472 h 5167896"/>
              <a:gd name="connsiteX22" fmla="*/ 135625 w 978599"/>
              <a:gd name="connsiteY22" fmla="*/ 2567147 h 5167896"/>
              <a:gd name="connsiteX23" fmla="*/ 139900 w 978599"/>
              <a:gd name="connsiteY23" fmla="*/ 2637313 h 5167896"/>
              <a:gd name="connsiteX24" fmla="*/ 152939 w 978599"/>
              <a:gd name="connsiteY24" fmla="*/ 2708070 h 5167896"/>
              <a:gd name="connsiteX25" fmla="*/ 827672 w 978599"/>
              <a:gd name="connsiteY25" fmla="*/ 2708070 h 5167896"/>
              <a:gd name="connsiteX26" fmla="*/ 840712 w 978599"/>
              <a:gd name="connsiteY26" fmla="*/ 2637314 h 5167896"/>
              <a:gd name="connsiteX27" fmla="*/ 842960 w 978599"/>
              <a:gd name="connsiteY27" fmla="*/ 2600408 h 5167896"/>
              <a:gd name="connsiteX28" fmla="*/ 838700 w 978599"/>
              <a:gd name="connsiteY28" fmla="*/ 2529471 h 5167896"/>
              <a:gd name="connsiteX29" fmla="*/ 825660 w 978599"/>
              <a:gd name="connsiteY29" fmla="*/ 2459826 h 5167896"/>
              <a:gd name="connsiteX30" fmla="*/ 488294 w 978599"/>
              <a:gd name="connsiteY30" fmla="*/ 2059734 h 5167896"/>
              <a:gd name="connsiteX31" fmla="*/ 237488 w 978599"/>
              <a:gd name="connsiteY31" fmla="*/ 2282007 h 5167896"/>
              <a:gd name="connsiteX32" fmla="*/ 739099 w 978599"/>
              <a:gd name="connsiteY32" fmla="*/ 2282007 h 5167896"/>
              <a:gd name="connsiteX33" fmla="*/ 488294 w 978599"/>
              <a:gd name="connsiteY33" fmla="*/ 2059734 h 5167896"/>
              <a:gd name="connsiteX34" fmla="*/ 233049 w 978599"/>
              <a:gd name="connsiteY34" fmla="*/ 1630005 h 5167896"/>
              <a:gd name="connsiteX35" fmla="*/ 488294 w 978599"/>
              <a:gd name="connsiteY35" fmla="*/ 1858206 h 5167896"/>
              <a:gd name="connsiteX36" fmla="*/ 743538 w 978599"/>
              <a:gd name="connsiteY36" fmla="*/ 1630005 h 5167896"/>
              <a:gd name="connsiteX37" fmla="*/ 150927 w 978599"/>
              <a:gd name="connsiteY37" fmla="*/ 1155822 h 5167896"/>
              <a:gd name="connsiteX38" fmla="*/ 133171 w 978599"/>
              <a:gd name="connsiteY38" fmla="*/ 1304004 h 5167896"/>
              <a:gd name="connsiteX39" fmla="*/ 150927 w 978599"/>
              <a:gd name="connsiteY39" fmla="*/ 1452187 h 5167896"/>
              <a:gd name="connsiteX40" fmla="*/ 827880 w 978599"/>
              <a:gd name="connsiteY40" fmla="*/ 1452187 h 5167896"/>
              <a:gd name="connsiteX41" fmla="*/ 845636 w 978599"/>
              <a:gd name="connsiteY41" fmla="*/ 1304004 h 5167896"/>
              <a:gd name="connsiteX42" fmla="*/ 827880 w 978599"/>
              <a:gd name="connsiteY42" fmla="*/ 1155822 h 5167896"/>
              <a:gd name="connsiteX43" fmla="*/ 488294 w 978599"/>
              <a:gd name="connsiteY43" fmla="*/ 752766 h 5167896"/>
              <a:gd name="connsiteX44" fmla="*/ 235269 w 978599"/>
              <a:gd name="connsiteY44" fmla="*/ 978003 h 5167896"/>
              <a:gd name="connsiteX45" fmla="*/ 741319 w 978599"/>
              <a:gd name="connsiteY45" fmla="*/ 978003 h 5167896"/>
              <a:gd name="connsiteX46" fmla="*/ 488294 w 978599"/>
              <a:gd name="connsiteY46" fmla="*/ 752766 h 5167896"/>
              <a:gd name="connsiteX47" fmla="*/ 235269 w 978599"/>
              <a:gd name="connsiteY47" fmla="*/ 326001 h 5167896"/>
              <a:gd name="connsiteX48" fmla="*/ 486074 w 978599"/>
              <a:gd name="connsiteY48" fmla="*/ 551238 h 5167896"/>
              <a:gd name="connsiteX49" fmla="*/ 739099 w 978599"/>
              <a:gd name="connsiteY49" fmla="*/ 326001 h 5167896"/>
              <a:gd name="connsiteX50" fmla="*/ 0 w 978599"/>
              <a:gd name="connsiteY50" fmla="*/ 0 h 5167896"/>
              <a:gd name="connsiteX51" fmla="*/ 133171 w 978599"/>
              <a:gd name="connsiteY51" fmla="*/ 0 h 5167896"/>
              <a:gd name="connsiteX52" fmla="*/ 150927 w 978599"/>
              <a:gd name="connsiteY52" fmla="*/ 148182 h 5167896"/>
              <a:gd name="connsiteX53" fmla="*/ 825660 w 978599"/>
              <a:gd name="connsiteY53" fmla="*/ 148182 h 5167896"/>
              <a:gd name="connsiteX54" fmla="*/ 843416 w 978599"/>
              <a:gd name="connsiteY54" fmla="*/ 0 h 5167896"/>
              <a:gd name="connsiteX55" fmla="*/ 976587 w 978599"/>
              <a:gd name="connsiteY55" fmla="*/ 0 h 5167896"/>
              <a:gd name="connsiteX56" fmla="*/ 628123 w 978599"/>
              <a:gd name="connsiteY56" fmla="*/ 652002 h 5167896"/>
              <a:gd name="connsiteX57" fmla="*/ 976587 w 978599"/>
              <a:gd name="connsiteY57" fmla="*/ 1304004 h 5167896"/>
              <a:gd name="connsiteX58" fmla="*/ 628123 w 978599"/>
              <a:gd name="connsiteY58" fmla="*/ 1958970 h 5167896"/>
              <a:gd name="connsiteX59" fmla="*/ 968988 w 978599"/>
              <a:gd name="connsiteY59" fmla="*/ 2488710 h 5167896"/>
              <a:gd name="connsiteX60" fmla="*/ 973522 w 978599"/>
              <a:gd name="connsiteY60" fmla="*/ 2559888 h 5167896"/>
              <a:gd name="connsiteX61" fmla="*/ 978599 w 978599"/>
              <a:gd name="connsiteY61" fmla="*/ 2559888 h 5167896"/>
              <a:gd name="connsiteX62" fmla="*/ 976061 w 978599"/>
              <a:gd name="connsiteY62" fmla="*/ 2599740 h 5167896"/>
              <a:gd name="connsiteX63" fmla="*/ 976587 w 978599"/>
              <a:gd name="connsiteY63" fmla="*/ 2608008 h 5167896"/>
              <a:gd name="connsiteX64" fmla="*/ 975533 w 978599"/>
              <a:gd name="connsiteY64" fmla="*/ 2608008 h 5167896"/>
              <a:gd name="connsiteX65" fmla="*/ 970999 w 978599"/>
              <a:gd name="connsiteY65" fmla="*/ 2679193 h 5167896"/>
              <a:gd name="connsiteX66" fmla="*/ 630135 w 978599"/>
              <a:gd name="connsiteY66" fmla="*/ 3211890 h 5167896"/>
              <a:gd name="connsiteX67" fmla="*/ 978599 w 978599"/>
              <a:gd name="connsiteY67" fmla="*/ 3863892 h 5167896"/>
              <a:gd name="connsiteX68" fmla="*/ 630135 w 978599"/>
              <a:gd name="connsiteY68" fmla="*/ 4518858 h 5167896"/>
              <a:gd name="connsiteX69" fmla="*/ 978599 w 978599"/>
              <a:gd name="connsiteY69" fmla="*/ 5167896 h 5167896"/>
              <a:gd name="connsiteX70" fmla="*/ 845428 w 978599"/>
              <a:gd name="connsiteY70" fmla="*/ 5167896 h 5167896"/>
              <a:gd name="connsiteX71" fmla="*/ 827672 w 978599"/>
              <a:gd name="connsiteY71" fmla="*/ 5019714 h 5167896"/>
              <a:gd name="connsiteX72" fmla="*/ 152939 w 978599"/>
              <a:gd name="connsiteY72" fmla="*/ 5019714 h 5167896"/>
              <a:gd name="connsiteX73" fmla="*/ 135183 w 978599"/>
              <a:gd name="connsiteY73" fmla="*/ 5167896 h 5167896"/>
              <a:gd name="connsiteX74" fmla="*/ 2012 w 978599"/>
              <a:gd name="connsiteY74" fmla="*/ 5167896 h 5167896"/>
              <a:gd name="connsiteX75" fmla="*/ 350476 w 978599"/>
              <a:gd name="connsiteY75" fmla="*/ 4518858 h 5167896"/>
              <a:gd name="connsiteX76" fmla="*/ 2012 w 978599"/>
              <a:gd name="connsiteY76" fmla="*/ 3863892 h 5167896"/>
              <a:gd name="connsiteX77" fmla="*/ 350476 w 978599"/>
              <a:gd name="connsiteY77" fmla="*/ 3211890 h 5167896"/>
              <a:gd name="connsiteX78" fmla="*/ 9611 w 978599"/>
              <a:gd name="connsiteY78" fmla="*/ 2679192 h 5167896"/>
              <a:gd name="connsiteX79" fmla="*/ 5077 w 978599"/>
              <a:gd name="connsiteY79" fmla="*/ 2608008 h 5167896"/>
              <a:gd name="connsiteX80" fmla="*/ 0 w 978599"/>
              <a:gd name="connsiteY80" fmla="*/ 2608008 h 5167896"/>
              <a:gd name="connsiteX81" fmla="*/ 2539 w 978599"/>
              <a:gd name="connsiteY81" fmla="*/ 2568158 h 5167896"/>
              <a:gd name="connsiteX82" fmla="*/ 2012 w 978599"/>
              <a:gd name="connsiteY82" fmla="*/ 2559888 h 5167896"/>
              <a:gd name="connsiteX83" fmla="*/ 3065 w 978599"/>
              <a:gd name="connsiteY83" fmla="*/ 2559888 h 5167896"/>
              <a:gd name="connsiteX84" fmla="*/ 7599 w 978599"/>
              <a:gd name="connsiteY84" fmla="*/ 2488710 h 5167896"/>
              <a:gd name="connsiteX85" fmla="*/ 348464 w 978599"/>
              <a:gd name="connsiteY85" fmla="*/ 1958970 h 5167896"/>
              <a:gd name="connsiteX86" fmla="*/ 0 w 978599"/>
              <a:gd name="connsiteY86" fmla="*/ 1304004 h 5167896"/>
              <a:gd name="connsiteX87" fmla="*/ 348464 w 978599"/>
              <a:gd name="connsiteY87" fmla="*/ 652002 h 5167896"/>
              <a:gd name="connsiteX88" fmla="*/ 0 w 978599"/>
              <a:gd name="connsiteY88" fmla="*/ 0 h 516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978599" h="5167896">
                <a:moveTo>
                  <a:pt x="490306" y="4619622"/>
                </a:moveTo>
                <a:cubicBezTo>
                  <a:pt x="392646" y="4687786"/>
                  <a:pt x="303866" y="4755950"/>
                  <a:pt x="239500" y="4841895"/>
                </a:cubicBezTo>
                <a:lnTo>
                  <a:pt x="741111" y="4841895"/>
                </a:lnTo>
                <a:cubicBezTo>
                  <a:pt x="676745" y="4755950"/>
                  <a:pt x="587964" y="4687786"/>
                  <a:pt x="490306" y="4619622"/>
                </a:cubicBezTo>
                <a:close/>
                <a:moveTo>
                  <a:pt x="235061" y="4189893"/>
                </a:moveTo>
                <a:cubicBezTo>
                  <a:pt x="299427" y="4278803"/>
                  <a:pt x="390427" y="4346967"/>
                  <a:pt x="490305" y="4418094"/>
                </a:cubicBezTo>
                <a:cubicBezTo>
                  <a:pt x="590184" y="4346967"/>
                  <a:pt x="681184" y="4278803"/>
                  <a:pt x="745550" y="4189893"/>
                </a:cubicBezTo>
                <a:close/>
                <a:moveTo>
                  <a:pt x="152939" y="3715710"/>
                </a:moveTo>
                <a:cubicBezTo>
                  <a:pt x="141842" y="3760165"/>
                  <a:pt x="135183" y="3810547"/>
                  <a:pt x="135183" y="3863892"/>
                </a:cubicBezTo>
                <a:cubicBezTo>
                  <a:pt x="135183" y="3917238"/>
                  <a:pt x="141841" y="3967620"/>
                  <a:pt x="152939" y="4012075"/>
                </a:cubicBezTo>
                <a:lnTo>
                  <a:pt x="829892" y="4012075"/>
                </a:lnTo>
                <a:cubicBezTo>
                  <a:pt x="840989" y="3967621"/>
                  <a:pt x="847648" y="3917238"/>
                  <a:pt x="847647" y="3863892"/>
                </a:cubicBezTo>
                <a:cubicBezTo>
                  <a:pt x="847648" y="3810547"/>
                  <a:pt x="840989" y="3760165"/>
                  <a:pt x="829892" y="3715710"/>
                </a:cubicBezTo>
                <a:close/>
                <a:moveTo>
                  <a:pt x="490306" y="3312654"/>
                </a:moveTo>
                <a:cubicBezTo>
                  <a:pt x="392646" y="3380818"/>
                  <a:pt x="301646" y="3451945"/>
                  <a:pt x="237280" y="3537891"/>
                </a:cubicBezTo>
                <a:lnTo>
                  <a:pt x="743330" y="3537891"/>
                </a:lnTo>
                <a:cubicBezTo>
                  <a:pt x="678965" y="3451945"/>
                  <a:pt x="587963" y="3383782"/>
                  <a:pt x="490306" y="3312654"/>
                </a:cubicBezTo>
                <a:close/>
                <a:moveTo>
                  <a:pt x="237280" y="2885889"/>
                </a:moveTo>
                <a:cubicBezTo>
                  <a:pt x="301647" y="2971835"/>
                  <a:pt x="392647" y="3039999"/>
                  <a:pt x="488085" y="3111126"/>
                </a:cubicBezTo>
                <a:cubicBezTo>
                  <a:pt x="585745" y="3039999"/>
                  <a:pt x="676744" y="2971835"/>
                  <a:pt x="741110" y="2885889"/>
                </a:cubicBezTo>
                <a:close/>
                <a:moveTo>
                  <a:pt x="150927" y="2459826"/>
                </a:moveTo>
                <a:cubicBezTo>
                  <a:pt x="145379" y="2482053"/>
                  <a:pt x="140940" y="2505022"/>
                  <a:pt x="137888" y="2529472"/>
                </a:cubicBezTo>
                <a:lnTo>
                  <a:pt x="135625" y="2567147"/>
                </a:lnTo>
                <a:lnTo>
                  <a:pt x="139900" y="2637313"/>
                </a:lnTo>
                <a:cubicBezTo>
                  <a:pt x="142952" y="2662134"/>
                  <a:pt x="147391" y="2685843"/>
                  <a:pt x="152939" y="2708070"/>
                </a:cubicBezTo>
                <a:lnTo>
                  <a:pt x="827672" y="2708070"/>
                </a:lnTo>
                <a:cubicBezTo>
                  <a:pt x="833221" y="2685843"/>
                  <a:pt x="837660" y="2662134"/>
                  <a:pt x="840712" y="2637314"/>
                </a:cubicBezTo>
                <a:lnTo>
                  <a:pt x="842960" y="2600408"/>
                </a:lnTo>
                <a:lnTo>
                  <a:pt x="838700" y="2529471"/>
                </a:lnTo>
                <a:cubicBezTo>
                  <a:pt x="835648" y="2505022"/>
                  <a:pt x="831209" y="2482053"/>
                  <a:pt x="825660" y="2459826"/>
                </a:cubicBezTo>
                <a:close/>
                <a:moveTo>
                  <a:pt x="488294" y="2059734"/>
                </a:moveTo>
                <a:cubicBezTo>
                  <a:pt x="390635" y="2127898"/>
                  <a:pt x="301854" y="2196062"/>
                  <a:pt x="237488" y="2282007"/>
                </a:cubicBezTo>
                <a:lnTo>
                  <a:pt x="739099" y="2282007"/>
                </a:lnTo>
                <a:cubicBezTo>
                  <a:pt x="674733" y="2196062"/>
                  <a:pt x="585952" y="2127898"/>
                  <a:pt x="488294" y="2059734"/>
                </a:cubicBezTo>
                <a:close/>
                <a:moveTo>
                  <a:pt x="233049" y="1630005"/>
                </a:moveTo>
                <a:cubicBezTo>
                  <a:pt x="297415" y="1718915"/>
                  <a:pt x="388415" y="1787079"/>
                  <a:pt x="488294" y="1858206"/>
                </a:cubicBezTo>
                <a:cubicBezTo>
                  <a:pt x="588172" y="1787079"/>
                  <a:pt x="679172" y="1718915"/>
                  <a:pt x="743538" y="1630005"/>
                </a:cubicBezTo>
                <a:close/>
                <a:moveTo>
                  <a:pt x="150927" y="1155822"/>
                </a:moveTo>
                <a:cubicBezTo>
                  <a:pt x="139830" y="1200277"/>
                  <a:pt x="133171" y="1250659"/>
                  <a:pt x="133171" y="1304004"/>
                </a:cubicBezTo>
                <a:cubicBezTo>
                  <a:pt x="133171" y="1357350"/>
                  <a:pt x="139830" y="1407732"/>
                  <a:pt x="150927" y="1452187"/>
                </a:cubicBezTo>
                <a:lnTo>
                  <a:pt x="827880" y="1452187"/>
                </a:lnTo>
                <a:cubicBezTo>
                  <a:pt x="838977" y="1407732"/>
                  <a:pt x="845636" y="1357350"/>
                  <a:pt x="845636" y="1304004"/>
                </a:cubicBezTo>
                <a:cubicBezTo>
                  <a:pt x="845636" y="1250659"/>
                  <a:pt x="838977" y="1200277"/>
                  <a:pt x="827880" y="1155822"/>
                </a:cubicBezTo>
                <a:close/>
                <a:moveTo>
                  <a:pt x="488294" y="752766"/>
                </a:moveTo>
                <a:cubicBezTo>
                  <a:pt x="390635" y="820930"/>
                  <a:pt x="299635" y="892057"/>
                  <a:pt x="235269" y="978003"/>
                </a:cubicBezTo>
                <a:lnTo>
                  <a:pt x="741319" y="978003"/>
                </a:lnTo>
                <a:cubicBezTo>
                  <a:pt x="676953" y="892057"/>
                  <a:pt x="585952" y="823894"/>
                  <a:pt x="488294" y="752766"/>
                </a:cubicBezTo>
                <a:close/>
                <a:moveTo>
                  <a:pt x="235269" y="326001"/>
                </a:moveTo>
                <a:cubicBezTo>
                  <a:pt x="299635" y="411947"/>
                  <a:pt x="390635" y="480111"/>
                  <a:pt x="486074" y="551238"/>
                </a:cubicBezTo>
                <a:cubicBezTo>
                  <a:pt x="583733" y="480111"/>
                  <a:pt x="674733" y="411947"/>
                  <a:pt x="739099" y="326001"/>
                </a:cubicBezTo>
                <a:close/>
                <a:moveTo>
                  <a:pt x="0" y="0"/>
                </a:moveTo>
                <a:lnTo>
                  <a:pt x="133171" y="0"/>
                </a:lnTo>
                <a:cubicBezTo>
                  <a:pt x="133171" y="53346"/>
                  <a:pt x="139830" y="103728"/>
                  <a:pt x="150927" y="148182"/>
                </a:cubicBezTo>
                <a:lnTo>
                  <a:pt x="825660" y="148182"/>
                </a:lnTo>
                <a:cubicBezTo>
                  <a:pt x="836758" y="103728"/>
                  <a:pt x="843416" y="53346"/>
                  <a:pt x="843416" y="0"/>
                </a:cubicBezTo>
                <a:lnTo>
                  <a:pt x="976587" y="0"/>
                </a:lnTo>
                <a:cubicBezTo>
                  <a:pt x="976587" y="337856"/>
                  <a:pt x="807904" y="512711"/>
                  <a:pt x="628123" y="652002"/>
                </a:cubicBezTo>
                <a:cubicBezTo>
                  <a:pt x="807904" y="788330"/>
                  <a:pt x="976587" y="966149"/>
                  <a:pt x="976587" y="1304004"/>
                </a:cubicBezTo>
                <a:cubicBezTo>
                  <a:pt x="976587" y="1644824"/>
                  <a:pt x="807904" y="1822642"/>
                  <a:pt x="628123" y="1958970"/>
                </a:cubicBezTo>
                <a:cubicBezTo>
                  <a:pt x="785432" y="2078257"/>
                  <a:pt x="934242" y="2227042"/>
                  <a:pt x="968988" y="2488710"/>
                </a:cubicBezTo>
                <a:lnTo>
                  <a:pt x="973522" y="2559888"/>
                </a:lnTo>
                <a:lnTo>
                  <a:pt x="978599" y="2559888"/>
                </a:lnTo>
                <a:lnTo>
                  <a:pt x="976061" y="2599740"/>
                </a:lnTo>
                <a:lnTo>
                  <a:pt x="976587" y="2608008"/>
                </a:lnTo>
                <a:lnTo>
                  <a:pt x="975533" y="2608008"/>
                </a:lnTo>
                <a:lnTo>
                  <a:pt x="970999" y="2679193"/>
                </a:lnTo>
                <a:cubicBezTo>
                  <a:pt x="936255" y="2940902"/>
                  <a:pt x="787443" y="3090011"/>
                  <a:pt x="630135" y="3211890"/>
                </a:cubicBezTo>
                <a:cubicBezTo>
                  <a:pt x="809916" y="3348218"/>
                  <a:pt x="978599" y="3526037"/>
                  <a:pt x="978599" y="3863892"/>
                </a:cubicBezTo>
                <a:cubicBezTo>
                  <a:pt x="978599" y="4204712"/>
                  <a:pt x="809916" y="4382530"/>
                  <a:pt x="630135" y="4518858"/>
                </a:cubicBezTo>
                <a:cubicBezTo>
                  <a:pt x="809916" y="4655186"/>
                  <a:pt x="978598" y="4830041"/>
                  <a:pt x="978599" y="5167896"/>
                </a:cubicBezTo>
                <a:lnTo>
                  <a:pt x="845428" y="5167896"/>
                </a:lnTo>
                <a:cubicBezTo>
                  <a:pt x="845428" y="5111587"/>
                  <a:pt x="838770" y="5064169"/>
                  <a:pt x="827672" y="5019714"/>
                </a:cubicBezTo>
                <a:lnTo>
                  <a:pt x="152939" y="5019714"/>
                </a:lnTo>
                <a:cubicBezTo>
                  <a:pt x="141842" y="5064169"/>
                  <a:pt x="135183" y="5111587"/>
                  <a:pt x="135183" y="5167896"/>
                </a:cubicBezTo>
                <a:lnTo>
                  <a:pt x="2012" y="5167896"/>
                </a:lnTo>
                <a:cubicBezTo>
                  <a:pt x="2012" y="4830041"/>
                  <a:pt x="170695" y="4655186"/>
                  <a:pt x="350476" y="4518858"/>
                </a:cubicBezTo>
                <a:cubicBezTo>
                  <a:pt x="170695" y="4382530"/>
                  <a:pt x="2012" y="4204712"/>
                  <a:pt x="2012" y="3863892"/>
                </a:cubicBezTo>
                <a:cubicBezTo>
                  <a:pt x="2012" y="3526037"/>
                  <a:pt x="170695" y="3348218"/>
                  <a:pt x="350476" y="3211890"/>
                </a:cubicBezTo>
                <a:cubicBezTo>
                  <a:pt x="193167" y="3090011"/>
                  <a:pt x="44356" y="2940902"/>
                  <a:pt x="9611" y="2679192"/>
                </a:cubicBezTo>
                <a:lnTo>
                  <a:pt x="5077" y="2608008"/>
                </a:lnTo>
                <a:lnTo>
                  <a:pt x="0" y="2608008"/>
                </a:lnTo>
                <a:lnTo>
                  <a:pt x="2539" y="2568158"/>
                </a:lnTo>
                <a:lnTo>
                  <a:pt x="2012" y="2559888"/>
                </a:lnTo>
                <a:lnTo>
                  <a:pt x="3065" y="2559888"/>
                </a:lnTo>
                <a:lnTo>
                  <a:pt x="7599" y="2488710"/>
                </a:lnTo>
                <a:cubicBezTo>
                  <a:pt x="42345" y="2227041"/>
                  <a:pt x="191156" y="2078257"/>
                  <a:pt x="348464" y="1958970"/>
                </a:cubicBezTo>
                <a:cubicBezTo>
                  <a:pt x="168683" y="1822642"/>
                  <a:pt x="0" y="1644824"/>
                  <a:pt x="0" y="1304004"/>
                </a:cubicBezTo>
                <a:cubicBezTo>
                  <a:pt x="0" y="966149"/>
                  <a:pt x="168683" y="788330"/>
                  <a:pt x="348464" y="652002"/>
                </a:cubicBezTo>
                <a:cubicBezTo>
                  <a:pt x="168683" y="512711"/>
                  <a:pt x="0" y="337856"/>
                  <a:pt x="0" y="0"/>
                </a:cubicBezTo>
                <a:close/>
              </a:path>
            </a:pathLst>
          </a:custGeom>
          <a:solidFill>
            <a:srgbClr val="D9D1CC"/>
          </a:solidFill>
          <a:ln w="9525" cap="flat">
            <a:solidFill>
              <a:schemeClr val="accent2"/>
            </a:solidFill>
            <a:prstDash val="solid"/>
            <a:miter/>
          </a:ln>
        </p:spPr>
        <p:txBody>
          <a:bodyPr rtlCol="0" anchor="ctr"/>
          <a:lstStyle/>
          <a:p>
            <a:endParaRPr lang="en-GB"/>
          </a:p>
        </p:txBody>
      </p:sp>
      <p:sp>
        <p:nvSpPr>
          <p:cNvPr id="14" name="Freeform: Shape 13" descr="DNA with solid fill">
            <a:extLst>
              <a:ext uri="{FF2B5EF4-FFF2-40B4-BE49-F238E27FC236}">
                <a16:creationId xmlns:a16="http://schemas.microsoft.com/office/drawing/2014/main" id="{9EDB0142-1FED-C817-0B25-A2091F92AA9E}"/>
              </a:ext>
            </a:extLst>
          </p:cNvPr>
          <p:cNvSpPr/>
          <p:nvPr/>
        </p:nvSpPr>
        <p:spPr>
          <a:xfrm rot="10412652">
            <a:off x="6830546" y="1963678"/>
            <a:ext cx="490504" cy="2590306"/>
          </a:xfrm>
          <a:custGeom>
            <a:avLst/>
            <a:gdLst>
              <a:gd name="connsiteX0" fmla="*/ 490306 w 978599"/>
              <a:gd name="connsiteY0" fmla="*/ 4619622 h 5167896"/>
              <a:gd name="connsiteX1" fmla="*/ 239500 w 978599"/>
              <a:gd name="connsiteY1" fmla="*/ 4841895 h 5167896"/>
              <a:gd name="connsiteX2" fmla="*/ 741111 w 978599"/>
              <a:gd name="connsiteY2" fmla="*/ 4841895 h 5167896"/>
              <a:gd name="connsiteX3" fmla="*/ 490306 w 978599"/>
              <a:gd name="connsiteY3" fmla="*/ 4619622 h 5167896"/>
              <a:gd name="connsiteX4" fmla="*/ 235061 w 978599"/>
              <a:gd name="connsiteY4" fmla="*/ 4189893 h 5167896"/>
              <a:gd name="connsiteX5" fmla="*/ 490305 w 978599"/>
              <a:gd name="connsiteY5" fmla="*/ 4418094 h 5167896"/>
              <a:gd name="connsiteX6" fmla="*/ 745550 w 978599"/>
              <a:gd name="connsiteY6" fmla="*/ 4189893 h 5167896"/>
              <a:gd name="connsiteX7" fmla="*/ 152939 w 978599"/>
              <a:gd name="connsiteY7" fmla="*/ 3715710 h 5167896"/>
              <a:gd name="connsiteX8" fmla="*/ 135183 w 978599"/>
              <a:gd name="connsiteY8" fmla="*/ 3863892 h 5167896"/>
              <a:gd name="connsiteX9" fmla="*/ 152939 w 978599"/>
              <a:gd name="connsiteY9" fmla="*/ 4012075 h 5167896"/>
              <a:gd name="connsiteX10" fmla="*/ 829892 w 978599"/>
              <a:gd name="connsiteY10" fmla="*/ 4012075 h 5167896"/>
              <a:gd name="connsiteX11" fmla="*/ 847647 w 978599"/>
              <a:gd name="connsiteY11" fmla="*/ 3863892 h 5167896"/>
              <a:gd name="connsiteX12" fmla="*/ 829892 w 978599"/>
              <a:gd name="connsiteY12" fmla="*/ 3715710 h 5167896"/>
              <a:gd name="connsiteX13" fmla="*/ 490306 w 978599"/>
              <a:gd name="connsiteY13" fmla="*/ 3312654 h 5167896"/>
              <a:gd name="connsiteX14" fmla="*/ 237280 w 978599"/>
              <a:gd name="connsiteY14" fmla="*/ 3537891 h 5167896"/>
              <a:gd name="connsiteX15" fmla="*/ 743330 w 978599"/>
              <a:gd name="connsiteY15" fmla="*/ 3537891 h 5167896"/>
              <a:gd name="connsiteX16" fmla="*/ 490306 w 978599"/>
              <a:gd name="connsiteY16" fmla="*/ 3312654 h 5167896"/>
              <a:gd name="connsiteX17" fmla="*/ 237280 w 978599"/>
              <a:gd name="connsiteY17" fmla="*/ 2885889 h 5167896"/>
              <a:gd name="connsiteX18" fmla="*/ 488085 w 978599"/>
              <a:gd name="connsiteY18" fmla="*/ 3111126 h 5167896"/>
              <a:gd name="connsiteX19" fmla="*/ 741110 w 978599"/>
              <a:gd name="connsiteY19" fmla="*/ 2885889 h 5167896"/>
              <a:gd name="connsiteX20" fmla="*/ 150927 w 978599"/>
              <a:gd name="connsiteY20" fmla="*/ 2459826 h 5167896"/>
              <a:gd name="connsiteX21" fmla="*/ 137888 w 978599"/>
              <a:gd name="connsiteY21" fmla="*/ 2529472 h 5167896"/>
              <a:gd name="connsiteX22" fmla="*/ 135625 w 978599"/>
              <a:gd name="connsiteY22" fmla="*/ 2567147 h 5167896"/>
              <a:gd name="connsiteX23" fmla="*/ 139900 w 978599"/>
              <a:gd name="connsiteY23" fmla="*/ 2637313 h 5167896"/>
              <a:gd name="connsiteX24" fmla="*/ 152939 w 978599"/>
              <a:gd name="connsiteY24" fmla="*/ 2708070 h 5167896"/>
              <a:gd name="connsiteX25" fmla="*/ 827672 w 978599"/>
              <a:gd name="connsiteY25" fmla="*/ 2708070 h 5167896"/>
              <a:gd name="connsiteX26" fmla="*/ 840712 w 978599"/>
              <a:gd name="connsiteY26" fmla="*/ 2637314 h 5167896"/>
              <a:gd name="connsiteX27" fmla="*/ 842960 w 978599"/>
              <a:gd name="connsiteY27" fmla="*/ 2600408 h 5167896"/>
              <a:gd name="connsiteX28" fmla="*/ 838700 w 978599"/>
              <a:gd name="connsiteY28" fmla="*/ 2529471 h 5167896"/>
              <a:gd name="connsiteX29" fmla="*/ 825660 w 978599"/>
              <a:gd name="connsiteY29" fmla="*/ 2459826 h 5167896"/>
              <a:gd name="connsiteX30" fmla="*/ 488294 w 978599"/>
              <a:gd name="connsiteY30" fmla="*/ 2059734 h 5167896"/>
              <a:gd name="connsiteX31" fmla="*/ 237488 w 978599"/>
              <a:gd name="connsiteY31" fmla="*/ 2282007 h 5167896"/>
              <a:gd name="connsiteX32" fmla="*/ 739099 w 978599"/>
              <a:gd name="connsiteY32" fmla="*/ 2282007 h 5167896"/>
              <a:gd name="connsiteX33" fmla="*/ 488294 w 978599"/>
              <a:gd name="connsiteY33" fmla="*/ 2059734 h 5167896"/>
              <a:gd name="connsiteX34" fmla="*/ 233049 w 978599"/>
              <a:gd name="connsiteY34" fmla="*/ 1630005 h 5167896"/>
              <a:gd name="connsiteX35" fmla="*/ 488294 w 978599"/>
              <a:gd name="connsiteY35" fmla="*/ 1858206 h 5167896"/>
              <a:gd name="connsiteX36" fmla="*/ 743538 w 978599"/>
              <a:gd name="connsiteY36" fmla="*/ 1630005 h 5167896"/>
              <a:gd name="connsiteX37" fmla="*/ 150927 w 978599"/>
              <a:gd name="connsiteY37" fmla="*/ 1155822 h 5167896"/>
              <a:gd name="connsiteX38" fmla="*/ 133171 w 978599"/>
              <a:gd name="connsiteY38" fmla="*/ 1304004 h 5167896"/>
              <a:gd name="connsiteX39" fmla="*/ 150927 w 978599"/>
              <a:gd name="connsiteY39" fmla="*/ 1452187 h 5167896"/>
              <a:gd name="connsiteX40" fmla="*/ 827880 w 978599"/>
              <a:gd name="connsiteY40" fmla="*/ 1452187 h 5167896"/>
              <a:gd name="connsiteX41" fmla="*/ 845636 w 978599"/>
              <a:gd name="connsiteY41" fmla="*/ 1304004 h 5167896"/>
              <a:gd name="connsiteX42" fmla="*/ 827880 w 978599"/>
              <a:gd name="connsiteY42" fmla="*/ 1155822 h 5167896"/>
              <a:gd name="connsiteX43" fmla="*/ 488294 w 978599"/>
              <a:gd name="connsiteY43" fmla="*/ 752766 h 5167896"/>
              <a:gd name="connsiteX44" fmla="*/ 235269 w 978599"/>
              <a:gd name="connsiteY44" fmla="*/ 978003 h 5167896"/>
              <a:gd name="connsiteX45" fmla="*/ 741319 w 978599"/>
              <a:gd name="connsiteY45" fmla="*/ 978003 h 5167896"/>
              <a:gd name="connsiteX46" fmla="*/ 488294 w 978599"/>
              <a:gd name="connsiteY46" fmla="*/ 752766 h 5167896"/>
              <a:gd name="connsiteX47" fmla="*/ 235269 w 978599"/>
              <a:gd name="connsiteY47" fmla="*/ 326001 h 5167896"/>
              <a:gd name="connsiteX48" fmla="*/ 486074 w 978599"/>
              <a:gd name="connsiteY48" fmla="*/ 551238 h 5167896"/>
              <a:gd name="connsiteX49" fmla="*/ 739099 w 978599"/>
              <a:gd name="connsiteY49" fmla="*/ 326001 h 5167896"/>
              <a:gd name="connsiteX50" fmla="*/ 0 w 978599"/>
              <a:gd name="connsiteY50" fmla="*/ 0 h 5167896"/>
              <a:gd name="connsiteX51" fmla="*/ 133171 w 978599"/>
              <a:gd name="connsiteY51" fmla="*/ 0 h 5167896"/>
              <a:gd name="connsiteX52" fmla="*/ 150927 w 978599"/>
              <a:gd name="connsiteY52" fmla="*/ 148182 h 5167896"/>
              <a:gd name="connsiteX53" fmla="*/ 825660 w 978599"/>
              <a:gd name="connsiteY53" fmla="*/ 148182 h 5167896"/>
              <a:gd name="connsiteX54" fmla="*/ 843416 w 978599"/>
              <a:gd name="connsiteY54" fmla="*/ 0 h 5167896"/>
              <a:gd name="connsiteX55" fmla="*/ 976587 w 978599"/>
              <a:gd name="connsiteY55" fmla="*/ 0 h 5167896"/>
              <a:gd name="connsiteX56" fmla="*/ 628123 w 978599"/>
              <a:gd name="connsiteY56" fmla="*/ 652002 h 5167896"/>
              <a:gd name="connsiteX57" fmla="*/ 976587 w 978599"/>
              <a:gd name="connsiteY57" fmla="*/ 1304004 h 5167896"/>
              <a:gd name="connsiteX58" fmla="*/ 628123 w 978599"/>
              <a:gd name="connsiteY58" fmla="*/ 1958970 h 5167896"/>
              <a:gd name="connsiteX59" fmla="*/ 968988 w 978599"/>
              <a:gd name="connsiteY59" fmla="*/ 2488710 h 5167896"/>
              <a:gd name="connsiteX60" fmla="*/ 973522 w 978599"/>
              <a:gd name="connsiteY60" fmla="*/ 2559888 h 5167896"/>
              <a:gd name="connsiteX61" fmla="*/ 978599 w 978599"/>
              <a:gd name="connsiteY61" fmla="*/ 2559888 h 5167896"/>
              <a:gd name="connsiteX62" fmla="*/ 976061 w 978599"/>
              <a:gd name="connsiteY62" fmla="*/ 2599740 h 5167896"/>
              <a:gd name="connsiteX63" fmla="*/ 976587 w 978599"/>
              <a:gd name="connsiteY63" fmla="*/ 2608008 h 5167896"/>
              <a:gd name="connsiteX64" fmla="*/ 975533 w 978599"/>
              <a:gd name="connsiteY64" fmla="*/ 2608008 h 5167896"/>
              <a:gd name="connsiteX65" fmla="*/ 970999 w 978599"/>
              <a:gd name="connsiteY65" fmla="*/ 2679193 h 5167896"/>
              <a:gd name="connsiteX66" fmla="*/ 630135 w 978599"/>
              <a:gd name="connsiteY66" fmla="*/ 3211890 h 5167896"/>
              <a:gd name="connsiteX67" fmla="*/ 978599 w 978599"/>
              <a:gd name="connsiteY67" fmla="*/ 3863892 h 5167896"/>
              <a:gd name="connsiteX68" fmla="*/ 630135 w 978599"/>
              <a:gd name="connsiteY68" fmla="*/ 4518858 h 5167896"/>
              <a:gd name="connsiteX69" fmla="*/ 978599 w 978599"/>
              <a:gd name="connsiteY69" fmla="*/ 5167896 h 5167896"/>
              <a:gd name="connsiteX70" fmla="*/ 845428 w 978599"/>
              <a:gd name="connsiteY70" fmla="*/ 5167896 h 5167896"/>
              <a:gd name="connsiteX71" fmla="*/ 827672 w 978599"/>
              <a:gd name="connsiteY71" fmla="*/ 5019714 h 5167896"/>
              <a:gd name="connsiteX72" fmla="*/ 152939 w 978599"/>
              <a:gd name="connsiteY72" fmla="*/ 5019714 h 5167896"/>
              <a:gd name="connsiteX73" fmla="*/ 135183 w 978599"/>
              <a:gd name="connsiteY73" fmla="*/ 5167896 h 5167896"/>
              <a:gd name="connsiteX74" fmla="*/ 2012 w 978599"/>
              <a:gd name="connsiteY74" fmla="*/ 5167896 h 5167896"/>
              <a:gd name="connsiteX75" fmla="*/ 350476 w 978599"/>
              <a:gd name="connsiteY75" fmla="*/ 4518858 h 5167896"/>
              <a:gd name="connsiteX76" fmla="*/ 2012 w 978599"/>
              <a:gd name="connsiteY76" fmla="*/ 3863892 h 5167896"/>
              <a:gd name="connsiteX77" fmla="*/ 350476 w 978599"/>
              <a:gd name="connsiteY77" fmla="*/ 3211890 h 5167896"/>
              <a:gd name="connsiteX78" fmla="*/ 9611 w 978599"/>
              <a:gd name="connsiteY78" fmla="*/ 2679192 h 5167896"/>
              <a:gd name="connsiteX79" fmla="*/ 5077 w 978599"/>
              <a:gd name="connsiteY79" fmla="*/ 2608008 h 5167896"/>
              <a:gd name="connsiteX80" fmla="*/ 0 w 978599"/>
              <a:gd name="connsiteY80" fmla="*/ 2608008 h 5167896"/>
              <a:gd name="connsiteX81" fmla="*/ 2539 w 978599"/>
              <a:gd name="connsiteY81" fmla="*/ 2568158 h 5167896"/>
              <a:gd name="connsiteX82" fmla="*/ 2012 w 978599"/>
              <a:gd name="connsiteY82" fmla="*/ 2559888 h 5167896"/>
              <a:gd name="connsiteX83" fmla="*/ 3065 w 978599"/>
              <a:gd name="connsiteY83" fmla="*/ 2559888 h 5167896"/>
              <a:gd name="connsiteX84" fmla="*/ 7599 w 978599"/>
              <a:gd name="connsiteY84" fmla="*/ 2488710 h 5167896"/>
              <a:gd name="connsiteX85" fmla="*/ 348464 w 978599"/>
              <a:gd name="connsiteY85" fmla="*/ 1958970 h 5167896"/>
              <a:gd name="connsiteX86" fmla="*/ 0 w 978599"/>
              <a:gd name="connsiteY86" fmla="*/ 1304004 h 5167896"/>
              <a:gd name="connsiteX87" fmla="*/ 348464 w 978599"/>
              <a:gd name="connsiteY87" fmla="*/ 652002 h 5167896"/>
              <a:gd name="connsiteX88" fmla="*/ 0 w 978599"/>
              <a:gd name="connsiteY88" fmla="*/ 0 h 516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978599" h="5167896">
                <a:moveTo>
                  <a:pt x="490306" y="4619622"/>
                </a:moveTo>
                <a:cubicBezTo>
                  <a:pt x="392646" y="4687786"/>
                  <a:pt x="303866" y="4755950"/>
                  <a:pt x="239500" y="4841895"/>
                </a:cubicBezTo>
                <a:lnTo>
                  <a:pt x="741111" y="4841895"/>
                </a:lnTo>
                <a:cubicBezTo>
                  <a:pt x="676745" y="4755950"/>
                  <a:pt x="587964" y="4687786"/>
                  <a:pt x="490306" y="4619622"/>
                </a:cubicBezTo>
                <a:close/>
                <a:moveTo>
                  <a:pt x="235061" y="4189893"/>
                </a:moveTo>
                <a:cubicBezTo>
                  <a:pt x="299427" y="4278803"/>
                  <a:pt x="390427" y="4346967"/>
                  <a:pt x="490305" y="4418094"/>
                </a:cubicBezTo>
                <a:cubicBezTo>
                  <a:pt x="590184" y="4346967"/>
                  <a:pt x="681184" y="4278803"/>
                  <a:pt x="745550" y="4189893"/>
                </a:cubicBezTo>
                <a:close/>
                <a:moveTo>
                  <a:pt x="152939" y="3715710"/>
                </a:moveTo>
                <a:cubicBezTo>
                  <a:pt x="141842" y="3760165"/>
                  <a:pt x="135183" y="3810547"/>
                  <a:pt x="135183" y="3863892"/>
                </a:cubicBezTo>
                <a:cubicBezTo>
                  <a:pt x="135183" y="3917238"/>
                  <a:pt x="141841" y="3967620"/>
                  <a:pt x="152939" y="4012075"/>
                </a:cubicBezTo>
                <a:lnTo>
                  <a:pt x="829892" y="4012075"/>
                </a:lnTo>
                <a:cubicBezTo>
                  <a:pt x="840989" y="3967621"/>
                  <a:pt x="847648" y="3917238"/>
                  <a:pt x="847647" y="3863892"/>
                </a:cubicBezTo>
                <a:cubicBezTo>
                  <a:pt x="847648" y="3810547"/>
                  <a:pt x="840989" y="3760165"/>
                  <a:pt x="829892" y="3715710"/>
                </a:cubicBezTo>
                <a:close/>
                <a:moveTo>
                  <a:pt x="490306" y="3312654"/>
                </a:moveTo>
                <a:cubicBezTo>
                  <a:pt x="392646" y="3380818"/>
                  <a:pt x="301646" y="3451945"/>
                  <a:pt x="237280" y="3537891"/>
                </a:cubicBezTo>
                <a:lnTo>
                  <a:pt x="743330" y="3537891"/>
                </a:lnTo>
                <a:cubicBezTo>
                  <a:pt x="678965" y="3451945"/>
                  <a:pt x="587963" y="3383782"/>
                  <a:pt x="490306" y="3312654"/>
                </a:cubicBezTo>
                <a:close/>
                <a:moveTo>
                  <a:pt x="237280" y="2885889"/>
                </a:moveTo>
                <a:cubicBezTo>
                  <a:pt x="301647" y="2971835"/>
                  <a:pt x="392647" y="3039999"/>
                  <a:pt x="488085" y="3111126"/>
                </a:cubicBezTo>
                <a:cubicBezTo>
                  <a:pt x="585745" y="3039999"/>
                  <a:pt x="676744" y="2971835"/>
                  <a:pt x="741110" y="2885889"/>
                </a:cubicBezTo>
                <a:close/>
                <a:moveTo>
                  <a:pt x="150927" y="2459826"/>
                </a:moveTo>
                <a:cubicBezTo>
                  <a:pt x="145379" y="2482053"/>
                  <a:pt x="140940" y="2505022"/>
                  <a:pt x="137888" y="2529472"/>
                </a:cubicBezTo>
                <a:lnTo>
                  <a:pt x="135625" y="2567147"/>
                </a:lnTo>
                <a:lnTo>
                  <a:pt x="139900" y="2637313"/>
                </a:lnTo>
                <a:cubicBezTo>
                  <a:pt x="142952" y="2662134"/>
                  <a:pt x="147391" y="2685843"/>
                  <a:pt x="152939" y="2708070"/>
                </a:cubicBezTo>
                <a:lnTo>
                  <a:pt x="827672" y="2708070"/>
                </a:lnTo>
                <a:cubicBezTo>
                  <a:pt x="833221" y="2685843"/>
                  <a:pt x="837660" y="2662134"/>
                  <a:pt x="840712" y="2637314"/>
                </a:cubicBezTo>
                <a:lnTo>
                  <a:pt x="842960" y="2600408"/>
                </a:lnTo>
                <a:lnTo>
                  <a:pt x="838700" y="2529471"/>
                </a:lnTo>
                <a:cubicBezTo>
                  <a:pt x="835648" y="2505022"/>
                  <a:pt x="831209" y="2482053"/>
                  <a:pt x="825660" y="2459826"/>
                </a:cubicBezTo>
                <a:close/>
                <a:moveTo>
                  <a:pt x="488294" y="2059734"/>
                </a:moveTo>
                <a:cubicBezTo>
                  <a:pt x="390635" y="2127898"/>
                  <a:pt x="301854" y="2196062"/>
                  <a:pt x="237488" y="2282007"/>
                </a:cubicBezTo>
                <a:lnTo>
                  <a:pt x="739099" y="2282007"/>
                </a:lnTo>
                <a:cubicBezTo>
                  <a:pt x="674733" y="2196062"/>
                  <a:pt x="585952" y="2127898"/>
                  <a:pt x="488294" y="2059734"/>
                </a:cubicBezTo>
                <a:close/>
                <a:moveTo>
                  <a:pt x="233049" y="1630005"/>
                </a:moveTo>
                <a:cubicBezTo>
                  <a:pt x="297415" y="1718915"/>
                  <a:pt x="388415" y="1787079"/>
                  <a:pt x="488294" y="1858206"/>
                </a:cubicBezTo>
                <a:cubicBezTo>
                  <a:pt x="588172" y="1787079"/>
                  <a:pt x="679172" y="1718915"/>
                  <a:pt x="743538" y="1630005"/>
                </a:cubicBezTo>
                <a:close/>
                <a:moveTo>
                  <a:pt x="150927" y="1155822"/>
                </a:moveTo>
                <a:cubicBezTo>
                  <a:pt x="139830" y="1200277"/>
                  <a:pt x="133171" y="1250659"/>
                  <a:pt x="133171" y="1304004"/>
                </a:cubicBezTo>
                <a:cubicBezTo>
                  <a:pt x="133171" y="1357350"/>
                  <a:pt x="139830" y="1407732"/>
                  <a:pt x="150927" y="1452187"/>
                </a:cubicBezTo>
                <a:lnTo>
                  <a:pt x="827880" y="1452187"/>
                </a:lnTo>
                <a:cubicBezTo>
                  <a:pt x="838977" y="1407732"/>
                  <a:pt x="845636" y="1357350"/>
                  <a:pt x="845636" y="1304004"/>
                </a:cubicBezTo>
                <a:cubicBezTo>
                  <a:pt x="845636" y="1250659"/>
                  <a:pt x="838977" y="1200277"/>
                  <a:pt x="827880" y="1155822"/>
                </a:cubicBezTo>
                <a:close/>
                <a:moveTo>
                  <a:pt x="488294" y="752766"/>
                </a:moveTo>
                <a:cubicBezTo>
                  <a:pt x="390635" y="820930"/>
                  <a:pt x="299635" y="892057"/>
                  <a:pt x="235269" y="978003"/>
                </a:cubicBezTo>
                <a:lnTo>
                  <a:pt x="741319" y="978003"/>
                </a:lnTo>
                <a:cubicBezTo>
                  <a:pt x="676953" y="892057"/>
                  <a:pt x="585952" y="823894"/>
                  <a:pt x="488294" y="752766"/>
                </a:cubicBezTo>
                <a:close/>
                <a:moveTo>
                  <a:pt x="235269" y="326001"/>
                </a:moveTo>
                <a:cubicBezTo>
                  <a:pt x="299635" y="411947"/>
                  <a:pt x="390635" y="480111"/>
                  <a:pt x="486074" y="551238"/>
                </a:cubicBezTo>
                <a:cubicBezTo>
                  <a:pt x="583733" y="480111"/>
                  <a:pt x="674733" y="411947"/>
                  <a:pt x="739099" y="326001"/>
                </a:cubicBezTo>
                <a:close/>
                <a:moveTo>
                  <a:pt x="0" y="0"/>
                </a:moveTo>
                <a:lnTo>
                  <a:pt x="133171" y="0"/>
                </a:lnTo>
                <a:cubicBezTo>
                  <a:pt x="133171" y="53346"/>
                  <a:pt x="139830" y="103728"/>
                  <a:pt x="150927" y="148182"/>
                </a:cubicBezTo>
                <a:lnTo>
                  <a:pt x="825660" y="148182"/>
                </a:lnTo>
                <a:cubicBezTo>
                  <a:pt x="836758" y="103728"/>
                  <a:pt x="843416" y="53346"/>
                  <a:pt x="843416" y="0"/>
                </a:cubicBezTo>
                <a:lnTo>
                  <a:pt x="976587" y="0"/>
                </a:lnTo>
                <a:cubicBezTo>
                  <a:pt x="976587" y="337856"/>
                  <a:pt x="807904" y="512711"/>
                  <a:pt x="628123" y="652002"/>
                </a:cubicBezTo>
                <a:cubicBezTo>
                  <a:pt x="807904" y="788330"/>
                  <a:pt x="976587" y="966149"/>
                  <a:pt x="976587" y="1304004"/>
                </a:cubicBezTo>
                <a:cubicBezTo>
                  <a:pt x="976587" y="1644824"/>
                  <a:pt x="807904" y="1822642"/>
                  <a:pt x="628123" y="1958970"/>
                </a:cubicBezTo>
                <a:cubicBezTo>
                  <a:pt x="785432" y="2078257"/>
                  <a:pt x="934242" y="2227042"/>
                  <a:pt x="968988" y="2488710"/>
                </a:cubicBezTo>
                <a:lnTo>
                  <a:pt x="973522" y="2559888"/>
                </a:lnTo>
                <a:lnTo>
                  <a:pt x="978599" y="2559888"/>
                </a:lnTo>
                <a:lnTo>
                  <a:pt x="976061" y="2599740"/>
                </a:lnTo>
                <a:lnTo>
                  <a:pt x="976587" y="2608008"/>
                </a:lnTo>
                <a:lnTo>
                  <a:pt x="975533" y="2608008"/>
                </a:lnTo>
                <a:lnTo>
                  <a:pt x="970999" y="2679193"/>
                </a:lnTo>
                <a:cubicBezTo>
                  <a:pt x="936255" y="2940902"/>
                  <a:pt x="787443" y="3090011"/>
                  <a:pt x="630135" y="3211890"/>
                </a:cubicBezTo>
                <a:cubicBezTo>
                  <a:pt x="809916" y="3348218"/>
                  <a:pt x="978599" y="3526037"/>
                  <a:pt x="978599" y="3863892"/>
                </a:cubicBezTo>
                <a:cubicBezTo>
                  <a:pt x="978599" y="4204712"/>
                  <a:pt x="809916" y="4382530"/>
                  <a:pt x="630135" y="4518858"/>
                </a:cubicBezTo>
                <a:cubicBezTo>
                  <a:pt x="809916" y="4655186"/>
                  <a:pt x="978598" y="4830041"/>
                  <a:pt x="978599" y="5167896"/>
                </a:cubicBezTo>
                <a:lnTo>
                  <a:pt x="845428" y="5167896"/>
                </a:lnTo>
                <a:cubicBezTo>
                  <a:pt x="845428" y="5111587"/>
                  <a:pt x="838770" y="5064169"/>
                  <a:pt x="827672" y="5019714"/>
                </a:cubicBezTo>
                <a:lnTo>
                  <a:pt x="152939" y="5019714"/>
                </a:lnTo>
                <a:cubicBezTo>
                  <a:pt x="141842" y="5064169"/>
                  <a:pt x="135183" y="5111587"/>
                  <a:pt x="135183" y="5167896"/>
                </a:cubicBezTo>
                <a:lnTo>
                  <a:pt x="2012" y="5167896"/>
                </a:lnTo>
                <a:cubicBezTo>
                  <a:pt x="2012" y="4830041"/>
                  <a:pt x="170695" y="4655186"/>
                  <a:pt x="350476" y="4518858"/>
                </a:cubicBezTo>
                <a:cubicBezTo>
                  <a:pt x="170695" y="4382530"/>
                  <a:pt x="2012" y="4204712"/>
                  <a:pt x="2012" y="3863892"/>
                </a:cubicBezTo>
                <a:cubicBezTo>
                  <a:pt x="2012" y="3526037"/>
                  <a:pt x="170695" y="3348218"/>
                  <a:pt x="350476" y="3211890"/>
                </a:cubicBezTo>
                <a:cubicBezTo>
                  <a:pt x="193167" y="3090011"/>
                  <a:pt x="44356" y="2940902"/>
                  <a:pt x="9611" y="2679192"/>
                </a:cubicBezTo>
                <a:lnTo>
                  <a:pt x="5077" y="2608008"/>
                </a:lnTo>
                <a:lnTo>
                  <a:pt x="0" y="2608008"/>
                </a:lnTo>
                <a:lnTo>
                  <a:pt x="2539" y="2568158"/>
                </a:lnTo>
                <a:lnTo>
                  <a:pt x="2012" y="2559888"/>
                </a:lnTo>
                <a:lnTo>
                  <a:pt x="3065" y="2559888"/>
                </a:lnTo>
                <a:lnTo>
                  <a:pt x="7599" y="2488710"/>
                </a:lnTo>
                <a:cubicBezTo>
                  <a:pt x="42345" y="2227041"/>
                  <a:pt x="191156" y="2078257"/>
                  <a:pt x="348464" y="1958970"/>
                </a:cubicBezTo>
                <a:cubicBezTo>
                  <a:pt x="168683" y="1822642"/>
                  <a:pt x="0" y="1644824"/>
                  <a:pt x="0" y="1304004"/>
                </a:cubicBezTo>
                <a:cubicBezTo>
                  <a:pt x="0" y="966149"/>
                  <a:pt x="168683" y="788330"/>
                  <a:pt x="348464" y="652002"/>
                </a:cubicBezTo>
                <a:cubicBezTo>
                  <a:pt x="168683" y="512711"/>
                  <a:pt x="0" y="337856"/>
                  <a:pt x="0" y="0"/>
                </a:cubicBezTo>
                <a:close/>
              </a:path>
            </a:pathLst>
          </a:custGeom>
          <a:solidFill>
            <a:srgbClr val="D9D1CC"/>
          </a:solidFill>
          <a:ln w="9525" cap="flat">
            <a:solidFill>
              <a:schemeClr val="accent2"/>
            </a:solidFill>
            <a:prstDash val="solid"/>
            <a:miter/>
          </a:ln>
        </p:spPr>
        <p:txBody>
          <a:bodyPr rtlCol="0" anchor="ctr"/>
          <a:lstStyle/>
          <a:p>
            <a:endParaRPr lang="en-GB"/>
          </a:p>
        </p:txBody>
      </p:sp>
      <p:sp>
        <p:nvSpPr>
          <p:cNvPr id="16" name="Freeform: Shape 15" descr="DNA with solid fill">
            <a:extLst>
              <a:ext uri="{FF2B5EF4-FFF2-40B4-BE49-F238E27FC236}">
                <a16:creationId xmlns:a16="http://schemas.microsoft.com/office/drawing/2014/main" id="{9ABF5B21-E213-18F0-18F4-6A03731C9C23}"/>
              </a:ext>
            </a:extLst>
          </p:cNvPr>
          <p:cNvSpPr/>
          <p:nvPr/>
        </p:nvSpPr>
        <p:spPr>
          <a:xfrm rot="10293115">
            <a:off x="10596911" y="2418235"/>
            <a:ext cx="490504" cy="2590306"/>
          </a:xfrm>
          <a:custGeom>
            <a:avLst/>
            <a:gdLst>
              <a:gd name="connsiteX0" fmla="*/ 490306 w 978599"/>
              <a:gd name="connsiteY0" fmla="*/ 4619622 h 5167896"/>
              <a:gd name="connsiteX1" fmla="*/ 239500 w 978599"/>
              <a:gd name="connsiteY1" fmla="*/ 4841895 h 5167896"/>
              <a:gd name="connsiteX2" fmla="*/ 741111 w 978599"/>
              <a:gd name="connsiteY2" fmla="*/ 4841895 h 5167896"/>
              <a:gd name="connsiteX3" fmla="*/ 490306 w 978599"/>
              <a:gd name="connsiteY3" fmla="*/ 4619622 h 5167896"/>
              <a:gd name="connsiteX4" fmla="*/ 235061 w 978599"/>
              <a:gd name="connsiteY4" fmla="*/ 4189893 h 5167896"/>
              <a:gd name="connsiteX5" fmla="*/ 490305 w 978599"/>
              <a:gd name="connsiteY5" fmla="*/ 4418094 h 5167896"/>
              <a:gd name="connsiteX6" fmla="*/ 745550 w 978599"/>
              <a:gd name="connsiteY6" fmla="*/ 4189893 h 5167896"/>
              <a:gd name="connsiteX7" fmla="*/ 152939 w 978599"/>
              <a:gd name="connsiteY7" fmla="*/ 3715710 h 5167896"/>
              <a:gd name="connsiteX8" fmla="*/ 135183 w 978599"/>
              <a:gd name="connsiteY8" fmla="*/ 3863892 h 5167896"/>
              <a:gd name="connsiteX9" fmla="*/ 152939 w 978599"/>
              <a:gd name="connsiteY9" fmla="*/ 4012075 h 5167896"/>
              <a:gd name="connsiteX10" fmla="*/ 829892 w 978599"/>
              <a:gd name="connsiteY10" fmla="*/ 4012075 h 5167896"/>
              <a:gd name="connsiteX11" fmla="*/ 847647 w 978599"/>
              <a:gd name="connsiteY11" fmla="*/ 3863892 h 5167896"/>
              <a:gd name="connsiteX12" fmla="*/ 829892 w 978599"/>
              <a:gd name="connsiteY12" fmla="*/ 3715710 h 5167896"/>
              <a:gd name="connsiteX13" fmla="*/ 490306 w 978599"/>
              <a:gd name="connsiteY13" fmla="*/ 3312654 h 5167896"/>
              <a:gd name="connsiteX14" fmla="*/ 237280 w 978599"/>
              <a:gd name="connsiteY14" fmla="*/ 3537891 h 5167896"/>
              <a:gd name="connsiteX15" fmla="*/ 743330 w 978599"/>
              <a:gd name="connsiteY15" fmla="*/ 3537891 h 5167896"/>
              <a:gd name="connsiteX16" fmla="*/ 490306 w 978599"/>
              <a:gd name="connsiteY16" fmla="*/ 3312654 h 5167896"/>
              <a:gd name="connsiteX17" fmla="*/ 237280 w 978599"/>
              <a:gd name="connsiteY17" fmla="*/ 2885889 h 5167896"/>
              <a:gd name="connsiteX18" fmla="*/ 488085 w 978599"/>
              <a:gd name="connsiteY18" fmla="*/ 3111126 h 5167896"/>
              <a:gd name="connsiteX19" fmla="*/ 741110 w 978599"/>
              <a:gd name="connsiteY19" fmla="*/ 2885889 h 5167896"/>
              <a:gd name="connsiteX20" fmla="*/ 150927 w 978599"/>
              <a:gd name="connsiteY20" fmla="*/ 2459826 h 5167896"/>
              <a:gd name="connsiteX21" fmla="*/ 137888 w 978599"/>
              <a:gd name="connsiteY21" fmla="*/ 2529472 h 5167896"/>
              <a:gd name="connsiteX22" fmla="*/ 135625 w 978599"/>
              <a:gd name="connsiteY22" fmla="*/ 2567147 h 5167896"/>
              <a:gd name="connsiteX23" fmla="*/ 139900 w 978599"/>
              <a:gd name="connsiteY23" fmla="*/ 2637313 h 5167896"/>
              <a:gd name="connsiteX24" fmla="*/ 152939 w 978599"/>
              <a:gd name="connsiteY24" fmla="*/ 2708070 h 5167896"/>
              <a:gd name="connsiteX25" fmla="*/ 827672 w 978599"/>
              <a:gd name="connsiteY25" fmla="*/ 2708070 h 5167896"/>
              <a:gd name="connsiteX26" fmla="*/ 840712 w 978599"/>
              <a:gd name="connsiteY26" fmla="*/ 2637314 h 5167896"/>
              <a:gd name="connsiteX27" fmla="*/ 842960 w 978599"/>
              <a:gd name="connsiteY27" fmla="*/ 2600408 h 5167896"/>
              <a:gd name="connsiteX28" fmla="*/ 838700 w 978599"/>
              <a:gd name="connsiteY28" fmla="*/ 2529471 h 5167896"/>
              <a:gd name="connsiteX29" fmla="*/ 825660 w 978599"/>
              <a:gd name="connsiteY29" fmla="*/ 2459826 h 5167896"/>
              <a:gd name="connsiteX30" fmla="*/ 488294 w 978599"/>
              <a:gd name="connsiteY30" fmla="*/ 2059734 h 5167896"/>
              <a:gd name="connsiteX31" fmla="*/ 237488 w 978599"/>
              <a:gd name="connsiteY31" fmla="*/ 2282007 h 5167896"/>
              <a:gd name="connsiteX32" fmla="*/ 739099 w 978599"/>
              <a:gd name="connsiteY32" fmla="*/ 2282007 h 5167896"/>
              <a:gd name="connsiteX33" fmla="*/ 488294 w 978599"/>
              <a:gd name="connsiteY33" fmla="*/ 2059734 h 5167896"/>
              <a:gd name="connsiteX34" fmla="*/ 233049 w 978599"/>
              <a:gd name="connsiteY34" fmla="*/ 1630005 h 5167896"/>
              <a:gd name="connsiteX35" fmla="*/ 488294 w 978599"/>
              <a:gd name="connsiteY35" fmla="*/ 1858206 h 5167896"/>
              <a:gd name="connsiteX36" fmla="*/ 743538 w 978599"/>
              <a:gd name="connsiteY36" fmla="*/ 1630005 h 5167896"/>
              <a:gd name="connsiteX37" fmla="*/ 150927 w 978599"/>
              <a:gd name="connsiteY37" fmla="*/ 1155822 h 5167896"/>
              <a:gd name="connsiteX38" fmla="*/ 133171 w 978599"/>
              <a:gd name="connsiteY38" fmla="*/ 1304004 h 5167896"/>
              <a:gd name="connsiteX39" fmla="*/ 150927 w 978599"/>
              <a:gd name="connsiteY39" fmla="*/ 1452187 h 5167896"/>
              <a:gd name="connsiteX40" fmla="*/ 827880 w 978599"/>
              <a:gd name="connsiteY40" fmla="*/ 1452187 h 5167896"/>
              <a:gd name="connsiteX41" fmla="*/ 845636 w 978599"/>
              <a:gd name="connsiteY41" fmla="*/ 1304004 h 5167896"/>
              <a:gd name="connsiteX42" fmla="*/ 827880 w 978599"/>
              <a:gd name="connsiteY42" fmla="*/ 1155822 h 5167896"/>
              <a:gd name="connsiteX43" fmla="*/ 488294 w 978599"/>
              <a:gd name="connsiteY43" fmla="*/ 752766 h 5167896"/>
              <a:gd name="connsiteX44" fmla="*/ 235269 w 978599"/>
              <a:gd name="connsiteY44" fmla="*/ 978003 h 5167896"/>
              <a:gd name="connsiteX45" fmla="*/ 741319 w 978599"/>
              <a:gd name="connsiteY45" fmla="*/ 978003 h 5167896"/>
              <a:gd name="connsiteX46" fmla="*/ 488294 w 978599"/>
              <a:gd name="connsiteY46" fmla="*/ 752766 h 5167896"/>
              <a:gd name="connsiteX47" fmla="*/ 235269 w 978599"/>
              <a:gd name="connsiteY47" fmla="*/ 326001 h 5167896"/>
              <a:gd name="connsiteX48" fmla="*/ 486074 w 978599"/>
              <a:gd name="connsiteY48" fmla="*/ 551238 h 5167896"/>
              <a:gd name="connsiteX49" fmla="*/ 739099 w 978599"/>
              <a:gd name="connsiteY49" fmla="*/ 326001 h 5167896"/>
              <a:gd name="connsiteX50" fmla="*/ 0 w 978599"/>
              <a:gd name="connsiteY50" fmla="*/ 0 h 5167896"/>
              <a:gd name="connsiteX51" fmla="*/ 133171 w 978599"/>
              <a:gd name="connsiteY51" fmla="*/ 0 h 5167896"/>
              <a:gd name="connsiteX52" fmla="*/ 150927 w 978599"/>
              <a:gd name="connsiteY52" fmla="*/ 148182 h 5167896"/>
              <a:gd name="connsiteX53" fmla="*/ 825660 w 978599"/>
              <a:gd name="connsiteY53" fmla="*/ 148182 h 5167896"/>
              <a:gd name="connsiteX54" fmla="*/ 843416 w 978599"/>
              <a:gd name="connsiteY54" fmla="*/ 0 h 5167896"/>
              <a:gd name="connsiteX55" fmla="*/ 976587 w 978599"/>
              <a:gd name="connsiteY55" fmla="*/ 0 h 5167896"/>
              <a:gd name="connsiteX56" fmla="*/ 628123 w 978599"/>
              <a:gd name="connsiteY56" fmla="*/ 652002 h 5167896"/>
              <a:gd name="connsiteX57" fmla="*/ 976587 w 978599"/>
              <a:gd name="connsiteY57" fmla="*/ 1304004 h 5167896"/>
              <a:gd name="connsiteX58" fmla="*/ 628123 w 978599"/>
              <a:gd name="connsiteY58" fmla="*/ 1958970 h 5167896"/>
              <a:gd name="connsiteX59" fmla="*/ 968988 w 978599"/>
              <a:gd name="connsiteY59" fmla="*/ 2488710 h 5167896"/>
              <a:gd name="connsiteX60" fmla="*/ 973522 w 978599"/>
              <a:gd name="connsiteY60" fmla="*/ 2559888 h 5167896"/>
              <a:gd name="connsiteX61" fmla="*/ 978599 w 978599"/>
              <a:gd name="connsiteY61" fmla="*/ 2559888 h 5167896"/>
              <a:gd name="connsiteX62" fmla="*/ 976061 w 978599"/>
              <a:gd name="connsiteY62" fmla="*/ 2599740 h 5167896"/>
              <a:gd name="connsiteX63" fmla="*/ 976587 w 978599"/>
              <a:gd name="connsiteY63" fmla="*/ 2608008 h 5167896"/>
              <a:gd name="connsiteX64" fmla="*/ 975533 w 978599"/>
              <a:gd name="connsiteY64" fmla="*/ 2608008 h 5167896"/>
              <a:gd name="connsiteX65" fmla="*/ 970999 w 978599"/>
              <a:gd name="connsiteY65" fmla="*/ 2679193 h 5167896"/>
              <a:gd name="connsiteX66" fmla="*/ 630135 w 978599"/>
              <a:gd name="connsiteY66" fmla="*/ 3211890 h 5167896"/>
              <a:gd name="connsiteX67" fmla="*/ 978599 w 978599"/>
              <a:gd name="connsiteY67" fmla="*/ 3863892 h 5167896"/>
              <a:gd name="connsiteX68" fmla="*/ 630135 w 978599"/>
              <a:gd name="connsiteY68" fmla="*/ 4518858 h 5167896"/>
              <a:gd name="connsiteX69" fmla="*/ 978599 w 978599"/>
              <a:gd name="connsiteY69" fmla="*/ 5167896 h 5167896"/>
              <a:gd name="connsiteX70" fmla="*/ 845428 w 978599"/>
              <a:gd name="connsiteY70" fmla="*/ 5167896 h 5167896"/>
              <a:gd name="connsiteX71" fmla="*/ 827672 w 978599"/>
              <a:gd name="connsiteY71" fmla="*/ 5019714 h 5167896"/>
              <a:gd name="connsiteX72" fmla="*/ 152939 w 978599"/>
              <a:gd name="connsiteY72" fmla="*/ 5019714 h 5167896"/>
              <a:gd name="connsiteX73" fmla="*/ 135183 w 978599"/>
              <a:gd name="connsiteY73" fmla="*/ 5167896 h 5167896"/>
              <a:gd name="connsiteX74" fmla="*/ 2012 w 978599"/>
              <a:gd name="connsiteY74" fmla="*/ 5167896 h 5167896"/>
              <a:gd name="connsiteX75" fmla="*/ 350476 w 978599"/>
              <a:gd name="connsiteY75" fmla="*/ 4518858 h 5167896"/>
              <a:gd name="connsiteX76" fmla="*/ 2012 w 978599"/>
              <a:gd name="connsiteY76" fmla="*/ 3863892 h 5167896"/>
              <a:gd name="connsiteX77" fmla="*/ 350476 w 978599"/>
              <a:gd name="connsiteY77" fmla="*/ 3211890 h 5167896"/>
              <a:gd name="connsiteX78" fmla="*/ 9611 w 978599"/>
              <a:gd name="connsiteY78" fmla="*/ 2679192 h 5167896"/>
              <a:gd name="connsiteX79" fmla="*/ 5077 w 978599"/>
              <a:gd name="connsiteY79" fmla="*/ 2608008 h 5167896"/>
              <a:gd name="connsiteX80" fmla="*/ 0 w 978599"/>
              <a:gd name="connsiteY80" fmla="*/ 2608008 h 5167896"/>
              <a:gd name="connsiteX81" fmla="*/ 2539 w 978599"/>
              <a:gd name="connsiteY81" fmla="*/ 2568158 h 5167896"/>
              <a:gd name="connsiteX82" fmla="*/ 2012 w 978599"/>
              <a:gd name="connsiteY82" fmla="*/ 2559888 h 5167896"/>
              <a:gd name="connsiteX83" fmla="*/ 3065 w 978599"/>
              <a:gd name="connsiteY83" fmla="*/ 2559888 h 5167896"/>
              <a:gd name="connsiteX84" fmla="*/ 7599 w 978599"/>
              <a:gd name="connsiteY84" fmla="*/ 2488710 h 5167896"/>
              <a:gd name="connsiteX85" fmla="*/ 348464 w 978599"/>
              <a:gd name="connsiteY85" fmla="*/ 1958970 h 5167896"/>
              <a:gd name="connsiteX86" fmla="*/ 0 w 978599"/>
              <a:gd name="connsiteY86" fmla="*/ 1304004 h 5167896"/>
              <a:gd name="connsiteX87" fmla="*/ 348464 w 978599"/>
              <a:gd name="connsiteY87" fmla="*/ 652002 h 5167896"/>
              <a:gd name="connsiteX88" fmla="*/ 0 w 978599"/>
              <a:gd name="connsiteY88" fmla="*/ 0 h 516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978599" h="5167896">
                <a:moveTo>
                  <a:pt x="490306" y="4619622"/>
                </a:moveTo>
                <a:cubicBezTo>
                  <a:pt x="392646" y="4687786"/>
                  <a:pt x="303866" y="4755950"/>
                  <a:pt x="239500" y="4841895"/>
                </a:cubicBezTo>
                <a:lnTo>
                  <a:pt x="741111" y="4841895"/>
                </a:lnTo>
                <a:cubicBezTo>
                  <a:pt x="676745" y="4755950"/>
                  <a:pt x="587964" y="4687786"/>
                  <a:pt x="490306" y="4619622"/>
                </a:cubicBezTo>
                <a:close/>
                <a:moveTo>
                  <a:pt x="235061" y="4189893"/>
                </a:moveTo>
                <a:cubicBezTo>
                  <a:pt x="299427" y="4278803"/>
                  <a:pt x="390427" y="4346967"/>
                  <a:pt x="490305" y="4418094"/>
                </a:cubicBezTo>
                <a:cubicBezTo>
                  <a:pt x="590184" y="4346967"/>
                  <a:pt x="681184" y="4278803"/>
                  <a:pt x="745550" y="4189893"/>
                </a:cubicBezTo>
                <a:close/>
                <a:moveTo>
                  <a:pt x="152939" y="3715710"/>
                </a:moveTo>
                <a:cubicBezTo>
                  <a:pt x="141842" y="3760165"/>
                  <a:pt x="135183" y="3810547"/>
                  <a:pt x="135183" y="3863892"/>
                </a:cubicBezTo>
                <a:cubicBezTo>
                  <a:pt x="135183" y="3917238"/>
                  <a:pt x="141841" y="3967620"/>
                  <a:pt x="152939" y="4012075"/>
                </a:cubicBezTo>
                <a:lnTo>
                  <a:pt x="829892" y="4012075"/>
                </a:lnTo>
                <a:cubicBezTo>
                  <a:pt x="840989" y="3967621"/>
                  <a:pt x="847648" y="3917238"/>
                  <a:pt x="847647" y="3863892"/>
                </a:cubicBezTo>
                <a:cubicBezTo>
                  <a:pt x="847648" y="3810547"/>
                  <a:pt x="840989" y="3760165"/>
                  <a:pt x="829892" y="3715710"/>
                </a:cubicBezTo>
                <a:close/>
                <a:moveTo>
                  <a:pt x="490306" y="3312654"/>
                </a:moveTo>
                <a:cubicBezTo>
                  <a:pt x="392646" y="3380818"/>
                  <a:pt x="301646" y="3451945"/>
                  <a:pt x="237280" y="3537891"/>
                </a:cubicBezTo>
                <a:lnTo>
                  <a:pt x="743330" y="3537891"/>
                </a:lnTo>
                <a:cubicBezTo>
                  <a:pt x="678965" y="3451945"/>
                  <a:pt x="587963" y="3383782"/>
                  <a:pt x="490306" y="3312654"/>
                </a:cubicBezTo>
                <a:close/>
                <a:moveTo>
                  <a:pt x="237280" y="2885889"/>
                </a:moveTo>
                <a:cubicBezTo>
                  <a:pt x="301647" y="2971835"/>
                  <a:pt x="392647" y="3039999"/>
                  <a:pt x="488085" y="3111126"/>
                </a:cubicBezTo>
                <a:cubicBezTo>
                  <a:pt x="585745" y="3039999"/>
                  <a:pt x="676744" y="2971835"/>
                  <a:pt x="741110" y="2885889"/>
                </a:cubicBezTo>
                <a:close/>
                <a:moveTo>
                  <a:pt x="150927" y="2459826"/>
                </a:moveTo>
                <a:cubicBezTo>
                  <a:pt x="145379" y="2482053"/>
                  <a:pt x="140940" y="2505022"/>
                  <a:pt x="137888" y="2529472"/>
                </a:cubicBezTo>
                <a:lnTo>
                  <a:pt x="135625" y="2567147"/>
                </a:lnTo>
                <a:lnTo>
                  <a:pt x="139900" y="2637313"/>
                </a:lnTo>
                <a:cubicBezTo>
                  <a:pt x="142952" y="2662134"/>
                  <a:pt x="147391" y="2685843"/>
                  <a:pt x="152939" y="2708070"/>
                </a:cubicBezTo>
                <a:lnTo>
                  <a:pt x="827672" y="2708070"/>
                </a:lnTo>
                <a:cubicBezTo>
                  <a:pt x="833221" y="2685843"/>
                  <a:pt x="837660" y="2662134"/>
                  <a:pt x="840712" y="2637314"/>
                </a:cubicBezTo>
                <a:lnTo>
                  <a:pt x="842960" y="2600408"/>
                </a:lnTo>
                <a:lnTo>
                  <a:pt x="838700" y="2529471"/>
                </a:lnTo>
                <a:cubicBezTo>
                  <a:pt x="835648" y="2505022"/>
                  <a:pt x="831209" y="2482053"/>
                  <a:pt x="825660" y="2459826"/>
                </a:cubicBezTo>
                <a:close/>
                <a:moveTo>
                  <a:pt x="488294" y="2059734"/>
                </a:moveTo>
                <a:cubicBezTo>
                  <a:pt x="390635" y="2127898"/>
                  <a:pt x="301854" y="2196062"/>
                  <a:pt x="237488" y="2282007"/>
                </a:cubicBezTo>
                <a:lnTo>
                  <a:pt x="739099" y="2282007"/>
                </a:lnTo>
                <a:cubicBezTo>
                  <a:pt x="674733" y="2196062"/>
                  <a:pt x="585952" y="2127898"/>
                  <a:pt x="488294" y="2059734"/>
                </a:cubicBezTo>
                <a:close/>
                <a:moveTo>
                  <a:pt x="233049" y="1630005"/>
                </a:moveTo>
                <a:cubicBezTo>
                  <a:pt x="297415" y="1718915"/>
                  <a:pt x="388415" y="1787079"/>
                  <a:pt x="488294" y="1858206"/>
                </a:cubicBezTo>
                <a:cubicBezTo>
                  <a:pt x="588172" y="1787079"/>
                  <a:pt x="679172" y="1718915"/>
                  <a:pt x="743538" y="1630005"/>
                </a:cubicBezTo>
                <a:close/>
                <a:moveTo>
                  <a:pt x="150927" y="1155822"/>
                </a:moveTo>
                <a:cubicBezTo>
                  <a:pt x="139830" y="1200277"/>
                  <a:pt x="133171" y="1250659"/>
                  <a:pt x="133171" y="1304004"/>
                </a:cubicBezTo>
                <a:cubicBezTo>
                  <a:pt x="133171" y="1357350"/>
                  <a:pt x="139830" y="1407732"/>
                  <a:pt x="150927" y="1452187"/>
                </a:cubicBezTo>
                <a:lnTo>
                  <a:pt x="827880" y="1452187"/>
                </a:lnTo>
                <a:cubicBezTo>
                  <a:pt x="838977" y="1407732"/>
                  <a:pt x="845636" y="1357350"/>
                  <a:pt x="845636" y="1304004"/>
                </a:cubicBezTo>
                <a:cubicBezTo>
                  <a:pt x="845636" y="1250659"/>
                  <a:pt x="838977" y="1200277"/>
                  <a:pt x="827880" y="1155822"/>
                </a:cubicBezTo>
                <a:close/>
                <a:moveTo>
                  <a:pt x="488294" y="752766"/>
                </a:moveTo>
                <a:cubicBezTo>
                  <a:pt x="390635" y="820930"/>
                  <a:pt x="299635" y="892057"/>
                  <a:pt x="235269" y="978003"/>
                </a:cubicBezTo>
                <a:lnTo>
                  <a:pt x="741319" y="978003"/>
                </a:lnTo>
                <a:cubicBezTo>
                  <a:pt x="676953" y="892057"/>
                  <a:pt x="585952" y="823894"/>
                  <a:pt x="488294" y="752766"/>
                </a:cubicBezTo>
                <a:close/>
                <a:moveTo>
                  <a:pt x="235269" y="326001"/>
                </a:moveTo>
                <a:cubicBezTo>
                  <a:pt x="299635" y="411947"/>
                  <a:pt x="390635" y="480111"/>
                  <a:pt x="486074" y="551238"/>
                </a:cubicBezTo>
                <a:cubicBezTo>
                  <a:pt x="583733" y="480111"/>
                  <a:pt x="674733" y="411947"/>
                  <a:pt x="739099" y="326001"/>
                </a:cubicBezTo>
                <a:close/>
                <a:moveTo>
                  <a:pt x="0" y="0"/>
                </a:moveTo>
                <a:lnTo>
                  <a:pt x="133171" y="0"/>
                </a:lnTo>
                <a:cubicBezTo>
                  <a:pt x="133171" y="53346"/>
                  <a:pt x="139830" y="103728"/>
                  <a:pt x="150927" y="148182"/>
                </a:cubicBezTo>
                <a:lnTo>
                  <a:pt x="825660" y="148182"/>
                </a:lnTo>
                <a:cubicBezTo>
                  <a:pt x="836758" y="103728"/>
                  <a:pt x="843416" y="53346"/>
                  <a:pt x="843416" y="0"/>
                </a:cubicBezTo>
                <a:lnTo>
                  <a:pt x="976587" y="0"/>
                </a:lnTo>
                <a:cubicBezTo>
                  <a:pt x="976587" y="337856"/>
                  <a:pt x="807904" y="512711"/>
                  <a:pt x="628123" y="652002"/>
                </a:cubicBezTo>
                <a:cubicBezTo>
                  <a:pt x="807904" y="788330"/>
                  <a:pt x="976587" y="966149"/>
                  <a:pt x="976587" y="1304004"/>
                </a:cubicBezTo>
                <a:cubicBezTo>
                  <a:pt x="976587" y="1644824"/>
                  <a:pt x="807904" y="1822642"/>
                  <a:pt x="628123" y="1958970"/>
                </a:cubicBezTo>
                <a:cubicBezTo>
                  <a:pt x="785432" y="2078257"/>
                  <a:pt x="934242" y="2227042"/>
                  <a:pt x="968988" y="2488710"/>
                </a:cubicBezTo>
                <a:lnTo>
                  <a:pt x="973522" y="2559888"/>
                </a:lnTo>
                <a:lnTo>
                  <a:pt x="978599" y="2559888"/>
                </a:lnTo>
                <a:lnTo>
                  <a:pt x="976061" y="2599740"/>
                </a:lnTo>
                <a:lnTo>
                  <a:pt x="976587" y="2608008"/>
                </a:lnTo>
                <a:lnTo>
                  <a:pt x="975533" y="2608008"/>
                </a:lnTo>
                <a:lnTo>
                  <a:pt x="970999" y="2679193"/>
                </a:lnTo>
                <a:cubicBezTo>
                  <a:pt x="936255" y="2940902"/>
                  <a:pt x="787443" y="3090011"/>
                  <a:pt x="630135" y="3211890"/>
                </a:cubicBezTo>
                <a:cubicBezTo>
                  <a:pt x="809916" y="3348218"/>
                  <a:pt x="978599" y="3526037"/>
                  <a:pt x="978599" y="3863892"/>
                </a:cubicBezTo>
                <a:cubicBezTo>
                  <a:pt x="978599" y="4204712"/>
                  <a:pt x="809916" y="4382530"/>
                  <a:pt x="630135" y="4518858"/>
                </a:cubicBezTo>
                <a:cubicBezTo>
                  <a:pt x="809916" y="4655186"/>
                  <a:pt x="978598" y="4830041"/>
                  <a:pt x="978599" y="5167896"/>
                </a:cubicBezTo>
                <a:lnTo>
                  <a:pt x="845428" y="5167896"/>
                </a:lnTo>
                <a:cubicBezTo>
                  <a:pt x="845428" y="5111587"/>
                  <a:pt x="838770" y="5064169"/>
                  <a:pt x="827672" y="5019714"/>
                </a:cubicBezTo>
                <a:lnTo>
                  <a:pt x="152939" y="5019714"/>
                </a:lnTo>
                <a:cubicBezTo>
                  <a:pt x="141842" y="5064169"/>
                  <a:pt x="135183" y="5111587"/>
                  <a:pt x="135183" y="5167896"/>
                </a:cubicBezTo>
                <a:lnTo>
                  <a:pt x="2012" y="5167896"/>
                </a:lnTo>
                <a:cubicBezTo>
                  <a:pt x="2012" y="4830041"/>
                  <a:pt x="170695" y="4655186"/>
                  <a:pt x="350476" y="4518858"/>
                </a:cubicBezTo>
                <a:cubicBezTo>
                  <a:pt x="170695" y="4382530"/>
                  <a:pt x="2012" y="4204712"/>
                  <a:pt x="2012" y="3863892"/>
                </a:cubicBezTo>
                <a:cubicBezTo>
                  <a:pt x="2012" y="3526037"/>
                  <a:pt x="170695" y="3348218"/>
                  <a:pt x="350476" y="3211890"/>
                </a:cubicBezTo>
                <a:cubicBezTo>
                  <a:pt x="193167" y="3090011"/>
                  <a:pt x="44356" y="2940902"/>
                  <a:pt x="9611" y="2679192"/>
                </a:cubicBezTo>
                <a:lnTo>
                  <a:pt x="5077" y="2608008"/>
                </a:lnTo>
                <a:lnTo>
                  <a:pt x="0" y="2608008"/>
                </a:lnTo>
                <a:lnTo>
                  <a:pt x="2539" y="2568158"/>
                </a:lnTo>
                <a:lnTo>
                  <a:pt x="2012" y="2559888"/>
                </a:lnTo>
                <a:lnTo>
                  <a:pt x="3065" y="2559888"/>
                </a:lnTo>
                <a:lnTo>
                  <a:pt x="7599" y="2488710"/>
                </a:lnTo>
                <a:cubicBezTo>
                  <a:pt x="42345" y="2227041"/>
                  <a:pt x="191156" y="2078257"/>
                  <a:pt x="348464" y="1958970"/>
                </a:cubicBezTo>
                <a:cubicBezTo>
                  <a:pt x="168683" y="1822642"/>
                  <a:pt x="0" y="1644824"/>
                  <a:pt x="0" y="1304004"/>
                </a:cubicBezTo>
                <a:cubicBezTo>
                  <a:pt x="0" y="966149"/>
                  <a:pt x="168683" y="788330"/>
                  <a:pt x="348464" y="652002"/>
                </a:cubicBezTo>
                <a:cubicBezTo>
                  <a:pt x="168683" y="512711"/>
                  <a:pt x="0" y="337856"/>
                  <a:pt x="0" y="0"/>
                </a:cubicBezTo>
                <a:close/>
              </a:path>
            </a:pathLst>
          </a:custGeom>
          <a:solidFill>
            <a:srgbClr val="D9D1CC"/>
          </a:solidFill>
          <a:ln w="9525" cap="flat">
            <a:solidFill>
              <a:schemeClr val="accent2"/>
            </a:solidFill>
            <a:prstDash val="solid"/>
            <a:miter/>
          </a:ln>
        </p:spPr>
        <p:txBody>
          <a:bodyPr rtlCol="0" anchor="ctr"/>
          <a:lstStyle/>
          <a:p>
            <a:endParaRPr lang="en-GB"/>
          </a:p>
        </p:txBody>
      </p:sp>
      <p:sp>
        <p:nvSpPr>
          <p:cNvPr id="17" name="Freeform: Shape 16" descr="DNA with solid fill">
            <a:extLst>
              <a:ext uri="{FF2B5EF4-FFF2-40B4-BE49-F238E27FC236}">
                <a16:creationId xmlns:a16="http://schemas.microsoft.com/office/drawing/2014/main" id="{DE4797AA-594F-CDE6-651B-3CD3A61E20E1}"/>
              </a:ext>
            </a:extLst>
          </p:cNvPr>
          <p:cNvSpPr/>
          <p:nvPr/>
        </p:nvSpPr>
        <p:spPr>
          <a:xfrm rot="11267008">
            <a:off x="4939562" y="2418929"/>
            <a:ext cx="490504" cy="2590306"/>
          </a:xfrm>
          <a:custGeom>
            <a:avLst/>
            <a:gdLst>
              <a:gd name="connsiteX0" fmla="*/ 490306 w 978599"/>
              <a:gd name="connsiteY0" fmla="*/ 4619622 h 5167896"/>
              <a:gd name="connsiteX1" fmla="*/ 239500 w 978599"/>
              <a:gd name="connsiteY1" fmla="*/ 4841895 h 5167896"/>
              <a:gd name="connsiteX2" fmla="*/ 741111 w 978599"/>
              <a:gd name="connsiteY2" fmla="*/ 4841895 h 5167896"/>
              <a:gd name="connsiteX3" fmla="*/ 490306 w 978599"/>
              <a:gd name="connsiteY3" fmla="*/ 4619622 h 5167896"/>
              <a:gd name="connsiteX4" fmla="*/ 235061 w 978599"/>
              <a:gd name="connsiteY4" fmla="*/ 4189893 h 5167896"/>
              <a:gd name="connsiteX5" fmla="*/ 490305 w 978599"/>
              <a:gd name="connsiteY5" fmla="*/ 4418094 h 5167896"/>
              <a:gd name="connsiteX6" fmla="*/ 745550 w 978599"/>
              <a:gd name="connsiteY6" fmla="*/ 4189893 h 5167896"/>
              <a:gd name="connsiteX7" fmla="*/ 152939 w 978599"/>
              <a:gd name="connsiteY7" fmla="*/ 3715710 h 5167896"/>
              <a:gd name="connsiteX8" fmla="*/ 135183 w 978599"/>
              <a:gd name="connsiteY8" fmla="*/ 3863892 h 5167896"/>
              <a:gd name="connsiteX9" fmla="*/ 152939 w 978599"/>
              <a:gd name="connsiteY9" fmla="*/ 4012075 h 5167896"/>
              <a:gd name="connsiteX10" fmla="*/ 829892 w 978599"/>
              <a:gd name="connsiteY10" fmla="*/ 4012075 h 5167896"/>
              <a:gd name="connsiteX11" fmla="*/ 847647 w 978599"/>
              <a:gd name="connsiteY11" fmla="*/ 3863892 h 5167896"/>
              <a:gd name="connsiteX12" fmla="*/ 829892 w 978599"/>
              <a:gd name="connsiteY12" fmla="*/ 3715710 h 5167896"/>
              <a:gd name="connsiteX13" fmla="*/ 490306 w 978599"/>
              <a:gd name="connsiteY13" fmla="*/ 3312654 h 5167896"/>
              <a:gd name="connsiteX14" fmla="*/ 237280 w 978599"/>
              <a:gd name="connsiteY14" fmla="*/ 3537891 h 5167896"/>
              <a:gd name="connsiteX15" fmla="*/ 743330 w 978599"/>
              <a:gd name="connsiteY15" fmla="*/ 3537891 h 5167896"/>
              <a:gd name="connsiteX16" fmla="*/ 490306 w 978599"/>
              <a:gd name="connsiteY16" fmla="*/ 3312654 h 5167896"/>
              <a:gd name="connsiteX17" fmla="*/ 237280 w 978599"/>
              <a:gd name="connsiteY17" fmla="*/ 2885889 h 5167896"/>
              <a:gd name="connsiteX18" fmla="*/ 488085 w 978599"/>
              <a:gd name="connsiteY18" fmla="*/ 3111126 h 5167896"/>
              <a:gd name="connsiteX19" fmla="*/ 741110 w 978599"/>
              <a:gd name="connsiteY19" fmla="*/ 2885889 h 5167896"/>
              <a:gd name="connsiteX20" fmla="*/ 150927 w 978599"/>
              <a:gd name="connsiteY20" fmla="*/ 2459826 h 5167896"/>
              <a:gd name="connsiteX21" fmla="*/ 137888 w 978599"/>
              <a:gd name="connsiteY21" fmla="*/ 2529472 h 5167896"/>
              <a:gd name="connsiteX22" fmla="*/ 135625 w 978599"/>
              <a:gd name="connsiteY22" fmla="*/ 2567147 h 5167896"/>
              <a:gd name="connsiteX23" fmla="*/ 139900 w 978599"/>
              <a:gd name="connsiteY23" fmla="*/ 2637313 h 5167896"/>
              <a:gd name="connsiteX24" fmla="*/ 152939 w 978599"/>
              <a:gd name="connsiteY24" fmla="*/ 2708070 h 5167896"/>
              <a:gd name="connsiteX25" fmla="*/ 827672 w 978599"/>
              <a:gd name="connsiteY25" fmla="*/ 2708070 h 5167896"/>
              <a:gd name="connsiteX26" fmla="*/ 840712 w 978599"/>
              <a:gd name="connsiteY26" fmla="*/ 2637314 h 5167896"/>
              <a:gd name="connsiteX27" fmla="*/ 842960 w 978599"/>
              <a:gd name="connsiteY27" fmla="*/ 2600408 h 5167896"/>
              <a:gd name="connsiteX28" fmla="*/ 838700 w 978599"/>
              <a:gd name="connsiteY28" fmla="*/ 2529471 h 5167896"/>
              <a:gd name="connsiteX29" fmla="*/ 825660 w 978599"/>
              <a:gd name="connsiteY29" fmla="*/ 2459826 h 5167896"/>
              <a:gd name="connsiteX30" fmla="*/ 488294 w 978599"/>
              <a:gd name="connsiteY30" fmla="*/ 2059734 h 5167896"/>
              <a:gd name="connsiteX31" fmla="*/ 237488 w 978599"/>
              <a:gd name="connsiteY31" fmla="*/ 2282007 h 5167896"/>
              <a:gd name="connsiteX32" fmla="*/ 739099 w 978599"/>
              <a:gd name="connsiteY32" fmla="*/ 2282007 h 5167896"/>
              <a:gd name="connsiteX33" fmla="*/ 488294 w 978599"/>
              <a:gd name="connsiteY33" fmla="*/ 2059734 h 5167896"/>
              <a:gd name="connsiteX34" fmla="*/ 233049 w 978599"/>
              <a:gd name="connsiteY34" fmla="*/ 1630005 h 5167896"/>
              <a:gd name="connsiteX35" fmla="*/ 488294 w 978599"/>
              <a:gd name="connsiteY35" fmla="*/ 1858206 h 5167896"/>
              <a:gd name="connsiteX36" fmla="*/ 743538 w 978599"/>
              <a:gd name="connsiteY36" fmla="*/ 1630005 h 5167896"/>
              <a:gd name="connsiteX37" fmla="*/ 150927 w 978599"/>
              <a:gd name="connsiteY37" fmla="*/ 1155822 h 5167896"/>
              <a:gd name="connsiteX38" fmla="*/ 133171 w 978599"/>
              <a:gd name="connsiteY38" fmla="*/ 1304004 h 5167896"/>
              <a:gd name="connsiteX39" fmla="*/ 150927 w 978599"/>
              <a:gd name="connsiteY39" fmla="*/ 1452187 h 5167896"/>
              <a:gd name="connsiteX40" fmla="*/ 827880 w 978599"/>
              <a:gd name="connsiteY40" fmla="*/ 1452187 h 5167896"/>
              <a:gd name="connsiteX41" fmla="*/ 845636 w 978599"/>
              <a:gd name="connsiteY41" fmla="*/ 1304004 h 5167896"/>
              <a:gd name="connsiteX42" fmla="*/ 827880 w 978599"/>
              <a:gd name="connsiteY42" fmla="*/ 1155822 h 5167896"/>
              <a:gd name="connsiteX43" fmla="*/ 488294 w 978599"/>
              <a:gd name="connsiteY43" fmla="*/ 752766 h 5167896"/>
              <a:gd name="connsiteX44" fmla="*/ 235269 w 978599"/>
              <a:gd name="connsiteY44" fmla="*/ 978003 h 5167896"/>
              <a:gd name="connsiteX45" fmla="*/ 741319 w 978599"/>
              <a:gd name="connsiteY45" fmla="*/ 978003 h 5167896"/>
              <a:gd name="connsiteX46" fmla="*/ 488294 w 978599"/>
              <a:gd name="connsiteY46" fmla="*/ 752766 h 5167896"/>
              <a:gd name="connsiteX47" fmla="*/ 235269 w 978599"/>
              <a:gd name="connsiteY47" fmla="*/ 326001 h 5167896"/>
              <a:gd name="connsiteX48" fmla="*/ 486074 w 978599"/>
              <a:gd name="connsiteY48" fmla="*/ 551238 h 5167896"/>
              <a:gd name="connsiteX49" fmla="*/ 739099 w 978599"/>
              <a:gd name="connsiteY49" fmla="*/ 326001 h 5167896"/>
              <a:gd name="connsiteX50" fmla="*/ 0 w 978599"/>
              <a:gd name="connsiteY50" fmla="*/ 0 h 5167896"/>
              <a:gd name="connsiteX51" fmla="*/ 133171 w 978599"/>
              <a:gd name="connsiteY51" fmla="*/ 0 h 5167896"/>
              <a:gd name="connsiteX52" fmla="*/ 150927 w 978599"/>
              <a:gd name="connsiteY52" fmla="*/ 148182 h 5167896"/>
              <a:gd name="connsiteX53" fmla="*/ 825660 w 978599"/>
              <a:gd name="connsiteY53" fmla="*/ 148182 h 5167896"/>
              <a:gd name="connsiteX54" fmla="*/ 843416 w 978599"/>
              <a:gd name="connsiteY54" fmla="*/ 0 h 5167896"/>
              <a:gd name="connsiteX55" fmla="*/ 976587 w 978599"/>
              <a:gd name="connsiteY55" fmla="*/ 0 h 5167896"/>
              <a:gd name="connsiteX56" fmla="*/ 628123 w 978599"/>
              <a:gd name="connsiteY56" fmla="*/ 652002 h 5167896"/>
              <a:gd name="connsiteX57" fmla="*/ 976587 w 978599"/>
              <a:gd name="connsiteY57" fmla="*/ 1304004 h 5167896"/>
              <a:gd name="connsiteX58" fmla="*/ 628123 w 978599"/>
              <a:gd name="connsiteY58" fmla="*/ 1958970 h 5167896"/>
              <a:gd name="connsiteX59" fmla="*/ 968988 w 978599"/>
              <a:gd name="connsiteY59" fmla="*/ 2488710 h 5167896"/>
              <a:gd name="connsiteX60" fmla="*/ 973522 w 978599"/>
              <a:gd name="connsiteY60" fmla="*/ 2559888 h 5167896"/>
              <a:gd name="connsiteX61" fmla="*/ 978599 w 978599"/>
              <a:gd name="connsiteY61" fmla="*/ 2559888 h 5167896"/>
              <a:gd name="connsiteX62" fmla="*/ 976061 w 978599"/>
              <a:gd name="connsiteY62" fmla="*/ 2599740 h 5167896"/>
              <a:gd name="connsiteX63" fmla="*/ 976587 w 978599"/>
              <a:gd name="connsiteY63" fmla="*/ 2608008 h 5167896"/>
              <a:gd name="connsiteX64" fmla="*/ 975533 w 978599"/>
              <a:gd name="connsiteY64" fmla="*/ 2608008 h 5167896"/>
              <a:gd name="connsiteX65" fmla="*/ 970999 w 978599"/>
              <a:gd name="connsiteY65" fmla="*/ 2679193 h 5167896"/>
              <a:gd name="connsiteX66" fmla="*/ 630135 w 978599"/>
              <a:gd name="connsiteY66" fmla="*/ 3211890 h 5167896"/>
              <a:gd name="connsiteX67" fmla="*/ 978599 w 978599"/>
              <a:gd name="connsiteY67" fmla="*/ 3863892 h 5167896"/>
              <a:gd name="connsiteX68" fmla="*/ 630135 w 978599"/>
              <a:gd name="connsiteY68" fmla="*/ 4518858 h 5167896"/>
              <a:gd name="connsiteX69" fmla="*/ 978599 w 978599"/>
              <a:gd name="connsiteY69" fmla="*/ 5167896 h 5167896"/>
              <a:gd name="connsiteX70" fmla="*/ 845428 w 978599"/>
              <a:gd name="connsiteY70" fmla="*/ 5167896 h 5167896"/>
              <a:gd name="connsiteX71" fmla="*/ 827672 w 978599"/>
              <a:gd name="connsiteY71" fmla="*/ 5019714 h 5167896"/>
              <a:gd name="connsiteX72" fmla="*/ 152939 w 978599"/>
              <a:gd name="connsiteY72" fmla="*/ 5019714 h 5167896"/>
              <a:gd name="connsiteX73" fmla="*/ 135183 w 978599"/>
              <a:gd name="connsiteY73" fmla="*/ 5167896 h 5167896"/>
              <a:gd name="connsiteX74" fmla="*/ 2012 w 978599"/>
              <a:gd name="connsiteY74" fmla="*/ 5167896 h 5167896"/>
              <a:gd name="connsiteX75" fmla="*/ 350476 w 978599"/>
              <a:gd name="connsiteY75" fmla="*/ 4518858 h 5167896"/>
              <a:gd name="connsiteX76" fmla="*/ 2012 w 978599"/>
              <a:gd name="connsiteY76" fmla="*/ 3863892 h 5167896"/>
              <a:gd name="connsiteX77" fmla="*/ 350476 w 978599"/>
              <a:gd name="connsiteY77" fmla="*/ 3211890 h 5167896"/>
              <a:gd name="connsiteX78" fmla="*/ 9611 w 978599"/>
              <a:gd name="connsiteY78" fmla="*/ 2679192 h 5167896"/>
              <a:gd name="connsiteX79" fmla="*/ 5077 w 978599"/>
              <a:gd name="connsiteY79" fmla="*/ 2608008 h 5167896"/>
              <a:gd name="connsiteX80" fmla="*/ 0 w 978599"/>
              <a:gd name="connsiteY80" fmla="*/ 2608008 h 5167896"/>
              <a:gd name="connsiteX81" fmla="*/ 2539 w 978599"/>
              <a:gd name="connsiteY81" fmla="*/ 2568158 h 5167896"/>
              <a:gd name="connsiteX82" fmla="*/ 2012 w 978599"/>
              <a:gd name="connsiteY82" fmla="*/ 2559888 h 5167896"/>
              <a:gd name="connsiteX83" fmla="*/ 3065 w 978599"/>
              <a:gd name="connsiteY83" fmla="*/ 2559888 h 5167896"/>
              <a:gd name="connsiteX84" fmla="*/ 7599 w 978599"/>
              <a:gd name="connsiteY84" fmla="*/ 2488710 h 5167896"/>
              <a:gd name="connsiteX85" fmla="*/ 348464 w 978599"/>
              <a:gd name="connsiteY85" fmla="*/ 1958970 h 5167896"/>
              <a:gd name="connsiteX86" fmla="*/ 0 w 978599"/>
              <a:gd name="connsiteY86" fmla="*/ 1304004 h 5167896"/>
              <a:gd name="connsiteX87" fmla="*/ 348464 w 978599"/>
              <a:gd name="connsiteY87" fmla="*/ 652002 h 5167896"/>
              <a:gd name="connsiteX88" fmla="*/ 0 w 978599"/>
              <a:gd name="connsiteY88" fmla="*/ 0 h 516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978599" h="5167896">
                <a:moveTo>
                  <a:pt x="490306" y="4619622"/>
                </a:moveTo>
                <a:cubicBezTo>
                  <a:pt x="392646" y="4687786"/>
                  <a:pt x="303866" y="4755950"/>
                  <a:pt x="239500" y="4841895"/>
                </a:cubicBezTo>
                <a:lnTo>
                  <a:pt x="741111" y="4841895"/>
                </a:lnTo>
                <a:cubicBezTo>
                  <a:pt x="676745" y="4755950"/>
                  <a:pt x="587964" y="4687786"/>
                  <a:pt x="490306" y="4619622"/>
                </a:cubicBezTo>
                <a:close/>
                <a:moveTo>
                  <a:pt x="235061" y="4189893"/>
                </a:moveTo>
                <a:cubicBezTo>
                  <a:pt x="299427" y="4278803"/>
                  <a:pt x="390427" y="4346967"/>
                  <a:pt x="490305" y="4418094"/>
                </a:cubicBezTo>
                <a:cubicBezTo>
                  <a:pt x="590184" y="4346967"/>
                  <a:pt x="681184" y="4278803"/>
                  <a:pt x="745550" y="4189893"/>
                </a:cubicBezTo>
                <a:close/>
                <a:moveTo>
                  <a:pt x="152939" y="3715710"/>
                </a:moveTo>
                <a:cubicBezTo>
                  <a:pt x="141842" y="3760165"/>
                  <a:pt x="135183" y="3810547"/>
                  <a:pt x="135183" y="3863892"/>
                </a:cubicBezTo>
                <a:cubicBezTo>
                  <a:pt x="135183" y="3917238"/>
                  <a:pt x="141841" y="3967620"/>
                  <a:pt x="152939" y="4012075"/>
                </a:cubicBezTo>
                <a:lnTo>
                  <a:pt x="829892" y="4012075"/>
                </a:lnTo>
                <a:cubicBezTo>
                  <a:pt x="840989" y="3967621"/>
                  <a:pt x="847648" y="3917238"/>
                  <a:pt x="847647" y="3863892"/>
                </a:cubicBezTo>
                <a:cubicBezTo>
                  <a:pt x="847648" y="3810547"/>
                  <a:pt x="840989" y="3760165"/>
                  <a:pt x="829892" y="3715710"/>
                </a:cubicBezTo>
                <a:close/>
                <a:moveTo>
                  <a:pt x="490306" y="3312654"/>
                </a:moveTo>
                <a:cubicBezTo>
                  <a:pt x="392646" y="3380818"/>
                  <a:pt x="301646" y="3451945"/>
                  <a:pt x="237280" y="3537891"/>
                </a:cubicBezTo>
                <a:lnTo>
                  <a:pt x="743330" y="3537891"/>
                </a:lnTo>
                <a:cubicBezTo>
                  <a:pt x="678965" y="3451945"/>
                  <a:pt x="587963" y="3383782"/>
                  <a:pt x="490306" y="3312654"/>
                </a:cubicBezTo>
                <a:close/>
                <a:moveTo>
                  <a:pt x="237280" y="2885889"/>
                </a:moveTo>
                <a:cubicBezTo>
                  <a:pt x="301647" y="2971835"/>
                  <a:pt x="392647" y="3039999"/>
                  <a:pt x="488085" y="3111126"/>
                </a:cubicBezTo>
                <a:cubicBezTo>
                  <a:pt x="585745" y="3039999"/>
                  <a:pt x="676744" y="2971835"/>
                  <a:pt x="741110" y="2885889"/>
                </a:cubicBezTo>
                <a:close/>
                <a:moveTo>
                  <a:pt x="150927" y="2459826"/>
                </a:moveTo>
                <a:cubicBezTo>
                  <a:pt x="145379" y="2482053"/>
                  <a:pt x="140940" y="2505022"/>
                  <a:pt x="137888" y="2529472"/>
                </a:cubicBezTo>
                <a:lnTo>
                  <a:pt x="135625" y="2567147"/>
                </a:lnTo>
                <a:lnTo>
                  <a:pt x="139900" y="2637313"/>
                </a:lnTo>
                <a:cubicBezTo>
                  <a:pt x="142952" y="2662134"/>
                  <a:pt x="147391" y="2685843"/>
                  <a:pt x="152939" y="2708070"/>
                </a:cubicBezTo>
                <a:lnTo>
                  <a:pt x="827672" y="2708070"/>
                </a:lnTo>
                <a:cubicBezTo>
                  <a:pt x="833221" y="2685843"/>
                  <a:pt x="837660" y="2662134"/>
                  <a:pt x="840712" y="2637314"/>
                </a:cubicBezTo>
                <a:lnTo>
                  <a:pt x="842960" y="2600408"/>
                </a:lnTo>
                <a:lnTo>
                  <a:pt x="838700" y="2529471"/>
                </a:lnTo>
                <a:cubicBezTo>
                  <a:pt x="835648" y="2505022"/>
                  <a:pt x="831209" y="2482053"/>
                  <a:pt x="825660" y="2459826"/>
                </a:cubicBezTo>
                <a:close/>
                <a:moveTo>
                  <a:pt x="488294" y="2059734"/>
                </a:moveTo>
                <a:cubicBezTo>
                  <a:pt x="390635" y="2127898"/>
                  <a:pt x="301854" y="2196062"/>
                  <a:pt x="237488" y="2282007"/>
                </a:cubicBezTo>
                <a:lnTo>
                  <a:pt x="739099" y="2282007"/>
                </a:lnTo>
                <a:cubicBezTo>
                  <a:pt x="674733" y="2196062"/>
                  <a:pt x="585952" y="2127898"/>
                  <a:pt x="488294" y="2059734"/>
                </a:cubicBezTo>
                <a:close/>
                <a:moveTo>
                  <a:pt x="233049" y="1630005"/>
                </a:moveTo>
                <a:cubicBezTo>
                  <a:pt x="297415" y="1718915"/>
                  <a:pt x="388415" y="1787079"/>
                  <a:pt x="488294" y="1858206"/>
                </a:cubicBezTo>
                <a:cubicBezTo>
                  <a:pt x="588172" y="1787079"/>
                  <a:pt x="679172" y="1718915"/>
                  <a:pt x="743538" y="1630005"/>
                </a:cubicBezTo>
                <a:close/>
                <a:moveTo>
                  <a:pt x="150927" y="1155822"/>
                </a:moveTo>
                <a:cubicBezTo>
                  <a:pt x="139830" y="1200277"/>
                  <a:pt x="133171" y="1250659"/>
                  <a:pt x="133171" y="1304004"/>
                </a:cubicBezTo>
                <a:cubicBezTo>
                  <a:pt x="133171" y="1357350"/>
                  <a:pt x="139830" y="1407732"/>
                  <a:pt x="150927" y="1452187"/>
                </a:cubicBezTo>
                <a:lnTo>
                  <a:pt x="827880" y="1452187"/>
                </a:lnTo>
                <a:cubicBezTo>
                  <a:pt x="838977" y="1407732"/>
                  <a:pt x="845636" y="1357350"/>
                  <a:pt x="845636" y="1304004"/>
                </a:cubicBezTo>
                <a:cubicBezTo>
                  <a:pt x="845636" y="1250659"/>
                  <a:pt x="838977" y="1200277"/>
                  <a:pt x="827880" y="1155822"/>
                </a:cubicBezTo>
                <a:close/>
                <a:moveTo>
                  <a:pt x="488294" y="752766"/>
                </a:moveTo>
                <a:cubicBezTo>
                  <a:pt x="390635" y="820930"/>
                  <a:pt x="299635" y="892057"/>
                  <a:pt x="235269" y="978003"/>
                </a:cubicBezTo>
                <a:lnTo>
                  <a:pt x="741319" y="978003"/>
                </a:lnTo>
                <a:cubicBezTo>
                  <a:pt x="676953" y="892057"/>
                  <a:pt x="585952" y="823894"/>
                  <a:pt x="488294" y="752766"/>
                </a:cubicBezTo>
                <a:close/>
                <a:moveTo>
                  <a:pt x="235269" y="326001"/>
                </a:moveTo>
                <a:cubicBezTo>
                  <a:pt x="299635" y="411947"/>
                  <a:pt x="390635" y="480111"/>
                  <a:pt x="486074" y="551238"/>
                </a:cubicBezTo>
                <a:cubicBezTo>
                  <a:pt x="583733" y="480111"/>
                  <a:pt x="674733" y="411947"/>
                  <a:pt x="739099" y="326001"/>
                </a:cubicBezTo>
                <a:close/>
                <a:moveTo>
                  <a:pt x="0" y="0"/>
                </a:moveTo>
                <a:lnTo>
                  <a:pt x="133171" y="0"/>
                </a:lnTo>
                <a:cubicBezTo>
                  <a:pt x="133171" y="53346"/>
                  <a:pt x="139830" y="103728"/>
                  <a:pt x="150927" y="148182"/>
                </a:cubicBezTo>
                <a:lnTo>
                  <a:pt x="825660" y="148182"/>
                </a:lnTo>
                <a:cubicBezTo>
                  <a:pt x="836758" y="103728"/>
                  <a:pt x="843416" y="53346"/>
                  <a:pt x="843416" y="0"/>
                </a:cubicBezTo>
                <a:lnTo>
                  <a:pt x="976587" y="0"/>
                </a:lnTo>
                <a:cubicBezTo>
                  <a:pt x="976587" y="337856"/>
                  <a:pt x="807904" y="512711"/>
                  <a:pt x="628123" y="652002"/>
                </a:cubicBezTo>
                <a:cubicBezTo>
                  <a:pt x="807904" y="788330"/>
                  <a:pt x="976587" y="966149"/>
                  <a:pt x="976587" y="1304004"/>
                </a:cubicBezTo>
                <a:cubicBezTo>
                  <a:pt x="976587" y="1644824"/>
                  <a:pt x="807904" y="1822642"/>
                  <a:pt x="628123" y="1958970"/>
                </a:cubicBezTo>
                <a:cubicBezTo>
                  <a:pt x="785432" y="2078257"/>
                  <a:pt x="934242" y="2227042"/>
                  <a:pt x="968988" y="2488710"/>
                </a:cubicBezTo>
                <a:lnTo>
                  <a:pt x="973522" y="2559888"/>
                </a:lnTo>
                <a:lnTo>
                  <a:pt x="978599" y="2559888"/>
                </a:lnTo>
                <a:lnTo>
                  <a:pt x="976061" y="2599740"/>
                </a:lnTo>
                <a:lnTo>
                  <a:pt x="976587" y="2608008"/>
                </a:lnTo>
                <a:lnTo>
                  <a:pt x="975533" y="2608008"/>
                </a:lnTo>
                <a:lnTo>
                  <a:pt x="970999" y="2679193"/>
                </a:lnTo>
                <a:cubicBezTo>
                  <a:pt x="936255" y="2940902"/>
                  <a:pt x="787443" y="3090011"/>
                  <a:pt x="630135" y="3211890"/>
                </a:cubicBezTo>
                <a:cubicBezTo>
                  <a:pt x="809916" y="3348218"/>
                  <a:pt x="978599" y="3526037"/>
                  <a:pt x="978599" y="3863892"/>
                </a:cubicBezTo>
                <a:cubicBezTo>
                  <a:pt x="978599" y="4204712"/>
                  <a:pt x="809916" y="4382530"/>
                  <a:pt x="630135" y="4518858"/>
                </a:cubicBezTo>
                <a:cubicBezTo>
                  <a:pt x="809916" y="4655186"/>
                  <a:pt x="978598" y="4830041"/>
                  <a:pt x="978599" y="5167896"/>
                </a:cubicBezTo>
                <a:lnTo>
                  <a:pt x="845428" y="5167896"/>
                </a:lnTo>
                <a:cubicBezTo>
                  <a:pt x="845428" y="5111587"/>
                  <a:pt x="838770" y="5064169"/>
                  <a:pt x="827672" y="5019714"/>
                </a:cubicBezTo>
                <a:lnTo>
                  <a:pt x="152939" y="5019714"/>
                </a:lnTo>
                <a:cubicBezTo>
                  <a:pt x="141842" y="5064169"/>
                  <a:pt x="135183" y="5111587"/>
                  <a:pt x="135183" y="5167896"/>
                </a:cubicBezTo>
                <a:lnTo>
                  <a:pt x="2012" y="5167896"/>
                </a:lnTo>
                <a:cubicBezTo>
                  <a:pt x="2012" y="4830041"/>
                  <a:pt x="170695" y="4655186"/>
                  <a:pt x="350476" y="4518858"/>
                </a:cubicBezTo>
                <a:cubicBezTo>
                  <a:pt x="170695" y="4382530"/>
                  <a:pt x="2012" y="4204712"/>
                  <a:pt x="2012" y="3863892"/>
                </a:cubicBezTo>
                <a:cubicBezTo>
                  <a:pt x="2012" y="3526037"/>
                  <a:pt x="170695" y="3348218"/>
                  <a:pt x="350476" y="3211890"/>
                </a:cubicBezTo>
                <a:cubicBezTo>
                  <a:pt x="193167" y="3090011"/>
                  <a:pt x="44356" y="2940902"/>
                  <a:pt x="9611" y="2679192"/>
                </a:cubicBezTo>
                <a:lnTo>
                  <a:pt x="5077" y="2608008"/>
                </a:lnTo>
                <a:lnTo>
                  <a:pt x="0" y="2608008"/>
                </a:lnTo>
                <a:lnTo>
                  <a:pt x="2539" y="2568158"/>
                </a:lnTo>
                <a:lnTo>
                  <a:pt x="2012" y="2559888"/>
                </a:lnTo>
                <a:lnTo>
                  <a:pt x="3065" y="2559888"/>
                </a:lnTo>
                <a:lnTo>
                  <a:pt x="7599" y="2488710"/>
                </a:lnTo>
                <a:cubicBezTo>
                  <a:pt x="42345" y="2227041"/>
                  <a:pt x="191156" y="2078257"/>
                  <a:pt x="348464" y="1958970"/>
                </a:cubicBezTo>
                <a:cubicBezTo>
                  <a:pt x="168683" y="1822642"/>
                  <a:pt x="0" y="1644824"/>
                  <a:pt x="0" y="1304004"/>
                </a:cubicBezTo>
                <a:cubicBezTo>
                  <a:pt x="0" y="966149"/>
                  <a:pt x="168683" y="788330"/>
                  <a:pt x="348464" y="652002"/>
                </a:cubicBezTo>
                <a:cubicBezTo>
                  <a:pt x="168683" y="512711"/>
                  <a:pt x="0" y="337856"/>
                  <a:pt x="0" y="0"/>
                </a:cubicBezTo>
                <a:close/>
              </a:path>
            </a:pathLst>
          </a:custGeom>
          <a:solidFill>
            <a:srgbClr val="D9D1CC"/>
          </a:solidFill>
          <a:ln w="9525" cap="flat">
            <a:solidFill>
              <a:schemeClr val="accent2"/>
            </a:solidFill>
            <a:prstDash val="solid"/>
            <a:miter/>
          </a:ln>
        </p:spPr>
        <p:txBody>
          <a:bodyPr rtlCol="0" anchor="ctr"/>
          <a:lstStyle/>
          <a:p>
            <a:endParaRPr lang="en-GB"/>
          </a:p>
        </p:txBody>
      </p:sp>
      <p:sp>
        <p:nvSpPr>
          <p:cNvPr id="18" name="Freeform: Shape 17" descr="DNA with solid fill">
            <a:extLst>
              <a:ext uri="{FF2B5EF4-FFF2-40B4-BE49-F238E27FC236}">
                <a16:creationId xmlns:a16="http://schemas.microsoft.com/office/drawing/2014/main" id="{81B2C0EF-AFA5-764D-BF01-32D5917A0D16}"/>
              </a:ext>
            </a:extLst>
          </p:cNvPr>
          <p:cNvSpPr/>
          <p:nvPr/>
        </p:nvSpPr>
        <p:spPr>
          <a:xfrm rot="10234614">
            <a:off x="3160377" y="3123768"/>
            <a:ext cx="490504" cy="2590306"/>
          </a:xfrm>
          <a:custGeom>
            <a:avLst/>
            <a:gdLst>
              <a:gd name="connsiteX0" fmla="*/ 490306 w 978599"/>
              <a:gd name="connsiteY0" fmla="*/ 4619622 h 5167896"/>
              <a:gd name="connsiteX1" fmla="*/ 239500 w 978599"/>
              <a:gd name="connsiteY1" fmla="*/ 4841895 h 5167896"/>
              <a:gd name="connsiteX2" fmla="*/ 741111 w 978599"/>
              <a:gd name="connsiteY2" fmla="*/ 4841895 h 5167896"/>
              <a:gd name="connsiteX3" fmla="*/ 490306 w 978599"/>
              <a:gd name="connsiteY3" fmla="*/ 4619622 h 5167896"/>
              <a:gd name="connsiteX4" fmla="*/ 235061 w 978599"/>
              <a:gd name="connsiteY4" fmla="*/ 4189893 h 5167896"/>
              <a:gd name="connsiteX5" fmla="*/ 490305 w 978599"/>
              <a:gd name="connsiteY5" fmla="*/ 4418094 h 5167896"/>
              <a:gd name="connsiteX6" fmla="*/ 745550 w 978599"/>
              <a:gd name="connsiteY6" fmla="*/ 4189893 h 5167896"/>
              <a:gd name="connsiteX7" fmla="*/ 152939 w 978599"/>
              <a:gd name="connsiteY7" fmla="*/ 3715710 h 5167896"/>
              <a:gd name="connsiteX8" fmla="*/ 135183 w 978599"/>
              <a:gd name="connsiteY8" fmla="*/ 3863892 h 5167896"/>
              <a:gd name="connsiteX9" fmla="*/ 152939 w 978599"/>
              <a:gd name="connsiteY9" fmla="*/ 4012075 h 5167896"/>
              <a:gd name="connsiteX10" fmla="*/ 829892 w 978599"/>
              <a:gd name="connsiteY10" fmla="*/ 4012075 h 5167896"/>
              <a:gd name="connsiteX11" fmla="*/ 847647 w 978599"/>
              <a:gd name="connsiteY11" fmla="*/ 3863892 h 5167896"/>
              <a:gd name="connsiteX12" fmla="*/ 829892 w 978599"/>
              <a:gd name="connsiteY12" fmla="*/ 3715710 h 5167896"/>
              <a:gd name="connsiteX13" fmla="*/ 490306 w 978599"/>
              <a:gd name="connsiteY13" fmla="*/ 3312654 h 5167896"/>
              <a:gd name="connsiteX14" fmla="*/ 237280 w 978599"/>
              <a:gd name="connsiteY14" fmla="*/ 3537891 h 5167896"/>
              <a:gd name="connsiteX15" fmla="*/ 743330 w 978599"/>
              <a:gd name="connsiteY15" fmla="*/ 3537891 h 5167896"/>
              <a:gd name="connsiteX16" fmla="*/ 490306 w 978599"/>
              <a:gd name="connsiteY16" fmla="*/ 3312654 h 5167896"/>
              <a:gd name="connsiteX17" fmla="*/ 237280 w 978599"/>
              <a:gd name="connsiteY17" fmla="*/ 2885889 h 5167896"/>
              <a:gd name="connsiteX18" fmla="*/ 488085 w 978599"/>
              <a:gd name="connsiteY18" fmla="*/ 3111126 h 5167896"/>
              <a:gd name="connsiteX19" fmla="*/ 741110 w 978599"/>
              <a:gd name="connsiteY19" fmla="*/ 2885889 h 5167896"/>
              <a:gd name="connsiteX20" fmla="*/ 150927 w 978599"/>
              <a:gd name="connsiteY20" fmla="*/ 2459826 h 5167896"/>
              <a:gd name="connsiteX21" fmla="*/ 137888 w 978599"/>
              <a:gd name="connsiteY21" fmla="*/ 2529472 h 5167896"/>
              <a:gd name="connsiteX22" fmla="*/ 135625 w 978599"/>
              <a:gd name="connsiteY22" fmla="*/ 2567147 h 5167896"/>
              <a:gd name="connsiteX23" fmla="*/ 139900 w 978599"/>
              <a:gd name="connsiteY23" fmla="*/ 2637313 h 5167896"/>
              <a:gd name="connsiteX24" fmla="*/ 152939 w 978599"/>
              <a:gd name="connsiteY24" fmla="*/ 2708070 h 5167896"/>
              <a:gd name="connsiteX25" fmla="*/ 827672 w 978599"/>
              <a:gd name="connsiteY25" fmla="*/ 2708070 h 5167896"/>
              <a:gd name="connsiteX26" fmla="*/ 840712 w 978599"/>
              <a:gd name="connsiteY26" fmla="*/ 2637314 h 5167896"/>
              <a:gd name="connsiteX27" fmla="*/ 842960 w 978599"/>
              <a:gd name="connsiteY27" fmla="*/ 2600408 h 5167896"/>
              <a:gd name="connsiteX28" fmla="*/ 838700 w 978599"/>
              <a:gd name="connsiteY28" fmla="*/ 2529471 h 5167896"/>
              <a:gd name="connsiteX29" fmla="*/ 825660 w 978599"/>
              <a:gd name="connsiteY29" fmla="*/ 2459826 h 5167896"/>
              <a:gd name="connsiteX30" fmla="*/ 488294 w 978599"/>
              <a:gd name="connsiteY30" fmla="*/ 2059734 h 5167896"/>
              <a:gd name="connsiteX31" fmla="*/ 237488 w 978599"/>
              <a:gd name="connsiteY31" fmla="*/ 2282007 h 5167896"/>
              <a:gd name="connsiteX32" fmla="*/ 739099 w 978599"/>
              <a:gd name="connsiteY32" fmla="*/ 2282007 h 5167896"/>
              <a:gd name="connsiteX33" fmla="*/ 488294 w 978599"/>
              <a:gd name="connsiteY33" fmla="*/ 2059734 h 5167896"/>
              <a:gd name="connsiteX34" fmla="*/ 233049 w 978599"/>
              <a:gd name="connsiteY34" fmla="*/ 1630005 h 5167896"/>
              <a:gd name="connsiteX35" fmla="*/ 488294 w 978599"/>
              <a:gd name="connsiteY35" fmla="*/ 1858206 h 5167896"/>
              <a:gd name="connsiteX36" fmla="*/ 743538 w 978599"/>
              <a:gd name="connsiteY36" fmla="*/ 1630005 h 5167896"/>
              <a:gd name="connsiteX37" fmla="*/ 150927 w 978599"/>
              <a:gd name="connsiteY37" fmla="*/ 1155822 h 5167896"/>
              <a:gd name="connsiteX38" fmla="*/ 133171 w 978599"/>
              <a:gd name="connsiteY38" fmla="*/ 1304004 h 5167896"/>
              <a:gd name="connsiteX39" fmla="*/ 150927 w 978599"/>
              <a:gd name="connsiteY39" fmla="*/ 1452187 h 5167896"/>
              <a:gd name="connsiteX40" fmla="*/ 827880 w 978599"/>
              <a:gd name="connsiteY40" fmla="*/ 1452187 h 5167896"/>
              <a:gd name="connsiteX41" fmla="*/ 845636 w 978599"/>
              <a:gd name="connsiteY41" fmla="*/ 1304004 h 5167896"/>
              <a:gd name="connsiteX42" fmla="*/ 827880 w 978599"/>
              <a:gd name="connsiteY42" fmla="*/ 1155822 h 5167896"/>
              <a:gd name="connsiteX43" fmla="*/ 488294 w 978599"/>
              <a:gd name="connsiteY43" fmla="*/ 752766 h 5167896"/>
              <a:gd name="connsiteX44" fmla="*/ 235269 w 978599"/>
              <a:gd name="connsiteY44" fmla="*/ 978003 h 5167896"/>
              <a:gd name="connsiteX45" fmla="*/ 741319 w 978599"/>
              <a:gd name="connsiteY45" fmla="*/ 978003 h 5167896"/>
              <a:gd name="connsiteX46" fmla="*/ 488294 w 978599"/>
              <a:gd name="connsiteY46" fmla="*/ 752766 h 5167896"/>
              <a:gd name="connsiteX47" fmla="*/ 235269 w 978599"/>
              <a:gd name="connsiteY47" fmla="*/ 326001 h 5167896"/>
              <a:gd name="connsiteX48" fmla="*/ 486074 w 978599"/>
              <a:gd name="connsiteY48" fmla="*/ 551238 h 5167896"/>
              <a:gd name="connsiteX49" fmla="*/ 739099 w 978599"/>
              <a:gd name="connsiteY49" fmla="*/ 326001 h 5167896"/>
              <a:gd name="connsiteX50" fmla="*/ 0 w 978599"/>
              <a:gd name="connsiteY50" fmla="*/ 0 h 5167896"/>
              <a:gd name="connsiteX51" fmla="*/ 133171 w 978599"/>
              <a:gd name="connsiteY51" fmla="*/ 0 h 5167896"/>
              <a:gd name="connsiteX52" fmla="*/ 150927 w 978599"/>
              <a:gd name="connsiteY52" fmla="*/ 148182 h 5167896"/>
              <a:gd name="connsiteX53" fmla="*/ 825660 w 978599"/>
              <a:gd name="connsiteY53" fmla="*/ 148182 h 5167896"/>
              <a:gd name="connsiteX54" fmla="*/ 843416 w 978599"/>
              <a:gd name="connsiteY54" fmla="*/ 0 h 5167896"/>
              <a:gd name="connsiteX55" fmla="*/ 976587 w 978599"/>
              <a:gd name="connsiteY55" fmla="*/ 0 h 5167896"/>
              <a:gd name="connsiteX56" fmla="*/ 628123 w 978599"/>
              <a:gd name="connsiteY56" fmla="*/ 652002 h 5167896"/>
              <a:gd name="connsiteX57" fmla="*/ 976587 w 978599"/>
              <a:gd name="connsiteY57" fmla="*/ 1304004 h 5167896"/>
              <a:gd name="connsiteX58" fmla="*/ 628123 w 978599"/>
              <a:gd name="connsiteY58" fmla="*/ 1958970 h 5167896"/>
              <a:gd name="connsiteX59" fmla="*/ 968988 w 978599"/>
              <a:gd name="connsiteY59" fmla="*/ 2488710 h 5167896"/>
              <a:gd name="connsiteX60" fmla="*/ 973522 w 978599"/>
              <a:gd name="connsiteY60" fmla="*/ 2559888 h 5167896"/>
              <a:gd name="connsiteX61" fmla="*/ 978599 w 978599"/>
              <a:gd name="connsiteY61" fmla="*/ 2559888 h 5167896"/>
              <a:gd name="connsiteX62" fmla="*/ 976061 w 978599"/>
              <a:gd name="connsiteY62" fmla="*/ 2599740 h 5167896"/>
              <a:gd name="connsiteX63" fmla="*/ 976587 w 978599"/>
              <a:gd name="connsiteY63" fmla="*/ 2608008 h 5167896"/>
              <a:gd name="connsiteX64" fmla="*/ 975533 w 978599"/>
              <a:gd name="connsiteY64" fmla="*/ 2608008 h 5167896"/>
              <a:gd name="connsiteX65" fmla="*/ 970999 w 978599"/>
              <a:gd name="connsiteY65" fmla="*/ 2679193 h 5167896"/>
              <a:gd name="connsiteX66" fmla="*/ 630135 w 978599"/>
              <a:gd name="connsiteY66" fmla="*/ 3211890 h 5167896"/>
              <a:gd name="connsiteX67" fmla="*/ 978599 w 978599"/>
              <a:gd name="connsiteY67" fmla="*/ 3863892 h 5167896"/>
              <a:gd name="connsiteX68" fmla="*/ 630135 w 978599"/>
              <a:gd name="connsiteY68" fmla="*/ 4518858 h 5167896"/>
              <a:gd name="connsiteX69" fmla="*/ 978599 w 978599"/>
              <a:gd name="connsiteY69" fmla="*/ 5167896 h 5167896"/>
              <a:gd name="connsiteX70" fmla="*/ 845428 w 978599"/>
              <a:gd name="connsiteY70" fmla="*/ 5167896 h 5167896"/>
              <a:gd name="connsiteX71" fmla="*/ 827672 w 978599"/>
              <a:gd name="connsiteY71" fmla="*/ 5019714 h 5167896"/>
              <a:gd name="connsiteX72" fmla="*/ 152939 w 978599"/>
              <a:gd name="connsiteY72" fmla="*/ 5019714 h 5167896"/>
              <a:gd name="connsiteX73" fmla="*/ 135183 w 978599"/>
              <a:gd name="connsiteY73" fmla="*/ 5167896 h 5167896"/>
              <a:gd name="connsiteX74" fmla="*/ 2012 w 978599"/>
              <a:gd name="connsiteY74" fmla="*/ 5167896 h 5167896"/>
              <a:gd name="connsiteX75" fmla="*/ 350476 w 978599"/>
              <a:gd name="connsiteY75" fmla="*/ 4518858 h 5167896"/>
              <a:gd name="connsiteX76" fmla="*/ 2012 w 978599"/>
              <a:gd name="connsiteY76" fmla="*/ 3863892 h 5167896"/>
              <a:gd name="connsiteX77" fmla="*/ 350476 w 978599"/>
              <a:gd name="connsiteY77" fmla="*/ 3211890 h 5167896"/>
              <a:gd name="connsiteX78" fmla="*/ 9611 w 978599"/>
              <a:gd name="connsiteY78" fmla="*/ 2679192 h 5167896"/>
              <a:gd name="connsiteX79" fmla="*/ 5077 w 978599"/>
              <a:gd name="connsiteY79" fmla="*/ 2608008 h 5167896"/>
              <a:gd name="connsiteX80" fmla="*/ 0 w 978599"/>
              <a:gd name="connsiteY80" fmla="*/ 2608008 h 5167896"/>
              <a:gd name="connsiteX81" fmla="*/ 2539 w 978599"/>
              <a:gd name="connsiteY81" fmla="*/ 2568158 h 5167896"/>
              <a:gd name="connsiteX82" fmla="*/ 2012 w 978599"/>
              <a:gd name="connsiteY82" fmla="*/ 2559888 h 5167896"/>
              <a:gd name="connsiteX83" fmla="*/ 3065 w 978599"/>
              <a:gd name="connsiteY83" fmla="*/ 2559888 h 5167896"/>
              <a:gd name="connsiteX84" fmla="*/ 7599 w 978599"/>
              <a:gd name="connsiteY84" fmla="*/ 2488710 h 5167896"/>
              <a:gd name="connsiteX85" fmla="*/ 348464 w 978599"/>
              <a:gd name="connsiteY85" fmla="*/ 1958970 h 5167896"/>
              <a:gd name="connsiteX86" fmla="*/ 0 w 978599"/>
              <a:gd name="connsiteY86" fmla="*/ 1304004 h 5167896"/>
              <a:gd name="connsiteX87" fmla="*/ 348464 w 978599"/>
              <a:gd name="connsiteY87" fmla="*/ 652002 h 5167896"/>
              <a:gd name="connsiteX88" fmla="*/ 0 w 978599"/>
              <a:gd name="connsiteY88" fmla="*/ 0 h 516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978599" h="5167896">
                <a:moveTo>
                  <a:pt x="490306" y="4619622"/>
                </a:moveTo>
                <a:cubicBezTo>
                  <a:pt x="392646" y="4687786"/>
                  <a:pt x="303866" y="4755950"/>
                  <a:pt x="239500" y="4841895"/>
                </a:cubicBezTo>
                <a:lnTo>
                  <a:pt x="741111" y="4841895"/>
                </a:lnTo>
                <a:cubicBezTo>
                  <a:pt x="676745" y="4755950"/>
                  <a:pt x="587964" y="4687786"/>
                  <a:pt x="490306" y="4619622"/>
                </a:cubicBezTo>
                <a:close/>
                <a:moveTo>
                  <a:pt x="235061" y="4189893"/>
                </a:moveTo>
                <a:cubicBezTo>
                  <a:pt x="299427" y="4278803"/>
                  <a:pt x="390427" y="4346967"/>
                  <a:pt x="490305" y="4418094"/>
                </a:cubicBezTo>
                <a:cubicBezTo>
                  <a:pt x="590184" y="4346967"/>
                  <a:pt x="681184" y="4278803"/>
                  <a:pt x="745550" y="4189893"/>
                </a:cubicBezTo>
                <a:close/>
                <a:moveTo>
                  <a:pt x="152939" y="3715710"/>
                </a:moveTo>
                <a:cubicBezTo>
                  <a:pt x="141842" y="3760165"/>
                  <a:pt x="135183" y="3810547"/>
                  <a:pt x="135183" y="3863892"/>
                </a:cubicBezTo>
                <a:cubicBezTo>
                  <a:pt x="135183" y="3917238"/>
                  <a:pt x="141841" y="3967620"/>
                  <a:pt x="152939" y="4012075"/>
                </a:cubicBezTo>
                <a:lnTo>
                  <a:pt x="829892" y="4012075"/>
                </a:lnTo>
                <a:cubicBezTo>
                  <a:pt x="840989" y="3967621"/>
                  <a:pt x="847648" y="3917238"/>
                  <a:pt x="847647" y="3863892"/>
                </a:cubicBezTo>
                <a:cubicBezTo>
                  <a:pt x="847648" y="3810547"/>
                  <a:pt x="840989" y="3760165"/>
                  <a:pt x="829892" y="3715710"/>
                </a:cubicBezTo>
                <a:close/>
                <a:moveTo>
                  <a:pt x="490306" y="3312654"/>
                </a:moveTo>
                <a:cubicBezTo>
                  <a:pt x="392646" y="3380818"/>
                  <a:pt x="301646" y="3451945"/>
                  <a:pt x="237280" y="3537891"/>
                </a:cubicBezTo>
                <a:lnTo>
                  <a:pt x="743330" y="3537891"/>
                </a:lnTo>
                <a:cubicBezTo>
                  <a:pt x="678965" y="3451945"/>
                  <a:pt x="587963" y="3383782"/>
                  <a:pt x="490306" y="3312654"/>
                </a:cubicBezTo>
                <a:close/>
                <a:moveTo>
                  <a:pt x="237280" y="2885889"/>
                </a:moveTo>
                <a:cubicBezTo>
                  <a:pt x="301647" y="2971835"/>
                  <a:pt x="392647" y="3039999"/>
                  <a:pt x="488085" y="3111126"/>
                </a:cubicBezTo>
                <a:cubicBezTo>
                  <a:pt x="585745" y="3039999"/>
                  <a:pt x="676744" y="2971835"/>
                  <a:pt x="741110" y="2885889"/>
                </a:cubicBezTo>
                <a:close/>
                <a:moveTo>
                  <a:pt x="150927" y="2459826"/>
                </a:moveTo>
                <a:cubicBezTo>
                  <a:pt x="145379" y="2482053"/>
                  <a:pt x="140940" y="2505022"/>
                  <a:pt x="137888" y="2529472"/>
                </a:cubicBezTo>
                <a:lnTo>
                  <a:pt x="135625" y="2567147"/>
                </a:lnTo>
                <a:lnTo>
                  <a:pt x="139900" y="2637313"/>
                </a:lnTo>
                <a:cubicBezTo>
                  <a:pt x="142952" y="2662134"/>
                  <a:pt x="147391" y="2685843"/>
                  <a:pt x="152939" y="2708070"/>
                </a:cubicBezTo>
                <a:lnTo>
                  <a:pt x="827672" y="2708070"/>
                </a:lnTo>
                <a:cubicBezTo>
                  <a:pt x="833221" y="2685843"/>
                  <a:pt x="837660" y="2662134"/>
                  <a:pt x="840712" y="2637314"/>
                </a:cubicBezTo>
                <a:lnTo>
                  <a:pt x="842960" y="2600408"/>
                </a:lnTo>
                <a:lnTo>
                  <a:pt x="838700" y="2529471"/>
                </a:lnTo>
                <a:cubicBezTo>
                  <a:pt x="835648" y="2505022"/>
                  <a:pt x="831209" y="2482053"/>
                  <a:pt x="825660" y="2459826"/>
                </a:cubicBezTo>
                <a:close/>
                <a:moveTo>
                  <a:pt x="488294" y="2059734"/>
                </a:moveTo>
                <a:cubicBezTo>
                  <a:pt x="390635" y="2127898"/>
                  <a:pt x="301854" y="2196062"/>
                  <a:pt x="237488" y="2282007"/>
                </a:cubicBezTo>
                <a:lnTo>
                  <a:pt x="739099" y="2282007"/>
                </a:lnTo>
                <a:cubicBezTo>
                  <a:pt x="674733" y="2196062"/>
                  <a:pt x="585952" y="2127898"/>
                  <a:pt x="488294" y="2059734"/>
                </a:cubicBezTo>
                <a:close/>
                <a:moveTo>
                  <a:pt x="233049" y="1630005"/>
                </a:moveTo>
                <a:cubicBezTo>
                  <a:pt x="297415" y="1718915"/>
                  <a:pt x="388415" y="1787079"/>
                  <a:pt x="488294" y="1858206"/>
                </a:cubicBezTo>
                <a:cubicBezTo>
                  <a:pt x="588172" y="1787079"/>
                  <a:pt x="679172" y="1718915"/>
                  <a:pt x="743538" y="1630005"/>
                </a:cubicBezTo>
                <a:close/>
                <a:moveTo>
                  <a:pt x="150927" y="1155822"/>
                </a:moveTo>
                <a:cubicBezTo>
                  <a:pt x="139830" y="1200277"/>
                  <a:pt x="133171" y="1250659"/>
                  <a:pt x="133171" y="1304004"/>
                </a:cubicBezTo>
                <a:cubicBezTo>
                  <a:pt x="133171" y="1357350"/>
                  <a:pt x="139830" y="1407732"/>
                  <a:pt x="150927" y="1452187"/>
                </a:cubicBezTo>
                <a:lnTo>
                  <a:pt x="827880" y="1452187"/>
                </a:lnTo>
                <a:cubicBezTo>
                  <a:pt x="838977" y="1407732"/>
                  <a:pt x="845636" y="1357350"/>
                  <a:pt x="845636" y="1304004"/>
                </a:cubicBezTo>
                <a:cubicBezTo>
                  <a:pt x="845636" y="1250659"/>
                  <a:pt x="838977" y="1200277"/>
                  <a:pt x="827880" y="1155822"/>
                </a:cubicBezTo>
                <a:close/>
                <a:moveTo>
                  <a:pt x="488294" y="752766"/>
                </a:moveTo>
                <a:cubicBezTo>
                  <a:pt x="390635" y="820930"/>
                  <a:pt x="299635" y="892057"/>
                  <a:pt x="235269" y="978003"/>
                </a:cubicBezTo>
                <a:lnTo>
                  <a:pt x="741319" y="978003"/>
                </a:lnTo>
                <a:cubicBezTo>
                  <a:pt x="676953" y="892057"/>
                  <a:pt x="585952" y="823894"/>
                  <a:pt x="488294" y="752766"/>
                </a:cubicBezTo>
                <a:close/>
                <a:moveTo>
                  <a:pt x="235269" y="326001"/>
                </a:moveTo>
                <a:cubicBezTo>
                  <a:pt x="299635" y="411947"/>
                  <a:pt x="390635" y="480111"/>
                  <a:pt x="486074" y="551238"/>
                </a:cubicBezTo>
                <a:cubicBezTo>
                  <a:pt x="583733" y="480111"/>
                  <a:pt x="674733" y="411947"/>
                  <a:pt x="739099" y="326001"/>
                </a:cubicBezTo>
                <a:close/>
                <a:moveTo>
                  <a:pt x="0" y="0"/>
                </a:moveTo>
                <a:lnTo>
                  <a:pt x="133171" y="0"/>
                </a:lnTo>
                <a:cubicBezTo>
                  <a:pt x="133171" y="53346"/>
                  <a:pt x="139830" y="103728"/>
                  <a:pt x="150927" y="148182"/>
                </a:cubicBezTo>
                <a:lnTo>
                  <a:pt x="825660" y="148182"/>
                </a:lnTo>
                <a:cubicBezTo>
                  <a:pt x="836758" y="103728"/>
                  <a:pt x="843416" y="53346"/>
                  <a:pt x="843416" y="0"/>
                </a:cubicBezTo>
                <a:lnTo>
                  <a:pt x="976587" y="0"/>
                </a:lnTo>
                <a:cubicBezTo>
                  <a:pt x="976587" y="337856"/>
                  <a:pt x="807904" y="512711"/>
                  <a:pt x="628123" y="652002"/>
                </a:cubicBezTo>
                <a:cubicBezTo>
                  <a:pt x="807904" y="788330"/>
                  <a:pt x="976587" y="966149"/>
                  <a:pt x="976587" y="1304004"/>
                </a:cubicBezTo>
                <a:cubicBezTo>
                  <a:pt x="976587" y="1644824"/>
                  <a:pt x="807904" y="1822642"/>
                  <a:pt x="628123" y="1958970"/>
                </a:cubicBezTo>
                <a:cubicBezTo>
                  <a:pt x="785432" y="2078257"/>
                  <a:pt x="934242" y="2227042"/>
                  <a:pt x="968988" y="2488710"/>
                </a:cubicBezTo>
                <a:lnTo>
                  <a:pt x="973522" y="2559888"/>
                </a:lnTo>
                <a:lnTo>
                  <a:pt x="978599" y="2559888"/>
                </a:lnTo>
                <a:lnTo>
                  <a:pt x="976061" y="2599740"/>
                </a:lnTo>
                <a:lnTo>
                  <a:pt x="976587" y="2608008"/>
                </a:lnTo>
                <a:lnTo>
                  <a:pt x="975533" y="2608008"/>
                </a:lnTo>
                <a:lnTo>
                  <a:pt x="970999" y="2679193"/>
                </a:lnTo>
                <a:cubicBezTo>
                  <a:pt x="936255" y="2940902"/>
                  <a:pt x="787443" y="3090011"/>
                  <a:pt x="630135" y="3211890"/>
                </a:cubicBezTo>
                <a:cubicBezTo>
                  <a:pt x="809916" y="3348218"/>
                  <a:pt x="978599" y="3526037"/>
                  <a:pt x="978599" y="3863892"/>
                </a:cubicBezTo>
                <a:cubicBezTo>
                  <a:pt x="978599" y="4204712"/>
                  <a:pt x="809916" y="4382530"/>
                  <a:pt x="630135" y="4518858"/>
                </a:cubicBezTo>
                <a:cubicBezTo>
                  <a:pt x="809916" y="4655186"/>
                  <a:pt x="978598" y="4830041"/>
                  <a:pt x="978599" y="5167896"/>
                </a:cubicBezTo>
                <a:lnTo>
                  <a:pt x="845428" y="5167896"/>
                </a:lnTo>
                <a:cubicBezTo>
                  <a:pt x="845428" y="5111587"/>
                  <a:pt x="838770" y="5064169"/>
                  <a:pt x="827672" y="5019714"/>
                </a:cubicBezTo>
                <a:lnTo>
                  <a:pt x="152939" y="5019714"/>
                </a:lnTo>
                <a:cubicBezTo>
                  <a:pt x="141842" y="5064169"/>
                  <a:pt x="135183" y="5111587"/>
                  <a:pt x="135183" y="5167896"/>
                </a:cubicBezTo>
                <a:lnTo>
                  <a:pt x="2012" y="5167896"/>
                </a:lnTo>
                <a:cubicBezTo>
                  <a:pt x="2012" y="4830041"/>
                  <a:pt x="170695" y="4655186"/>
                  <a:pt x="350476" y="4518858"/>
                </a:cubicBezTo>
                <a:cubicBezTo>
                  <a:pt x="170695" y="4382530"/>
                  <a:pt x="2012" y="4204712"/>
                  <a:pt x="2012" y="3863892"/>
                </a:cubicBezTo>
                <a:cubicBezTo>
                  <a:pt x="2012" y="3526037"/>
                  <a:pt x="170695" y="3348218"/>
                  <a:pt x="350476" y="3211890"/>
                </a:cubicBezTo>
                <a:cubicBezTo>
                  <a:pt x="193167" y="3090011"/>
                  <a:pt x="44356" y="2940902"/>
                  <a:pt x="9611" y="2679192"/>
                </a:cubicBezTo>
                <a:lnTo>
                  <a:pt x="5077" y="2608008"/>
                </a:lnTo>
                <a:lnTo>
                  <a:pt x="0" y="2608008"/>
                </a:lnTo>
                <a:lnTo>
                  <a:pt x="2539" y="2568158"/>
                </a:lnTo>
                <a:lnTo>
                  <a:pt x="2012" y="2559888"/>
                </a:lnTo>
                <a:lnTo>
                  <a:pt x="3065" y="2559888"/>
                </a:lnTo>
                <a:lnTo>
                  <a:pt x="7599" y="2488710"/>
                </a:lnTo>
                <a:cubicBezTo>
                  <a:pt x="42345" y="2227041"/>
                  <a:pt x="191156" y="2078257"/>
                  <a:pt x="348464" y="1958970"/>
                </a:cubicBezTo>
                <a:cubicBezTo>
                  <a:pt x="168683" y="1822642"/>
                  <a:pt x="0" y="1644824"/>
                  <a:pt x="0" y="1304004"/>
                </a:cubicBezTo>
                <a:cubicBezTo>
                  <a:pt x="0" y="966149"/>
                  <a:pt x="168683" y="788330"/>
                  <a:pt x="348464" y="652002"/>
                </a:cubicBezTo>
                <a:cubicBezTo>
                  <a:pt x="168683" y="512711"/>
                  <a:pt x="0" y="337856"/>
                  <a:pt x="0" y="0"/>
                </a:cubicBezTo>
                <a:close/>
              </a:path>
            </a:pathLst>
          </a:custGeom>
          <a:solidFill>
            <a:srgbClr val="D9D1CC"/>
          </a:solidFill>
          <a:ln w="9525" cap="flat">
            <a:solidFill>
              <a:schemeClr val="accent2"/>
            </a:solidFill>
            <a:prstDash val="solid"/>
            <a:miter/>
          </a:ln>
        </p:spPr>
        <p:txBody>
          <a:bodyPr rtlCol="0" anchor="ctr"/>
          <a:lstStyle/>
          <a:p>
            <a:endParaRPr lang="en-GB"/>
          </a:p>
        </p:txBody>
      </p:sp>
      <p:sp>
        <p:nvSpPr>
          <p:cNvPr id="22" name="TextBox 21">
            <a:extLst>
              <a:ext uri="{FF2B5EF4-FFF2-40B4-BE49-F238E27FC236}">
                <a16:creationId xmlns:a16="http://schemas.microsoft.com/office/drawing/2014/main" id="{D663EC15-2270-41B6-3780-A7B02DF6D2C2}"/>
              </a:ext>
            </a:extLst>
          </p:cNvPr>
          <p:cNvSpPr txBox="1"/>
          <p:nvPr/>
        </p:nvSpPr>
        <p:spPr>
          <a:xfrm>
            <a:off x="3812802" y="1508576"/>
            <a:ext cx="7513888" cy="369332"/>
          </a:xfrm>
          <a:prstGeom prst="rect">
            <a:avLst/>
          </a:prstGeom>
          <a:noFill/>
        </p:spPr>
        <p:txBody>
          <a:bodyPr wrap="square">
            <a:spAutoFit/>
          </a:bodyPr>
          <a:lstStyle/>
          <a:p>
            <a:pPr algn="ctr"/>
            <a:r>
              <a:rPr lang="en-GB" b="1" dirty="0">
                <a:solidFill>
                  <a:schemeClr val="accent2">
                    <a:lumMod val="50000"/>
                  </a:schemeClr>
                </a:solidFill>
              </a:rPr>
              <a:t>Genetic loci associated with BD</a:t>
            </a:r>
          </a:p>
        </p:txBody>
      </p:sp>
    </p:spTree>
    <p:extLst>
      <p:ext uri="{BB962C8B-B14F-4D97-AF65-F5344CB8AC3E}">
        <p14:creationId xmlns:p14="http://schemas.microsoft.com/office/powerpoint/2010/main" val="633713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505048-2BC2-8EA5-C993-4FF20DB3B8BC}"/>
              </a:ext>
            </a:extLst>
          </p:cNvPr>
          <p:cNvSpPr>
            <a:spLocks noGrp="1"/>
          </p:cNvSpPr>
          <p:nvPr>
            <p:ph type="body" sz="quarter" idx="17"/>
          </p:nvPr>
        </p:nvSpPr>
        <p:spPr/>
        <p:txBody>
          <a:bodyPr/>
          <a:lstStyle/>
          <a:p>
            <a:r>
              <a:rPr lang="en-GB" dirty="0"/>
              <a:t>Bipolar disorder – Neurobiology and aetiology</a:t>
            </a:r>
          </a:p>
        </p:txBody>
      </p:sp>
      <p:sp>
        <p:nvSpPr>
          <p:cNvPr id="3" name="Title 2">
            <a:extLst>
              <a:ext uri="{FF2B5EF4-FFF2-40B4-BE49-F238E27FC236}">
                <a16:creationId xmlns:a16="http://schemas.microsoft.com/office/drawing/2014/main" id="{8141C470-FEF4-BA19-B8E9-159F2D005A67}"/>
              </a:ext>
            </a:extLst>
          </p:cNvPr>
          <p:cNvSpPr>
            <a:spLocks noGrp="1"/>
          </p:cNvSpPr>
          <p:nvPr>
            <p:ph type="title"/>
          </p:nvPr>
        </p:nvSpPr>
        <p:spPr/>
        <p:txBody>
          <a:bodyPr/>
          <a:lstStyle/>
          <a:p>
            <a:r>
              <a:rPr lang="en-GB" dirty="0"/>
              <a:t>Heritability of bipolar disorders compared with other disorders</a:t>
            </a:r>
          </a:p>
        </p:txBody>
      </p:sp>
      <p:sp>
        <p:nvSpPr>
          <p:cNvPr id="4" name="Content Placeholder 3">
            <a:extLst>
              <a:ext uri="{FF2B5EF4-FFF2-40B4-BE49-F238E27FC236}">
                <a16:creationId xmlns:a16="http://schemas.microsoft.com/office/drawing/2014/main" id="{22C93D95-57FB-AEA7-8EDC-8642CB74A12F}"/>
              </a:ext>
            </a:extLst>
          </p:cNvPr>
          <p:cNvSpPr>
            <a:spLocks noGrp="1"/>
          </p:cNvSpPr>
          <p:nvPr>
            <p:ph idx="19"/>
          </p:nvPr>
        </p:nvSpPr>
        <p:spPr/>
        <p:txBody>
          <a:bodyPr/>
          <a:lstStyle/>
          <a:p>
            <a:r>
              <a:rPr lang="en-GB" dirty="0">
                <a:solidFill>
                  <a:schemeClr val="tx1"/>
                </a:solidFill>
              </a:rPr>
              <a:t>GWAS studies into BD, autism, and schizophrenia have revealed overlapping risk loci, pointing towards the involvement of proteins associated with </a:t>
            </a:r>
            <a:r>
              <a:rPr lang="en-GB" b="1" dirty="0">
                <a:solidFill>
                  <a:schemeClr val="tx1"/>
                </a:solidFill>
              </a:rPr>
              <a:t>synaptic development and plasticity </a:t>
            </a:r>
            <a:r>
              <a:rPr lang="en-GB" dirty="0">
                <a:solidFill>
                  <a:schemeClr val="tx1"/>
                </a:solidFill>
              </a:rPr>
              <a:t>in the pathology of these disorders, e.g., calcium channel genes, neurexins and neuroligins</a:t>
            </a:r>
            <a:r>
              <a:rPr lang="en-GB" baseline="30000" dirty="0">
                <a:solidFill>
                  <a:schemeClr val="tx1"/>
                </a:solidFill>
              </a:rPr>
              <a:t>1</a:t>
            </a:r>
            <a:endParaRPr lang="en-GB" dirty="0">
              <a:solidFill>
                <a:schemeClr val="tx1"/>
              </a:solidFill>
            </a:endParaRPr>
          </a:p>
          <a:p>
            <a:pPr lvl="1"/>
            <a:r>
              <a:rPr lang="en-GB" dirty="0">
                <a:solidFill>
                  <a:schemeClr val="tx1"/>
                </a:solidFill>
              </a:rPr>
              <a:t>These findings suggest that conditions such as BD are neurodevelopmental disorders</a:t>
            </a:r>
          </a:p>
          <a:p>
            <a:r>
              <a:rPr lang="en-GB" dirty="0">
                <a:solidFill>
                  <a:schemeClr val="tx1"/>
                </a:solidFill>
              </a:rPr>
              <a:t>One study examined registry data from 9 million individuals, looking at the overlap between the genetic determinants of BD and schizophrenia</a:t>
            </a:r>
            <a:r>
              <a:rPr lang="en-GB" baseline="30000" dirty="0">
                <a:solidFill>
                  <a:schemeClr val="tx1"/>
                </a:solidFill>
              </a:rPr>
              <a:t>2</a:t>
            </a:r>
            <a:endParaRPr lang="en-GB" dirty="0">
              <a:solidFill>
                <a:schemeClr val="tx1"/>
              </a:solidFill>
            </a:endParaRPr>
          </a:p>
          <a:p>
            <a:pPr lvl="1"/>
            <a:r>
              <a:rPr lang="en-GB" dirty="0">
                <a:solidFill>
                  <a:schemeClr val="tx1"/>
                </a:solidFill>
              </a:rPr>
              <a:t>Having a first-degree relative with either BD or schizophrenia increased the risk of having that disorder</a:t>
            </a:r>
          </a:p>
          <a:p>
            <a:pPr lvl="1"/>
            <a:r>
              <a:rPr lang="en-GB" dirty="0">
                <a:solidFill>
                  <a:schemeClr val="tx1"/>
                </a:solidFill>
              </a:rPr>
              <a:t>Relatives of people with BD were at an increased risk of developing BD – including people who were adopted out of their birth family</a:t>
            </a:r>
          </a:p>
          <a:p>
            <a:pPr lvl="1"/>
            <a:r>
              <a:rPr lang="en-GB" dirty="0">
                <a:solidFill>
                  <a:schemeClr val="tx1"/>
                </a:solidFill>
              </a:rPr>
              <a:t>The </a:t>
            </a:r>
            <a:r>
              <a:rPr lang="en-GB" b="1" dirty="0">
                <a:solidFill>
                  <a:schemeClr val="tx1"/>
                </a:solidFill>
              </a:rPr>
              <a:t>comorbidity between BD and schizophrenia due to the additive genetic effects common to both disorders was 63% </a:t>
            </a:r>
          </a:p>
          <a:p>
            <a:r>
              <a:rPr lang="en-GB" dirty="0">
                <a:solidFill>
                  <a:schemeClr val="tx1"/>
                </a:solidFill>
              </a:rPr>
              <a:t>However, one genome-wide study attempted to distinguish BD and schizophrenia at the genetic level, and found </a:t>
            </a:r>
            <a:r>
              <a:rPr lang="en-GB" b="1" dirty="0">
                <a:solidFill>
                  <a:schemeClr val="tx1"/>
                </a:solidFill>
              </a:rPr>
              <a:t>several loci that were associated with either one or the other, but not with both disorders</a:t>
            </a:r>
            <a:r>
              <a:rPr lang="en-GB" baseline="30000" dirty="0">
                <a:solidFill>
                  <a:schemeClr val="tx1"/>
                </a:solidFill>
              </a:rPr>
              <a:t>3</a:t>
            </a:r>
            <a:endParaRPr lang="en-GB" dirty="0">
              <a:solidFill>
                <a:schemeClr val="tx1"/>
              </a:solidFill>
            </a:endParaRPr>
          </a:p>
          <a:p>
            <a:pPr lvl="1"/>
            <a:r>
              <a:rPr lang="en-GB" dirty="0">
                <a:solidFill>
                  <a:schemeClr val="tx1"/>
                </a:solidFill>
              </a:rPr>
              <a:t>For instance, a </a:t>
            </a:r>
            <a:r>
              <a:rPr lang="en-GB" i="1" dirty="0">
                <a:solidFill>
                  <a:schemeClr val="tx1"/>
                </a:solidFill>
              </a:rPr>
              <a:t>DCAKD</a:t>
            </a:r>
            <a:r>
              <a:rPr lang="en-GB" dirty="0">
                <a:solidFill>
                  <a:schemeClr val="tx1"/>
                </a:solidFill>
              </a:rPr>
              <a:t> SNP was significantly associated with schizophrenia versus BD</a:t>
            </a:r>
            <a:endParaRPr lang="en-GB" baseline="30000" dirty="0">
              <a:solidFill>
                <a:schemeClr val="tx1"/>
              </a:solidFill>
            </a:endParaRPr>
          </a:p>
        </p:txBody>
      </p:sp>
      <p:sp>
        <p:nvSpPr>
          <p:cNvPr id="9" name="Text Placeholder 8">
            <a:extLst>
              <a:ext uri="{FF2B5EF4-FFF2-40B4-BE49-F238E27FC236}">
                <a16:creationId xmlns:a16="http://schemas.microsoft.com/office/drawing/2014/main" id="{AB24B734-98D2-415F-D647-0C727BAF7305}"/>
              </a:ext>
            </a:extLst>
          </p:cNvPr>
          <p:cNvSpPr>
            <a:spLocks noGrp="1"/>
          </p:cNvSpPr>
          <p:nvPr>
            <p:ph type="body" sz="quarter" idx="18"/>
          </p:nvPr>
        </p:nvSpPr>
        <p:spPr/>
        <p:txBody>
          <a:bodyPr/>
          <a:lstStyle/>
          <a:p>
            <a:r>
              <a:rPr lang="en-GB" dirty="0"/>
              <a:t>BD=bipolar disorder; </a:t>
            </a:r>
            <a:r>
              <a:rPr lang="en-GB" i="1" dirty="0"/>
              <a:t>DCAKD</a:t>
            </a:r>
            <a:r>
              <a:rPr lang="en-GB" dirty="0"/>
              <a:t>=</a:t>
            </a:r>
            <a:r>
              <a:rPr lang="en-GB" dirty="0" err="1"/>
              <a:t>dephospho</a:t>
            </a:r>
            <a:r>
              <a:rPr lang="en-GB" dirty="0"/>
              <a:t>-CoA kinase domain containing; GWAS=genome-wide association study; SNP=single nucleotide polymorphism </a:t>
            </a:r>
          </a:p>
          <a:p>
            <a:endParaRPr lang="en-GB" dirty="0"/>
          </a:p>
          <a:p>
            <a:r>
              <a:rPr lang="en-GB" dirty="0"/>
              <a:t>1. Carroll &amp; Owen. Genome Med 2009;1(10):102; 2. Lichtenstein et al. Lancet 2009;373(9659):234–239;</a:t>
            </a:r>
          </a:p>
          <a:p>
            <a:r>
              <a:rPr lang="en-GB" dirty="0"/>
              <a:t>3. Bipolar Disorder and Schizophrenia Working Group of the Psychiatric Genomics Consortium. Cell 2018;173(7):1705–1715</a:t>
            </a:r>
          </a:p>
        </p:txBody>
      </p:sp>
      <p:sp>
        <p:nvSpPr>
          <p:cNvPr id="6" name="Slide Number Placeholder 5">
            <a:extLst>
              <a:ext uri="{FF2B5EF4-FFF2-40B4-BE49-F238E27FC236}">
                <a16:creationId xmlns:a16="http://schemas.microsoft.com/office/drawing/2014/main" id="{9847079C-F6E6-EB6E-C1F3-F3FD66CC54B3}"/>
              </a:ext>
            </a:extLst>
          </p:cNvPr>
          <p:cNvSpPr>
            <a:spLocks noGrp="1"/>
          </p:cNvSpPr>
          <p:nvPr>
            <p:ph type="sldNum" sz="quarter" idx="4"/>
          </p:nvPr>
        </p:nvSpPr>
        <p:spPr/>
        <p:txBody>
          <a:bodyPr/>
          <a:lstStyle/>
          <a:p>
            <a:fld id="{C5E73D8C-6D1C-4360-8101-83ED279A0FF1}" type="slidenum">
              <a:rPr lang="en-GB" smtClean="0"/>
              <a:pPr/>
              <a:t>7</a:t>
            </a:fld>
            <a:endParaRPr lang="en-GB" dirty="0"/>
          </a:p>
        </p:txBody>
      </p:sp>
    </p:spTree>
    <p:extLst>
      <p:ext uri="{BB962C8B-B14F-4D97-AF65-F5344CB8AC3E}">
        <p14:creationId xmlns:p14="http://schemas.microsoft.com/office/powerpoint/2010/main" val="4235478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DFA073D-78FC-4B0A-CD03-51B8AA6B3027}"/>
              </a:ext>
            </a:extLst>
          </p:cNvPr>
          <p:cNvSpPr>
            <a:spLocks noGrp="1"/>
          </p:cNvSpPr>
          <p:nvPr>
            <p:ph type="title"/>
          </p:nvPr>
        </p:nvSpPr>
        <p:spPr/>
        <p:txBody>
          <a:bodyPr/>
          <a:lstStyle/>
          <a:p>
            <a:r>
              <a:rPr lang="en-GB" dirty="0"/>
              <a:t>Models for studying bipolar disorder</a:t>
            </a:r>
          </a:p>
        </p:txBody>
      </p:sp>
      <p:sp>
        <p:nvSpPr>
          <p:cNvPr id="2" name="Text Placeholder 1">
            <a:extLst>
              <a:ext uri="{FF2B5EF4-FFF2-40B4-BE49-F238E27FC236}">
                <a16:creationId xmlns:a16="http://schemas.microsoft.com/office/drawing/2014/main" id="{507E08F4-36CA-5080-06F5-325F6506661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96062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FD536906-9CD0-3489-10F5-362A58D055C1}"/>
              </a:ext>
            </a:extLst>
          </p:cNvPr>
          <p:cNvSpPr txBox="1"/>
          <p:nvPr/>
        </p:nvSpPr>
        <p:spPr>
          <a:xfrm>
            <a:off x="8312728" y="2077175"/>
            <a:ext cx="3063932" cy="498279"/>
          </a:xfrm>
          <a:prstGeom prst="rect">
            <a:avLst/>
          </a:prstGeom>
          <a:solidFill>
            <a:schemeClr val="accent5">
              <a:lumMod val="20000"/>
              <a:lumOff val="80000"/>
            </a:schemeClr>
          </a:solidFill>
          <a:ln>
            <a:noFill/>
          </a:ln>
        </p:spPr>
        <p:txBody>
          <a:bodyPr wrap="square" anchor="ctr">
            <a:noAutofit/>
          </a:bodyPr>
          <a:lstStyle/>
          <a:p>
            <a:pPr algn="ctr"/>
            <a:r>
              <a:rPr lang="en-GB" sz="1300" dirty="0">
                <a:solidFill>
                  <a:schemeClr val="tx2"/>
                </a:solidFill>
              </a:rPr>
              <a:t>Forced swim test, tail suspension test, learned helplessness test</a:t>
            </a:r>
          </a:p>
        </p:txBody>
      </p:sp>
      <p:sp>
        <p:nvSpPr>
          <p:cNvPr id="2" name="Text Placeholder 1">
            <a:extLst>
              <a:ext uri="{FF2B5EF4-FFF2-40B4-BE49-F238E27FC236}">
                <a16:creationId xmlns:a16="http://schemas.microsoft.com/office/drawing/2014/main" id="{13DE8BE7-33FA-12BF-B519-2B24FCCFA781}"/>
              </a:ext>
            </a:extLst>
          </p:cNvPr>
          <p:cNvSpPr>
            <a:spLocks noGrp="1"/>
          </p:cNvSpPr>
          <p:nvPr>
            <p:ph type="body" sz="quarter" idx="17"/>
          </p:nvPr>
        </p:nvSpPr>
        <p:spPr/>
        <p:txBody>
          <a:bodyPr/>
          <a:lstStyle/>
          <a:p>
            <a:r>
              <a:rPr lang="en-GB" dirty="0"/>
              <a:t>Bipolar disorder – Neurobiology and aetiology</a:t>
            </a:r>
          </a:p>
        </p:txBody>
      </p:sp>
      <p:sp>
        <p:nvSpPr>
          <p:cNvPr id="3" name="Title 2">
            <a:extLst>
              <a:ext uri="{FF2B5EF4-FFF2-40B4-BE49-F238E27FC236}">
                <a16:creationId xmlns:a16="http://schemas.microsoft.com/office/drawing/2014/main" id="{76C2FBF4-8378-AA0F-4718-4D578A448B11}"/>
              </a:ext>
            </a:extLst>
          </p:cNvPr>
          <p:cNvSpPr>
            <a:spLocks noGrp="1"/>
          </p:cNvSpPr>
          <p:nvPr>
            <p:ph type="title"/>
          </p:nvPr>
        </p:nvSpPr>
        <p:spPr/>
        <p:txBody>
          <a:bodyPr/>
          <a:lstStyle/>
          <a:p>
            <a:r>
              <a:rPr lang="en-GB" dirty="0"/>
              <a:t>Animal models for bipolar disorders</a:t>
            </a:r>
          </a:p>
        </p:txBody>
      </p:sp>
      <p:sp>
        <p:nvSpPr>
          <p:cNvPr id="7" name="Content Placeholder 6">
            <a:extLst>
              <a:ext uri="{FF2B5EF4-FFF2-40B4-BE49-F238E27FC236}">
                <a16:creationId xmlns:a16="http://schemas.microsoft.com/office/drawing/2014/main" id="{0F1A53D8-FEBB-A8E1-3FFE-F13B6DCF11E0}"/>
              </a:ext>
            </a:extLst>
          </p:cNvPr>
          <p:cNvSpPr>
            <a:spLocks noGrp="1"/>
          </p:cNvSpPr>
          <p:nvPr>
            <p:ph idx="20"/>
          </p:nvPr>
        </p:nvSpPr>
        <p:spPr>
          <a:xfrm>
            <a:off x="539750" y="1416785"/>
            <a:ext cx="5589405" cy="4415215"/>
          </a:xfrm>
        </p:spPr>
        <p:txBody>
          <a:bodyPr/>
          <a:lstStyle/>
          <a:p>
            <a:r>
              <a:rPr lang="en-GB" sz="1400" dirty="0">
                <a:solidFill>
                  <a:schemeClr val="tx1"/>
                </a:solidFill>
              </a:rPr>
              <a:t>Many of the different symptoms and behaviours typical of BD can be modelled in animal behaviour, such as in rodents</a:t>
            </a:r>
            <a:r>
              <a:rPr lang="en-GB" sz="1400" baseline="30000" dirty="0">
                <a:solidFill>
                  <a:schemeClr val="tx1"/>
                </a:solidFill>
              </a:rPr>
              <a:t>1-3</a:t>
            </a:r>
            <a:endParaRPr lang="en-GB" sz="1400" dirty="0">
              <a:solidFill>
                <a:schemeClr val="tx1"/>
              </a:solidFill>
            </a:endParaRPr>
          </a:p>
          <a:p>
            <a:r>
              <a:rPr lang="en-GB" sz="1400" dirty="0">
                <a:solidFill>
                  <a:schemeClr val="tx1"/>
                </a:solidFill>
              </a:rPr>
              <a:t>Some pharmacological treatments can induce mania-like behaviour in mice, e.g., by administration of psychostimulants followed by attenuation using lithium or antipsychotics</a:t>
            </a:r>
            <a:r>
              <a:rPr lang="en-GB" sz="1400" baseline="30000" dirty="0">
                <a:solidFill>
                  <a:schemeClr val="tx1"/>
                </a:solidFill>
              </a:rPr>
              <a:t>3</a:t>
            </a:r>
            <a:endParaRPr lang="en-GB" sz="1400" dirty="0">
              <a:solidFill>
                <a:schemeClr val="tx1"/>
              </a:solidFill>
            </a:endParaRPr>
          </a:p>
          <a:p>
            <a:r>
              <a:rPr lang="en-GB" sz="1400" dirty="0">
                <a:solidFill>
                  <a:schemeClr val="tx1"/>
                </a:solidFill>
              </a:rPr>
              <a:t>Alternatively, some specific models have been developed over years of research into BD that attempted to mimic the mania of BD:</a:t>
            </a:r>
            <a:r>
              <a:rPr lang="en-GB" sz="1400" baseline="30000" dirty="0">
                <a:solidFill>
                  <a:schemeClr val="tx1"/>
                </a:solidFill>
              </a:rPr>
              <a:t>3</a:t>
            </a:r>
            <a:endParaRPr lang="en-GB" sz="1400" dirty="0">
              <a:solidFill>
                <a:schemeClr val="tx1"/>
              </a:solidFill>
            </a:endParaRPr>
          </a:p>
          <a:p>
            <a:pPr lvl="1">
              <a:buClr>
                <a:schemeClr val="tx1"/>
              </a:buClr>
            </a:pPr>
            <a:r>
              <a:rPr lang="en-GB" b="1" dirty="0">
                <a:solidFill>
                  <a:schemeClr val="tx1"/>
                </a:solidFill>
              </a:rPr>
              <a:t>Black Swiss mice </a:t>
            </a:r>
            <a:r>
              <a:rPr lang="en-GB" dirty="0">
                <a:solidFill>
                  <a:schemeClr val="tx1"/>
                </a:solidFill>
              </a:rPr>
              <a:t>– a strain of mice that innately show high reward-seeking and risk-taking, with increased vigour and low anxiety</a:t>
            </a:r>
          </a:p>
          <a:p>
            <a:pPr lvl="1">
              <a:buClr>
                <a:schemeClr val="tx1"/>
              </a:buClr>
            </a:pPr>
            <a:r>
              <a:rPr lang="en-GB" b="1" i="1" dirty="0">
                <a:solidFill>
                  <a:schemeClr val="tx1"/>
                </a:solidFill>
              </a:rPr>
              <a:t>GluR</a:t>
            </a:r>
            <a:r>
              <a:rPr lang="en-GB" b="1" i="1" baseline="-25000" dirty="0">
                <a:solidFill>
                  <a:schemeClr val="tx1"/>
                </a:solidFill>
              </a:rPr>
              <a:t>6</a:t>
            </a:r>
            <a:r>
              <a:rPr lang="en-GB" b="1" dirty="0">
                <a:solidFill>
                  <a:schemeClr val="tx1"/>
                </a:solidFill>
              </a:rPr>
              <a:t> knockout mice </a:t>
            </a:r>
            <a:r>
              <a:rPr lang="en-GB" dirty="0">
                <a:solidFill>
                  <a:schemeClr val="tx1"/>
                </a:solidFill>
              </a:rPr>
              <a:t>– a knockout strain of mice that show high activity and risk-taking, are aggressive, and have low anxiety</a:t>
            </a:r>
          </a:p>
          <a:p>
            <a:pPr lvl="1">
              <a:buClr>
                <a:schemeClr val="tx1"/>
              </a:buClr>
            </a:pPr>
            <a:r>
              <a:rPr lang="en-GB" b="1" i="1" dirty="0">
                <a:solidFill>
                  <a:schemeClr val="tx1"/>
                </a:solidFill>
              </a:rPr>
              <a:t>CLOCK</a:t>
            </a:r>
            <a:r>
              <a:rPr lang="en-GB" b="1" dirty="0">
                <a:solidFill>
                  <a:schemeClr val="tx1"/>
                </a:solidFill>
              </a:rPr>
              <a:t> mutant mice </a:t>
            </a:r>
            <a:r>
              <a:rPr lang="en-GB" dirty="0">
                <a:solidFill>
                  <a:schemeClr val="tx1"/>
                </a:solidFill>
              </a:rPr>
              <a:t>– mice with disrupted regulation of circadian rhythm that show increased risk-taking and drive for reward, are hyperactive with decreased sleep, low anxiety and depression, and show rapid mood cycling</a:t>
            </a:r>
          </a:p>
          <a:p>
            <a:pPr lvl="1">
              <a:buClr>
                <a:schemeClr val="tx1"/>
              </a:buClr>
            </a:pPr>
            <a:r>
              <a:rPr lang="en-GB" b="1" i="1" dirty="0">
                <a:solidFill>
                  <a:schemeClr val="tx1"/>
                </a:solidFill>
              </a:rPr>
              <a:t>ERK1</a:t>
            </a:r>
            <a:r>
              <a:rPr lang="en-GB" b="1" dirty="0">
                <a:solidFill>
                  <a:schemeClr val="tx1"/>
                </a:solidFill>
              </a:rPr>
              <a:t> knockout mice </a:t>
            </a:r>
            <a:r>
              <a:rPr lang="en-GB" dirty="0">
                <a:solidFill>
                  <a:schemeClr val="tx1"/>
                </a:solidFill>
              </a:rPr>
              <a:t>– a knockout strain of mice that are hyperactive, with increased goal-directed activity and reward drive</a:t>
            </a:r>
          </a:p>
        </p:txBody>
      </p:sp>
      <p:sp>
        <p:nvSpPr>
          <p:cNvPr id="5" name="Text Placeholder 4">
            <a:extLst>
              <a:ext uri="{FF2B5EF4-FFF2-40B4-BE49-F238E27FC236}">
                <a16:creationId xmlns:a16="http://schemas.microsoft.com/office/drawing/2014/main" id="{67563B31-0E1F-38DC-1B00-8FA5016807AC}"/>
              </a:ext>
            </a:extLst>
          </p:cNvPr>
          <p:cNvSpPr>
            <a:spLocks noGrp="1"/>
          </p:cNvSpPr>
          <p:nvPr>
            <p:ph type="body" sz="quarter" idx="18"/>
          </p:nvPr>
        </p:nvSpPr>
        <p:spPr/>
        <p:txBody>
          <a:bodyPr/>
          <a:lstStyle/>
          <a:p>
            <a:r>
              <a:rPr lang="en-GB" dirty="0"/>
              <a:t>BD=bipolar disorder; </a:t>
            </a:r>
            <a:r>
              <a:rPr lang="en-GB" i="1" dirty="0"/>
              <a:t>CLOCK</a:t>
            </a:r>
            <a:r>
              <a:rPr lang="en-GB" dirty="0"/>
              <a:t>=clock circadian regulator (circadian locomotor output cycles protein kaput); </a:t>
            </a:r>
            <a:r>
              <a:rPr lang="en-GB" i="1" dirty="0"/>
              <a:t>ERK1</a:t>
            </a:r>
            <a:r>
              <a:rPr lang="en-GB" dirty="0"/>
              <a:t>=extracellular signal-regulated kinase 1; </a:t>
            </a:r>
            <a:r>
              <a:rPr lang="en-GB" i="1" dirty="0"/>
              <a:t>GluR</a:t>
            </a:r>
            <a:r>
              <a:rPr lang="en-GB" i="1" baseline="-25000" dirty="0"/>
              <a:t>6</a:t>
            </a:r>
            <a:r>
              <a:rPr lang="en-GB" dirty="0"/>
              <a:t>=glutamate receptor 6</a:t>
            </a:r>
          </a:p>
          <a:p>
            <a:endParaRPr lang="en-GB" dirty="0"/>
          </a:p>
          <a:p>
            <a:r>
              <a:rPr lang="en-GB" dirty="0"/>
              <a:t>1. Logan &amp; McClung. Neuroscience 2016;321:163–188; 2. Beyer &amp; Freund. Int J Bipolar </a:t>
            </a:r>
            <a:r>
              <a:rPr lang="en-GB" dirty="0" err="1"/>
              <a:t>Disord</a:t>
            </a:r>
            <a:r>
              <a:rPr lang="en-GB" dirty="0"/>
              <a:t> 2017;5(1):35; 3. Cosgrove et al. </a:t>
            </a:r>
            <a:r>
              <a:rPr lang="en-GB" dirty="0" err="1"/>
              <a:t>Biol</a:t>
            </a:r>
            <a:r>
              <a:rPr lang="en-GB" dirty="0"/>
              <a:t> Psychiatry 2016;79(1):62–70</a:t>
            </a:r>
          </a:p>
        </p:txBody>
      </p:sp>
      <p:sp>
        <p:nvSpPr>
          <p:cNvPr id="6" name="Slide Number Placeholder 5">
            <a:extLst>
              <a:ext uri="{FF2B5EF4-FFF2-40B4-BE49-F238E27FC236}">
                <a16:creationId xmlns:a16="http://schemas.microsoft.com/office/drawing/2014/main" id="{E0A91AF9-EF59-8CB7-8839-38F0465FCAD6}"/>
              </a:ext>
            </a:extLst>
          </p:cNvPr>
          <p:cNvSpPr>
            <a:spLocks noGrp="1"/>
          </p:cNvSpPr>
          <p:nvPr>
            <p:ph type="sldNum" sz="quarter" idx="4"/>
          </p:nvPr>
        </p:nvSpPr>
        <p:spPr/>
        <p:txBody>
          <a:bodyPr/>
          <a:lstStyle/>
          <a:p>
            <a:fld id="{C5E73D8C-6D1C-4360-8101-83ED279A0FF1}" type="slidenum">
              <a:rPr lang="en-GB" smtClean="0"/>
              <a:pPr/>
              <a:t>9</a:t>
            </a:fld>
            <a:endParaRPr lang="en-GB" dirty="0"/>
          </a:p>
        </p:txBody>
      </p:sp>
      <p:sp>
        <p:nvSpPr>
          <p:cNvPr id="11" name="TextBox 10">
            <a:extLst>
              <a:ext uri="{FF2B5EF4-FFF2-40B4-BE49-F238E27FC236}">
                <a16:creationId xmlns:a16="http://schemas.microsoft.com/office/drawing/2014/main" id="{0FEE46AB-18D3-9FAF-B6C8-0D8AD8753D9E}"/>
              </a:ext>
            </a:extLst>
          </p:cNvPr>
          <p:cNvSpPr txBox="1"/>
          <p:nvPr/>
        </p:nvSpPr>
        <p:spPr>
          <a:xfrm>
            <a:off x="7056283" y="1415845"/>
            <a:ext cx="3769034" cy="523220"/>
          </a:xfrm>
          <a:prstGeom prst="rect">
            <a:avLst/>
          </a:prstGeom>
          <a:noFill/>
        </p:spPr>
        <p:txBody>
          <a:bodyPr wrap="square" rtlCol="0">
            <a:spAutoFit/>
          </a:bodyPr>
          <a:lstStyle/>
          <a:p>
            <a:pPr algn="ctr"/>
            <a:r>
              <a:rPr lang="en-GB" sz="1400" b="1" dirty="0">
                <a:solidFill>
                  <a:schemeClr val="accent5">
                    <a:lumMod val="50000"/>
                  </a:schemeClr>
                </a:solidFill>
              </a:rPr>
              <a:t>How specific human bipolar behaviours can be modelled in rodents</a:t>
            </a:r>
            <a:r>
              <a:rPr lang="en-GB" sz="1400" b="1" baseline="30000" dirty="0">
                <a:solidFill>
                  <a:schemeClr val="accent5">
                    <a:lumMod val="50000"/>
                  </a:schemeClr>
                </a:solidFill>
              </a:rPr>
              <a:t>1</a:t>
            </a:r>
            <a:endParaRPr lang="en-GB" sz="1400" b="1" dirty="0">
              <a:solidFill>
                <a:schemeClr val="accent5">
                  <a:lumMod val="50000"/>
                </a:schemeClr>
              </a:solidFill>
            </a:endParaRPr>
          </a:p>
        </p:txBody>
      </p:sp>
      <p:pic>
        <p:nvPicPr>
          <p:cNvPr id="14" name="Graphic 13" descr="Rat with solid fill">
            <a:extLst>
              <a:ext uri="{FF2B5EF4-FFF2-40B4-BE49-F238E27FC236}">
                <a16:creationId xmlns:a16="http://schemas.microsoft.com/office/drawing/2014/main" id="{3A882041-D2B6-1BEF-4BCE-6B3F6C54093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91792" y="927215"/>
            <a:ext cx="1195440" cy="1195440"/>
          </a:xfrm>
          <a:prstGeom prst="rect">
            <a:avLst/>
          </a:prstGeom>
        </p:spPr>
      </p:pic>
      <p:pic>
        <p:nvPicPr>
          <p:cNvPr id="15" name="Graphic 14" descr="Rat with solid fill">
            <a:extLst>
              <a:ext uri="{FF2B5EF4-FFF2-40B4-BE49-F238E27FC236}">
                <a16:creationId xmlns:a16="http://schemas.microsoft.com/office/drawing/2014/main" id="{6068ADA0-632B-5863-5B8A-C1EBDEC2F9C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10574404" y="927215"/>
            <a:ext cx="1195440" cy="1195440"/>
          </a:xfrm>
          <a:prstGeom prst="rect">
            <a:avLst/>
          </a:prstGeom>
        </p:spPr>
      </p:pic>
      <p:sp>
        <p:nvSpPr>
          <p:cNvPr id="13" name="TextBox 12">
            <a:extLst>
              <a:ext uri="{FF2B5EF4-FFF2-40B4-BE49-F238E27FC236}">
                <a16:creationId xmlns:a16="http://schemas.microsoft.com/office/drawing/2014/main" id="{828AB834-4E47-CC96-DB62-048AB59DACC4}"/>
              </a:ext>
            </a:extLst>
          </p:cNvPr>
          <p:cNvSpPr txBox="1"/>
          <p:nvPr/>
        </p:nvSpPr>
        <p:spPr>
          <a:xfrm>
            <a:off x="6504940" y="5015423"/>
            <a:ext cx="4871720" cy="523220"/>
          </a:xfrm>
          <a:prstGeom prst="rect">
            <a:avLst/>
          </a:prstGeom>
          <a:solidFill>
            <a:schemeClr val="accent5"/>
          </a:solidFill>
        </p:spPr>
        <p:txBody>
          <a:bodyPr wrap="square">
            <a:spAutoFit/>
          </a:bodyPr>
          <a:lstStyle/>
          <a:p>
            <a:pPr algn="ctr"/>
            <a:r>
              <a:rPr lang="en-GB" sz="1400" dirty="0">
                <a:solidFill>
                  <a:schemeClr val="bg1"/>
                </a:solidFill>
              </a:rPr>
              <a:t>Although they can be powerful research tool, most models do not fully replicate both mania and depression</a:t>
            </a:r>
            <a:r>
              <a:rPr lang="en-GB" sz="1400" baseline="30000" dirty="0">
                <a:solidFill>
                  <a:schemeClr val="bg1"/>
                </a:solidFill>
              </a:rPr>
              <a:t>1,3</a:t>
            </a:r>
            <a:endParaRPr lang="en-GB" sz="1400" dirty="0">
              <a:solidFill>
                <a:schemeClr val="bg1"/>
              </a:solidFill>
            </a:endParaRPr>
          </a:p>
        </p:txBody>
      </p:sp>
      <p:sp>
        <p:nvSpPr>
          <p:cNvPr id="16" name="Arrow: Right 15">
            <a:extLst>
              <a:ext uri="{FF2B5EF4-FFF2-40B4-BE49-F238E27FC236}">
                <a16:creationId xmlns:a16="http://schemas.microsoft.com/office/drawing/2014/main" id="{E06F64F4-E7D6-F78F-E968-1A8DB82AC4E8}"/>
              </a:ext>
            </a:extLst>
          </p:cNvPr>
          <p:cNvSpPr/>
          <p:nvPr/>
        </p:nvSpPr>
        <p:spPr>
          <a:xfrm>
            <a:off x="6504940" y="2011367"/>
            <a:ext cx="1914664" cy="617533"/>
          </a:xfrm>
          <a:prstGeom prst="rightArrow">
            <a:avLst>
              <a:gd name="adj1" fmla="val 69572"/>
              <a:gd name="adj2" fmla="val 46330"/>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300" dirty="0"/>
              <a:t>Depression</a:t>
            </a:r>
          </a:p>
        </p:txBody>
      </p:sp>
      <p:sp>
        <p:nvSpPr>
          <p:cNvPr id="19" name="TextBox 18">
            <a:extLst>
              <a:ext uri="{FF2B5EF4-FFF2-40B4-BE49-F238E27FC236}">
                <a16:creationId xmlns:a16="http://schemas.microsoft.com/office/drawing/2014/main" id="{D15CAD95-FC12-C35B-CA2A-AD7DC787658D}"/>
              </a:ext>
            </a:extLst>
          </p:cNvPr>
          <p:cNvSpPr txBox="1"/>
          <p:nvPr/>
        </p:nvSpPr>
        <p:spPr>
          <a:xfrm>
            <a:off x="8312728" y="2650748"/>
            <a:ext cx="3063932" cy="498279"/>
          </a:xfrm>
          <a:prstGeom prst="rect">
            <a:avLst/>
          </a:prstGeom>
          <a:solidFill>
            <a:schemeClr val="accent5">
              <a:lumMod val="20000"/>
              <a:lumOff val="80000"/>
            </a:schemeClr>
          </a:solidFill>
          <a:ln>
            <a:noFill/>
          </a:ln>
        </p:spPr>
        <p:txBody>
          <a:bodyPr wrap="square" anchor="ctr">
            <a:noAutofit/>
          </a:bodyPr>
          <a:lstStyle/>
          <a:p>
            <a:pPr algn="ctr"/>
            <a:r>
              <a:rPr lang="en-GB" sz="1300" dirty="0">
                <a:solidFill>
                  <a:schemeClr val="tx2"/>
                </a:solidFill>
              </a:rPr>
              <a:t>The Iowa gambling task</a:t>
            </a:r>
          </a:p>
        </p:txBody>
      </p:sp>
      <p:sp>
        <p:nvSpPr>
          <p:cNvPr id="20" name="Arrow: Right 19">
            <a:extLst>
              <a:ext uri="{FF2B5EF4-FFF2-40B4-BE49-F238E27FC236}">
                <a16:creationId xmlns:a16="http://schemas.microsoft.com/office/drawing/2014/main" id="{BBDFB2E5-E6F5-BB36-9133-854C0C3B7CE1}"/>
              </a:ext>
            </a:extLst>
          </p:cNvPr>
          <p:cNvSpPr/>
          <p:nvPr/>
        </p:nvSpPr>
        <p:spPr>
          <a:xfrm>
            <a:off x="6504940" y="2584940"/>
            <a:ext cx="1914664" cy="617533"/>
          </a:xfrm>
          <a:prstGeom prst="rightArrow">
            <a:avLst>
              <a:gd name="adj1" fmla="val 69572"/>
              <a:gd name="adj2" fmla="val 46330"/>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r>
              <a:rPr lang="en-GB" sz="1300" dirty="0"/>
              <a:t>Risk-taking behaviour</a:t>
            </a:r>
          </a:p>
        </p:txBody>
      </p:sp>
      <p:sp>
        <p:nvSpPr>
          <p:cNvPr id="23" name="TextBox 22">
            <a:extLst>
              <a:ext uri="{FF2B5EF4-FFF2-40B4-BE49-F238E27FC236}">
                <a16:creationId xmlns:a16="http://schemas.microsoft.com/office/drawing/2014/main" id="{A139FA3A-9FC4-C77B-AE0C-CD35D90D5E8B}"/>
              </a:ext>
            </a:extLst>
          </p:cNvPr>
          <p:cNvSpPr txBox="1"/>
          <p:nvPr/>
        </p:nvSpPr>
        <p:spPr>
          <a:xfrm>
            <a:off x="8312728" y="3224321"/>
            <a:ext cx="3063932" cy="498279"/>
          </a:xfrm>
          <a:prstGeom prst="rect">
            <a:avLst/>
          </a:prstGeom>
          <a:solidFill>
            <a:schemeClr val="accent5">
              <a:lumMod val="20000"/>
              <a:lumOff val="80000"/>
            </a:schemeClr>
          </a:solidFill>
          <a:ln>
            <a:noFill/>
          </a:ln>
        </p:spPr>
        <p:txBody>
          <a:bodyPr wrap="square" anchor="ctr">
            <a:noAutofit/>
          </a:bodyPr>
          <a:lstStyle/>
          <a:p>
            <a:pPr algn="ctr"/>
            <a:r>
              <a:rPr lang="en-GB" sz="1300" dirty="0">
                <a:solidFill>
                  <a:schemeClr val="tx2"/>
                </a:solidFill>
              </a:rPr>
              <a:t>The resident–intruder test</a:t>
            </a:r>
          </a:p>
        </p:txBody>
      </p:sp>
      <p:sp>
        <p:nvSpPr>
          <p:cNvPr id="24" name="Arrow: Right 23">
            <a:extLst>
              <a:ext uri="{FF2B5EF4-FFF2-40B4-BE49-F238E27FC236}">
                <a16:creationId xmlns:a16="http://schemas.microsoft.com/office/drawing/2014/main" id="{D6AA80C8-128E-1204-CAD0-28CD9D37D433}"/>
              </a:ext>
            </a:extLst>
          </p:cNvPr>
          <p:cNvSpPr/>
          <p:nvPr/>
        </p:nvSpPr>
        <p:spPr>
          <a:xfrm>
            <a:off x="6504940" y="3158513"/>
            <a:ext cx="1914664" cy="617533"/>
          </a:xfrm>
          <a:prstGeom prst="rightArrow">
            <a:avLst>
              <a:gd name="adj1" fmla="val 69572"/>
              <a:gd name="adj2" fmla="val 46330"/>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r>
              <a:rPr lang="en-GB" sz="1300" dirty="0"/>
              <a:t>Aggressive behaviour</a:t>
            </a:r>
          </a:p>
        </p:txBody>
      </p:sp>
      <p:sp>
        <p:nvSpPr>
          <p:cNvPr id="25" name="TextBox 24">
            <a:extLst>
              <a:ext uri="{FF2B5EF4-FFF2-40B4-BE49-F238E27FC236}">
                <a16:creationId xmlns:a16="http://schemas.microsoft.com/office/drawing/2014/main" id="{AB1AE006-88CB-D06B-E5BB-1CDD9362B470}"/>
              </a:ext>
            </a:extLst>
          </p:cNvPr>
          <p:cNvSpPr txBox="1"/>
          <p:nvPr/>
        </p:nvSpPr>
        <p:spPr>
          <a:xfrm>
            <a:off x="8312728" y="3797894"/>
            <a:ext cx="3063932" cy="498279"/>
          </a:xfrm>
          <a:prstGeom prst="rect">
            <a:avLst/>
          </a:prstGeom>
          <a:solidFill>
            <a:schemeClr val="accent5">
              <a:lumMod val="20000"/>
              <a:lumOff val="80000"/>
            </a:schemeClr>
          </a:solidFill>
          <a:ln>
            <a:noFill/>
          </a:ln>
        </p:spPr>
        <p:txBody>
          <a:bodyPr wrap="square" anchor="ctr">
            <a:noAutofit/>
          </a:bodyPr>
          <a:lstStyle/>
          <a:p>
            <a:pPr algn="ctr"/>
            <a:r>
              <a:rPr lang="en-GB" sz="1300" dirty="0" err="1">
                <a:solidFill>
                  <a:schemeClr val="tx2"/>
                </a:solidFill>
              </a:rPr>
              <a:t>Homecage</a:t>
            </a:r>
            <a:r>
              <a:rPr lang="en-GB" sz="1300" dirty="0">
                <a:solidFill>
                  <a:schemeClr val="tx2"/>
                </a:solidFill>
              </a:rPr>
              <a:t> monitors, wheel running, behavioural pattern monitoring</a:t>
            </a:r>
          </a:p>
        </p:txBody>
      </p:sp>
      <p:sp>
        <p:nvSpPr>
          <p:cNvPr id="26" name="Arrow: Right 25">
            <a:extLst>
              <a:ext uri="{FF2B5EF4-FFF2-40B4-BE49-F238E27FC236}">
                <a16:creationId xmlns:a16="http://schemas.microsoft.com/office/drawing/2014/main" id="{DE29D145-262D-A539-2C0E-820BA604B550}"/>
              </a:ext>
            </a:extLst>
          </p:cNvPr>
          <p:cNvSpPr/>
          <p:nvPr/>
        </p:nvSpPr>
        <p:spPr>
          <a:xfrm>
            <a:off x="6504940" y="3732086"/>
            <a:ext cx="1914664" cy="617533"/>
          </a:xfrm>
          <a:prstGeom prst="rightArrow">
            <a:avLst>
              <a:gd name="adj1" fmla="val 69572"/>
              <a:gd name="adj2" fmla="val 46330"/>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r>
              <a:rPr lang="en-GB" sz="1300" dirty="0"/>
              <a:t>Hyperactivity</a:t>
            </a:r>
          </a:p>
        </p:txBody>
      </p:sp>
      <p:sp>
        <p:nvSpPr>
          <p:cNvPr id="21" name="TextBox 20">
            <a:extLst>
              <a:ext uri="{FF2B5EF4-FFF2-40B4-BE49-F238E27FC236}">
                <a16:creationId xmlns:a16="http://schemas.microsoft.com/office/drawing/2014/main" id="{69458627-C7E9-1983-BA32-E8250BF11113}"/>
              </a:ext>
            </a:extLst>
          </p:cNvPr>
          <p:cNvSpPr txBox="1"/>
          <p:nvPr/>
        </p:nvSpPr>
        <p:spPr>
          <a:xfrm>
            <a:off x="8312728" y="4371466"/>
            <a:ext cx="3063932" cy="498279"/>
          </a:xfrm>
          <a:prstGeom prst="rect">
            <a:avLst/>
          </a:prstGeom>
          <a:solidFill>
            <a:schemeClr val="accent5">
              <a:lumMod val="20000"/>
              <a:lumOff val="80000"/>
            </a:schemeClr>
          </a:solidFill>
          <a:ln>
            <a:noFill/>
          </a:ln>
        </p:spPr>
        <p:txBody>
          <a:bodyPr wrap="square" anchor="ctr">
            <a:noAutofit/>
          </a:bodyPr>
          <a:lstStyle/>
          <a:p>
            <a:pPr algn="ctr"/>
            <a:r>
              <a:rPr lang="en-GB" sz="1300" dirty="0">
                <a:solidFill>
                  <a:schemeClr val="tx2"/>
                </a:solidFill>
              </a:rPr>
              <a:t>EEG, circadian activity, </a:t>
            </a:r>
            <a:br>
              <a:rPr lang="en-GB" sz="1300" dirty="0">
                <a:solidFill>
                  <a:schemeClr val="tx2"/>
                </a:solidFill>
              </a:rPr>
            </a:br>
            <a:r>
              <a:rPr lang="en-GB" sz="1300" dirty="0">
                <a:solidFill>
                  <a:schemeClr val="tx2"/>
                </a:solidFill>
              </a:rPr>
              <a:t>sleep–wake monitoring</a:t>
            </a:r>
          </a:p>
        </p:txBody>
      </p:sp>
      <p:sp>
        <p:nvSpPr>
          <p:cNvPr id="22" name="Arrow: Right 21">
            <a:extLst>
              <a:ext uri="{FF2B5EF4-FFF2-40B4-BE49-F238E27FC236}">
                <a16:creationId xmlns:a16="http://schemas.microsoft.com/office/drawing/2014/main" id="{3591B89D-9E37-4D54-0DCF-2944D4AC788E}"/>
              </a:ext>
            </a:extLst>
          </p:cNvPr>
          <p:cNvSpPr/>
          <p:nvPr/>
        </p:nvSpPr>
        <p:spPr>
          <a:xfrm>
            <a:off x="6504940" y="4305658"/>
            <a:ext cx="1914664" cy="617533"/>
          </a:xfrm>
          <a:prstGeom prst="rightArrow">
            <a:avLst>
              <a:gd name="adj1" fmla="val 69572"/>
              <a:gd name="adj2" fmla="val 46330"/>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r>
              <a:rPr lang="en-GB" sz="1300" dirty="0"/>
              <a:t>Disrupted sleep</a:t>
            </a:r>
          </a:p>
        </p:txBody>
      </p:sp>
    </p:spTree>
    <p:extLst>
      <p:ext uri="{BB962C8B-B14F-4D97-AF65-F5344CB8AC3E}">
        <p14:creationId xmlns:p14="http://schemas.microsoft.com/office/powerpoint/2010/main" val="1791805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5D6F5E8-200A-9B49-AF95-0A8543A1BDF4}"/>
              </a:ext>
            </a:extLst>
          </p:cNvPr>
          <p:cNvSpPr>
            <a:spLocks noGrp="1"/>
          </p:cNvSpPr>
          <p:nvPr>
            <p:ph type="body" sz="quarter" idx="17"/>
          </p:nvPr>
        </p:nvSpPr>
        <p:spPr/>
        <p:txBody>
          <a:bodyPr/>
          <a:lstStyle/>
          <a:p>
            <a:r>
              <a:rPr lang="en-GB" dirty="0"/>
              <a:t>Bipolar disorder – Neurobiology and aetiology</a:t>
            </a:r>
          </a:p>
        </p:txBody>
      </p:sp>
      <p:sp>
        <p:nvSpPr>
          <p:cNvPr id="3" name="Title 2">
            <a:extLst>
              <a:ext uri="{FF2B5EF4-FFF2-40B4-BE49-F238E27FC236}">
                <a16:creationId xmlns:a16="http://schemas.microsoft.com/office/drawing/2014/main" id="{38A034E4-4E73-FE5A-D255-0520D67F9C48}"/>
              </a:ext>
            </a:extLst>
          </p:cNvPr>
          <p:cNvSpPr>
            <a:spLocks noGrp="1"/>
          </p:cNvSpPr>
          <p:nvPr>
            <p:ph type="title"/>
          </p:nvPr>
        </p:nvSpPr>
        <p:spPr/>
        <p:txBody>
          <a:bodyPr/>
          <a:lstStyle/>
          <a:p>
            <a:r>
              <a:rPr lang="en-GB" dirty="0"/>
              <a:t>Postmortem tissue analysis of bipolar disorder</a:t>
            </a:r>
          </a:p>
        </p:txBody>
      </p:sp>
      <p:sp>
        <p:nvSpPr>
          <p:cNvPr id="8" name="Content Placeholder 7">
            <a:extLst>
              <a:ext uri="{FF2B5EF4-FFF2-40B4-BE49-F238E27FC236}">
                <a16:creationId xmlns:a16="http://schemas.microsoft.com/office/drawing/2014/main" id="{3C609BB4-CE3E-DDB9-BB3F-C7A2352CD6AC}"/>
              </a:ext>
            </a:extLst>
          </p:cNvPr>
          <p:cNvSpPr>
            <a:spLocks noGrp="1"/>
          </p:cNvSpPr>
          <p:nvPr>
            <p:ph idx="20"/>
          </p:nvPr>
        </p:nvSpPr>
        <p:spPr>
          <a:xfrm>
            <a:off x="539750" y="1416785"/>
            <a:ext cx="6308725" cy="4415215"/>
          </a:xfrm>
        </p:spPr>
        <p:txBody>
          <a:bodyPr/>
          <a:lstStyle/>
          <a:p>
            <a:r>
              <a:rPr lang="en-GB" dirty="0">
                <a:solidFill>
                  <a:schemeClr val="tx1"/>
                </a:solidFill>
              </a:rPr>
              <a:t>Alongside genetic studies, GWAS, and animal models, an underused resource in the study of BD is postmortem brain tissue analysis</a:t>
            </a:r>
            <a:r>
              <a:rPr lang="en-GB" baseline="30000" dirty="0">
                <a:solidFill>
                  <a:schemeClr val="tx1"/>
                </a:solidFill>
              </a:rPr>
              <a:t>1</a:t>
            </a:r>
          </a:p>
          <a:p>
            <a:r>
              <a:rPr lang="en-GB" dirty="0">
                <a:solidFill>
                  <a:schemeClr val="tx1"/>
                </a:solidFill>
              </a:rPr>
              <a:t>Powerful techniques can be used to study the expression of genes and proteins in brain tissue samples:</a:t>
            </a:r>
            <a:r>
              <a:rPr lang="en-GB" baseline="30000" dirty="0">
                <a:solidFill>
                  <a:schemeClr val="tx1"/>
                </a:solidFill>
              </a:rPr>
              <a:t>1</a:t>
            </a:r>
            <a:endParaRPr lang="en-GB" dirty="0">
              <a:solidFill>
                <a:schemeClr val="tx1"/>
              </a:solidFill>
            </a:endParaRPr>
          </a:p>
          <a:p>
            <a:pPr lvl="1"/>
            <a:r>
              <a:rPr lang="en-GB" b="1" dirty="0">
                <a:solidFill>
                  <a:schemeClr val="tx1"/>
                </a:solidFill>
              </a:rPr>
              <a:t>RT-qPCR</a:t>
            </a:r>
            <a:r>
              <a:rPr lang="en-GB" dirty="0">
                <a:solidFill>
                  <a:schemeClr val="tx1"/>
                </a:solidFill>
              </a:rPr>
              <a:t> can be used to assay the level of gene expression, and validate larger-scale less-robust techniques</a:t>
            </a:r>
          </a:p>
          <a:p>
            <a:pPr lvl="1"/>
            <a:r>
              <a:rPr lang="en-GB" dirty="0">
                <a:solidFill>
                  <a:schemeClr val="tx1"/>
                </a:solidFill>
              </a:rPr>
              <a:t>Gene </a:t>
            </a:r>
            <a:r>
              <a:rPr lang="en-GB" b="1" dirty="0">
                <a:solidFill>
                  <a:schemeClr val="tx1"/>
                </a:solidFill>
              </a:rPr>
              <a:t>expression microarrays </a:t>
            </a:r>
            <a:r>
              <a:rPr lang="en-GB" dirty="0">
                <a:solidFill>
                  <a:schemeClr val="tx1"/>
                </a:solidFill>
              </a:rPr>
              <a:t>use an array of cDNA to plot and compare the expression of thousands of genes</a:t>
            </a:r>
          </a:p>
          <a:p>
            <a:pPr lvl="1"/>
            <a:r>
              <a:rPr lang="en-GB" b="1" dirty="0">
                <a:solidFill>
                  <a:schemeClr val="tx1"/>
                </a:solidFill>
              </a:rPr>
              <a:t>RNA sequencing </a:t>
            </a:r>
            <a:r>
              <a:rPr lang="en-GB" dirty="0">
                <a:solidFill>
                  <a:schemeClr val="tx1"/>
                </a:solidFill>
              </a:rPr>
              <a:t>can be used to compare gene expression, even covering the whole genome (including &gt;20,000</a:t>
            </a:r>
            <a:r>
              <a:rPr lang="en-GB" baseline="30000" dirty="0">
                <a:solidFill>
                  <a:schemeClr val="tx1"/>
                </a:solidFill>
              </a:rPr>
              <a:t>2</a:t>
            </a:r>
            <a:r>
              <a:rPr lang="en-GB" dirty="0">
                <a:solidFill>
                  <a:schemeClr val="tx1"/>
                </a:solidFill>
              </a:rPr>
              <a:t> genes), but in a more specific way than microarrays, because the RNA sequences can be very sensitive</a:t>
            </a:r>
          </a:p>
          <a:p>
            <a:r>
              <a:rPr lang="en-GB" dirty="0">
                <a:solidFill>
                  <a:schemeClr val="tx1"/>
                </a:solidFill>
              </a:rPr>
              <a:t>Postmortem analyses of brain tissue from patients with BD have found </a:t>
            </a:r>
            <a:r>
              <a:rPr lang="en-GB" b="1" dirty="0">
                <a:solidFill>
                  <a:schemeClr val="tx1"/>
                </a:solidFill>
              </a:rPr>
              <a:t>decreased density of neurons and glia</a:t>
            </a:r>
            <a:r>
              <a:rPr lang="en-GB" dirty="0">
                <a:solidFill>
                  <a:schemeClr val="tx1"/>
                </a:solidFill>
              </a:rPr>
              <a:t>, and </a:t>
            </a:r>
            <a:r>
              <a:rPr lang="en-GB" b="1" dirty="0">
                <a:solidFill>
                  <a:schemeClr val="tx1"/>
                </a:solidFill>
              </a:rPr>
              <a:t>decreased neuronal size</a:t>
            </a:r>
            <a:r>
              <a:rPr lang="en-GB" dirty="0">
                <a:solidFill>
                  <a:schemeClr val="tx1"/>
                </a:solidFill>
              </a:rPr>
              <a:t> in certain brain areas (e.g., the hippocampus)</a:t>
            </a:r>
            <a:r>
              <a:rPr lang="en-GB" baseline="30000" dirty="0">
                <a:solidFill>
                  <a:schemeClr val="tx1"/>
                </a:solidFill>
              </a:rPr>
              <a:t>3</a:t>
            </a:r>
            <a:endParaRPr lang="en-GB" dirty="0">
              <a:solidFill>
                <a:schemeClr val="tx1"/>
              </a:solidFill>
            </a:endParaRPr>
          </a:p>
        </p:txBody>
      </p:sp>
      <p:sp>
        <p:nvSpPr>
          <p:cNvPr id="7" name="Text Placeholder 6">
            <a:extLst>
              <a:ext uri="{FF2B5EF4-FFF2-40B4-BE49-F238E27FC236}">
                <a16:creationId xmlns:a16="http://schemas.microsoft.com/office/drawing/2014/main" id="{78D656B8-97CC-2965-05E4-E0D6A3F4979E}"/>
              </a:ext>
            </a:extLst>
          </p:cNvPr>
          <p:cNvSpPr>
            <a:spLocks noGrp="1"/>
          </p:cNvSpPr>
          <p:nvPr>
            <p:ph type="body" sz="quarter" idx="18"/>
          </p:nvPr>
        </p:nvSpPr>
        <p:spPr/>
        <p:txBody>
          <a:bodyPr/>
          <a:lstStyle/>
          <a:p>
            <a:r>
              <a:rPr lang="en-GB" dirty="0"/>
              <a:t>Bcl-2=B-cell lymphoma 2; BDNF=brain-derived neurotrophic factor; BD=bipolar disorder; cDNA=complementary DNA (deoxyribonucleic acid); </a:t>
            </a:r>
            <a:br>
              <a:rPr lang="en-GB" dirty="0"/>
            </a:br>
            <a:r>
              <a:rPr lang="en-GB" dirty="0"/>
              <a:t>GWAS=genome-wide association studies; RNA=ribonucleic acid; RT-qPCR=reverse transcription quantitative polymerase chain reaction</a:t>
            </a:r>
          </a:p>
          <a:p>
            <a:endParaRPr lang="en-GB" dirty="0"/>
          </a:p>
          <a:p>
            <a:r>
              <a:rPr lang="en-GB" dirty="0"/>
              <a:t>1. </a:t>
            </a:r>
            <a:r>
              <a:rPr lang="en-GB" dirty="0" err="1"/>
              <a:t>Vornholt</a:t>
            </a:r>
            <a:r>
              <a:rPr lang="en-GB" dirty="0"/>
              <a:t> et al. </a:t>
            </a:r>
            <a:r>
              <a:rPr lang="en-GB" dirty="0" err="1"/>
              <a:t>Neurosci</a:t>
            </a:r>
            <a:r>
              <a:rPr lang="en-GB" dirty="0"/>
              <a:t> </a:t>
            </a:r>
            <a:r>
              <a:rPr lang="en-GB" dirty="0" err="1"/>
              <a:t>Biobehav</a:t>
            </a:r>
            <a:r>
              <a:rPr lang="en-GB" dirty="0"/>
              <a:t> Rev 2019;102:195–207; 2. </a:t>
            </a:r>
            <a:r>
              <a:rPr lang="en-US" dirty="0"/>
              <a:t>Marian. Methodist </a:t>
            </a:r>
            <a:r>
              <a:rPr lang="en-US" dirty="0" err="1"/>
              <a:t>Debakey</a:t>
            </a:r>
            <a:r>
              <a:rPr lang="en-US" dirty="0"/>
              <a:t> Cardiovasc J 2014;10(1):3–6; </a:t>
            </a:r>
            <a:r>
              <a:rPr lang="en-GB" dirty="0"/>
              <a:t>3. Gigante et al. Int J </a:t>
            </a:r>
            <a:r>
              <a:rPr lang="en-GB" dirty="0" err="1"/>
              <a:t>Neuropsychopharmacol</a:t>
            </a:r>
            <a:r>
              <a:rPr lang="en-GB" dirty="0"/>
              <a:t> 2011;14(8):1075–1089</a:t>
            </a:r>
          </a:p>
        </p:txBody>
      </p:sp>
      <p:sp>
        <p:nvSpPr>
          <p:cNvPr id="6" name="Slide Number Placeholder 5">
            <a:extLst>
              <a:ext uri="{FF2B5EF4-FFF2-40B4-BE49-F238E27FC236}">
                <a16:creationId xmlns:a16="http://schemas.microsoft.com/office/drawing/2014/main" id="{1B14423A-DAB8-C3EF-FEDA-EC5EF5EB86A4}"/>
              </a:ext>
            </a:extLst>
          </p:cNvPr>
          <p:cNvSpPr>
            <a:spLocks noGrp="1"/>
          </p:cNvSpPr>
          <p:nvPr>
            <p:ph type="sldNum" sz="quarter" idx="4"/>
          </p:nvPr>
        </p:nvSpPr>
        <p:spPr/>
        <p:txBody>
          <a:bodyPr/>
          <a:lstStyle/>
          <a:p>
            <a:fld id="{C5E73D8C-6D1C-4360-8101-83ED279A0FF1}" type="slidenum">
              <a:rPr lang="en-GB" smtClean="0"/>
              <a:pPr/>
              <a:t>10</a:t>
            </a:fld>
            <a:endParaRPr lang="en-GB" dirty="0"/>
          </a:p>
        </p:txBody>
      </p:sp>
      <p:sp>
        <p:nvSpPr>
          <p:cNvPr id="12" name="TextBox 11">
            <a:extLst>
              <a:ext uri="{FF2B5EF4-FFF2-40B4-BE49-F238E27FC236}">
                <a16:creationId xmlns:a16="http://schemas.microsoft.com/office/drawing/2014/main" id="{48EF32B5-EA8D-31D4-FB53-F8BE5F0BDBA2}"/>
              </a:ext>
            </a:extLst>
          </p:cNvPr>
          <p:cNvSpPr txBox="1"/>
          <p:nvPr/>
        </p:nvSpPr>
        <p:spPr>
          <a:xfrm>
            <a:off x="7314194" y="1373539"/>
            <a:ext cx="3769034" cy="523220"/>
          </a:xfrm>
          <a:prstGeom prst="rect">
            <a:avLst/>
          </a:prstGeom>
          <a:noFill/>
        </p:spPr>
        <p:txBody>
          <a:bodyPr wrap="square" rtlCol="0">
            <a:spAutoFit/>
          </a:bodyPr>
          <a:lstStyle/>
          <a:p>
            <a:pPr algn="ctr"/>
            <a:r>
              <a:rPr lang="en-GB" sz="1400" b="1" dirty="0">
                <a:solidFill>
                  <a:schemeClr val="accent2">
                    <a:lumMod val="50000"/>
                  </a:schemeClr>
                </a:solidFill>
              </a:rPr>
              <a:t>Hypothetical link between oxidative stress and the postmortem tissue findings in BD</a:t>
            </a:r>
            <a:r>
              <a:rPr lang="en-GB" sz="1400" b="1" baseline="30000" dirty="0">
                <a:solidFill>
                  <a:schemeClr val="accent2">
                    <a:lumMod val="50000"/>
                  </a:schemeClr>
                </a:solidFill>
              </a:rPr>
              <a:t>3</a:t>
            </a:r>
            <a:endParaRPr lang="en-GB" sz="1400" b="1" dirty="0">
              <a:solidFill>
                <a:schemeClr val="accent2">
                  <a:lumMod val="50000"/>
                </a:schemeClr>
              </a:solidFill>
            </a:endParaRPr>
          </a:p>
        </p:txBody>
      </p:sp>
      <p:sp>
        <p:nvSpPr>
          <p:cNvPr id="17" name="Content Placeholder 12">
            <a:extLst>
              <a:ext uri="{FF2B5EF4-FFF2-40B4-BE49-F238E27FC236}">
                <a16:creationId xmlns:a16="http://schemas.microsoft.com/office/drawing/2014/main" id="{4D8B8632-26C2-C19D-F82A-EC7219C7C0FC}"/>
              </a:ext>
            </a:extLst>
          </p:cNvPr>
          <p:cNvSpPr txBox="1">
            <a:spLocks/>
          </p:cNvSpPr>
          <p:nvPr/>
        </p:nvSpPr>
        <p:spPr>
          <a:xfrm>
            <a:off x="8354131" y="1976259"/>
            <a:ext cx="1800000" cy="900000"/>
          </a:xfrm>
          <a:prstGeom prst="round2DiagRect">
            <a:avLst>
              <a:gd name="adj1" fmla="val 0"/>
              <a:gd name="adj2" fmla="val 23517"/>
            </a:avLst>
          </a:prstGeom>
          <a:solidFill>
            <a:srgbClr val="D9D1CC"/>
          </a:solidFill>
          <a:ln>
            <a:no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400" b="1" dirty="0">
                <a:solidFill>
                  <a:schemeClr val="accent2">
                    <a:lumMod val="50000"/>
                  </a:schemeClr>
                </a:solidFill>
              </a:rPr>
              <a:t>Oxidative </a:t>
            </a:r>
            <a:br>
              <a:rPr lang="en-GB" sz="1400" b="1" dirty="0">
                <a:solidFill>
                  <a:schemeClr val="accent2">
                    <a:lumMod val="50000"/>
                  </a:schemeClr>
                </a:solidFill>
              </a:rPr>
            </a:br>
            <a:r>
              <a:rPr lang="en-GB" sz="1400" b="1" dirty="0">
                <a:solidFill>
                  <a:schemeClr val="accent2">
                    <a:lumMod val="50000"/>
                  </a:schemeClr>
                </a:solidFill>
              </a:rPr>
              <a:t>stress</a:t>
            </a:r>
            <a:endParaRPr lang="en-GB" sz="1400" b="1" baseline="30000" dirty="0">
              <a:solidFill>
                <a:schemeClr val="accent2">
                  <a:lumMod val="50000"/>
                </a:schemeClr>
              </a:solidFill>
            </a:endParaRPr>
          </a:p>
        </p:txBody>
      </p:sp>
      <p:sp>
        <p:nvSpPr>
          <p:cNvPr id="18" name="Content Placeholder 12">
            <a:extLst>
              <a:ext uri="{FF2B5EF4-FFF2-40B4-BE49-F238E27FC236}">
                <a16:creationId xmlns:a16="http://schemas.microsoft.com/office/drawing/2014/main" id="{FBE34CFF-D334-6A59-DB7B-88B4530F3A02}"/>
              </a:ext>
            </a:extLst>
          </p:cNvPr>
          <p:cNvSpPr txBox="1">
            <a:spLocks/>
          </p:cNvSpPr>
          <p:nvPr/>
        </p:nvSpPr>
        <p:spPr>
          <a:xfrm>
            <a:off x="8354131" y="3224103"/>
            <a:ext cx="1800000" cy="900000"/>
          </a:xfrm>
          <a:prstGeom prst="round2DiagRect">
            <a:avLst>
              <a:gd name="adj1" fmla="val 0"/>
              <a:gd name="adj2" fmla="val 23517"/>
            </a:avLst>
          </a:prstGeom>
          <a:solidFill>
            <a:srgbClr val="D9D1CC"/>
          </a:solidFill>
          <a:ln>
            <a:no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400" b="1" dirty="0">
                <a:solidFill>
                  <a:schemeClr val="accent2">
                    <a:lumMod val="50000"/>
                  </a:schemeClr>
                </a:solidFill>
              </a:rPr>
              <a:t>Apoptosis</a:t>
            </a:r>
            <a:endParaRPr lang="en-GB" sz="1400" b="1" baseline="30000" dirty="0">
              <a:solidFill>
                <a:schemeClr val="accent2">
                  <a:lumMod val="50000"/>
                </a:schemeClr>
              </a:solidFill>
            </a:endParaRPr>
          </a:p>
        </p:txBody>
      </p:sp>
      <p:grpSp>
        <p:nvGrpSpPr>
          <p:cNvPr id="21" name="Group 20">
            <a:extLst>
              <a:ext uri="{FF2B5EF4-FFF2-40B4-BE49-F238E27FC236}">
                <a16:creationId xmlns:a16="http://schemas.microsoft.com/office/drawing/2014/main" id="{40B9F121-055F-7780-70C0-2183E96832AA}"/>
              </a:ext>
            </a:extLst>
          </p:cNvPr>
          <p:cNvGrpSpPr/>
          <p:nvPr/>
        </p:nvGrpSpPr>
        <p:grpSpPr>
          <a:xfrm>
            <a:off x="7412564" y="4545061"/>
            <a:ext cx="3683134" cy="900000"/>
            <a:chOff x="7686884" y="4735561"/>
            <a:chExt cx="3683134" cy="900000"/>
          </a:xfrm>
        </p:grpSpPr>
        <p:sp>
          <p:nvSpPr>
            <p:cNvPr id="19" name="Content Placeholder 12">
              <a:extLst>
                <a:ext uri="{FF2B5EF4-FFF2-40B4-BE49-F238E27FC236}">
                  <a16:creationId xmlns:a16="http://schemas.microsoft.com/office/drawing/2014/main" id="{291EF7F4-36B2-6024-40DA-76C85D87251F}"/>
                </a:ext>
              </a:extLst>
            </p:cNvPr>
            <p:cNvSpPr txBox="1">
              <a:spLocks/>
            </p:cNvSpPr>
            <p:nvPr/>
          </p:nvSpPr>
          <p:spPr>
            <a:xfrm>
              <a:off x="9570018" y="4735561"/>
              <a:ext cx="1800000" cy="900000"/>
            </a:xfrm>
            <a:prstGeom prst="round2DiagRect">
              <a:avLst>
                <a:gd name="adj1" fmla="val 0"/>
                <a:gd name="adj2" fmla="val 23517"/>
              </a:avLst>
            </a:prstGeom>
            <a:solidFill>
              <a:srgbClr val="D9D1CC"/>
            </a:solidFill>
            <a:ln>
              <a:no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400" b="1" dirty="0">
                  <a:solidFill>
                    <a:schemeClr val="accent2">
                      <a:lumMod val="50000"/>
                    </a:schemeClr>
                  </a:solidFill>
                </a:rPr>
                <a:t>Reduced glial density</a:t>
              </a:r>
            </a:p>
          </p:txBody>
        </p:sp>
        <p:sp>
          <p:nvSpPr>
            <p:cNvPr id="20" name="Content Placeholder 12">
              <a:extLst>
                <a:ext uri="{FF2B5EF4-FFF2-40B4-BE49-F238E27FC236}">
                  <a16:creationId xmlns:a16="http://schemas.microsoft.com/office/drawing/2014/main" id="{1DBD40D6-908B-721D-C4AD-778829BDB658}"/>
                </a:ext>
              </a:extLst>
            </p:cNvPr>
            <p:cNvSpPr txBox="1">
              <a:spLocks/>
            </p:cNvSpPr>
            <p:nvPr/>
          </p:nvSpPr>
          <p:spPr>
            <a:xfrm>
              <a:off x="7686884" y="4735561"/>
              <a:ext cx="1800000" cy="900000"/>
            </a:xfrm>
            <a:prstGeom prst="round2DiagRect">
              <a:avLst>
                <a:gd name="adj1" fmla="val 0"/>
                <a:gd name="adj2" fmla="val 23517"/>
              </a:avLst>
            </a:prstGeom>
            <a:solidFill>
              <a:srgbClr val="D9D1CC"/>
            </a:solidFill>
            <a:ln>
              <a:no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400" b="1" dirty="0">
                  <a:solidFill>
                    <a:schemeClr val="accent2">
                      <a:lumMod val="50000"/>
                    </a:schemeClr>
                  </a:solidFill>
                </a:rPr>
                <a:t>Reduced neuron size and density</a:t>
              </a:r>
            </a:p>
          </p:txBody>
        </p:sp>
      </p:grpSp>
      <p:sp>
        <p:nvSpPr>
          <p:cNvPr id="16" name="Rectangle 15">
            <a:extLst>
              <a:ext uri="{FF2B5EF4-FFF2-40B4-BE49-F238E27FC236}">
                <a16:creationId xmlns:a16="http://schemas.microsoft.com/office/drawing/2014/main" id="{CAEFEA9B-2428-45AC-1FB5-357847202077}"/>
              </a:ext>
            </a:extLst>
          </p:cNvPr>
          <p:cNvSpPr/>
          <p:nvPr/>
        </p:nvSpPr>
        <p:spPr>
          <a:xfrm>
            <a:off x="10069053" y="3152018"/>
            <a:ext cx="1667799" cy="1061031"/>
          </a:xfrm>
          <a:prstGeom prst="rect">
            <a:avLst/>
          </a:prstGeom>
          <a:solidFill>
            <a:srgbClr val="FFFFFF">
              <a:alpha val="50196"/>
            </a:srgbClr>
          </a:solidFill>
          <a:ln>
            <a:solidFill>
              <a:srgbClr val="D9D1CC"/>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chemeClr val="tx1"/>
              </a:buClr>
            </a:pPr>
            <a:r>
              <a:rPr lang="en-GB" sz="1300" dirty="0">
                <a:solidFill>
                  <a:schemeClr val="accent2">
                    <a:lumMod val="50000"/>
                  </a:schemeClr>
                </a:solidFill>
              </a:rPr>
              <a:t>Cell shrinkage</a:t>
            </a:r>
          </a:p>
          <a:p>
            <a:pPr algn="ctr">
              <a:buClr>
                <a:schemeClr val="tx1"/>
              </a:buClr>
            </a:pPr>
            <a:r>
              <a:rPr lang="en-GB" sz="1300" dirty="0">
                <a:solidFill>
                  <a:schemeClr val="accent2">
                    <a:lumMod val="50000"/>
                  </a:schemeClr>
                </a:solidFill>
              </a:rPr>
              <a:t>↓ Bcl-2 and BDNF</a:t>
            </a:r>
          </a:p>
          <a:p>
            <a:pPr algn="ctr">
              <a:buClr>
                <a:schemeClr val="tx1"/>
              </a:buClr>
            </a:pPr>
            <a:r>
              <a:rPr lang="en-GB" sz="1300" dirty="0">
                <a:solidFill>
                  <a:schemeClr val="accent2">
                    <a:lumMod val="50000"/>
                  </a:schemeClr>
                </a:solidFill>
              </a:rPr>
              <a:t>↑ Apoptotic genes</a:t>
            </a:r>
          </a:p>
          <a:p>
            <a:pPr algn="ctr">
              <a:buClr>
                <a:schemeClr val="tx1"/>
              </a:buClr>
            </a:pPr>
            <a:r>
              <a:rPr lang="en-GB" sz="1300" dirty="0">
                <a:solidFill>
                  <a:schemeClr val="accent2">
                    <a:lumMod val="50000"/>
                  </a:schemeClr>
                </a:solidFill>
              </a:rPr>
              <a:t>DNA fragmentation DNA damage</a:t>
            </a:r>
          </a:p>
        </p:txBody>
      </p:sp>
      <p:sp>
        <p:nvSpPr>
          <p:cNvPr id="10" name="Arrow: Down 9">
            <a:extLst>
              <a:ext uri="{FF2B5EF4-FFF2-40B4-BE49-F238E27FC236}">
                <a16:creationId xmlns:a16="http://schemas.microsoft.com/office/drawing/2014/main" id="{AAFB83CC-F718-57CA-11DB-C0AA0685F525}"/>
              </a:ext>
            </a:extLst>
          </p:cNvPr>
          <p:cNvSpPr/>
          <p:nvPr/>
        </p:nvSpPr>
        <p:spPr>
          <a:xfrm>
            <a:off x="9000402" y="2739936"/>
            <a:ext cx="499446" cy="745906"/>
          </a:xfrm>
          <a:prstGeom prst="downArrow">
            <a:avLst/>
          </a:prstGeom>
          <a:solidFill>
            <a:schemeClr val="bg1"/>
          </a:solidFill>
          <a:ln>
            <a:solidFill>
              <a:srgbClr val="D9D1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b="1"/>
          </a:p>
        </p:txBody>
      </p:sp>
      <p:sp>
        <p:nvSpPr>
          <p:cNvPr id="13" name="Arrow: Down 12">
            <a:extLst>
              <a:ext uri="{FF2B5EF4-FFF2-40B4-BE49-F238E27FC236}">
                <a16:creationId xmlns:a16="http://schemas.microsoft.com/office/drawing/2014/main" id="{6B6936C3-AC91-6A22-1282-E9C5ABEFCDA9}"/>
              </a:ext>
            </a:extLst>
          </p:cNvPr>
          <p:cNvSpPr/>
          <p:nvPr/>
        </p:nvSpPr>
        <p:spPr>
          <a:xfrm rot="900000">
            <a:off x="8743059" y="4005459"/>
            <a:ext cx="499446" cy="745906"/>
          </a:xfrm>
          <a:prstGeom prst="downArrow">
            <a:avLst/>
          </a:prstGeom>
          <a:solidFill>
            <a:schemeClr val="bg1"/>
          </a:solidFill>
          <a:ln>
            <a:solidFill>
              <a:srgbClr val="D9D1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b="1"/>
          </a:p>
        </p:txBody>
      </p:sp>
      <p:sp>
        <p:nvSpPr>
          <p:cNvPr id="15" name="Arrow: Down 14">
            <a:extLst>
              <a:ext uri="{FF2B5EF4-FFF2-40B4-BE49-F238E27FC236}">
                <a16:creationId xmlns:a16="http://schemas.microsoft.com/office/drawing/2014/main" id="{2E1D77B6-6D71-3532-1F1A-03FA517813F0}"/>
              </a:ext>
            </a:extLst>
          </p:cNvPr>
          <p:cNvSpPr/>
          <p:nvPr/>
        </p:nvSpPr>
        <p:spPr>
          <a:xfrm rot="-900000">
            <a:off x="9266176" y="4005459"/>
            <a:ext cx="499446" cy="745906"/>
          </a:xfrm>
          <a:prstGeom prst="downArrow">
            <a:avLst/>
          </a:prstGeom>
          <a:solidFill>
            <a:schemeClr val="bg1"/>
          </a:solidFill>
          <a:ln>
            <a:solidFill>
              <a:srgbClr val="D9D1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b="1"/>
          </a:p>
        </p:txBody>
      </p:sp>
      <p:grpSp>
        <p:nvGrpSpPr>
          <p:cNvPr id="4" name="Group 3">
            <a:extLst>
              <a:ext uri="{FF2B5EF4-FFF2-40B4-BE49-F238E27FC236}">
                <a16:creationId xmlns:a16="http://schemas.microsoft.com/office/drawing/2014/main" id="{7390A236-73F3-DCDE-CD49-73C80FC20508}"/>
              </a:ext>
            </a:extLst>
          </p:cNvPr>
          <p:cNvGrpSpPr/>
          <p:nvPr/>
        </p:nvGrpSpPr>
        <p:grpSpPr>
          <a:xfrm rot="17701292">
            <a:off x="8420830" y="4788813"/>
            <a:ext cx="1514652" cy="1875024"/>
            <a:chOff x="9214657" y="1272705"/>
            <a:chExt cx="3643901" cy="4510865"/>
          </a:xfrm>
          <a:solidFill>
            <a:schemeClr val="bg1"/>
          </a:solidFill>
        </p:grpSpPr>
        <p:pic>
          <p:nvPicPr>
            <p:cNvPr id="5" name="Graphic 4" descr="Nerve with solid fill">
              <a:extLst>
                <a:ext uri="{FF2B5EF4-FFF2-40B4-BE49-F238E27FC236}">
                  <a16:creationId xmlns:a16="http://schemas.microsoft.com/office/drawing/2014/main" id="{93C5DDF2-BA13-D89F-C1EC-EC8B54E6685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046877" flipH="1">
              <a:off x="10297235" y="3222246"/>
              <a:ext cx="2561324" cy="2561323"/>
            </a:xfrm>
            <a:prstGeom prst="rect">
              <a:avLst/>
            </a:prstGeom>
          </p:spPr>
        </p:pic>
        <p:pic>
          <p:nvPicPr>
            <p:cNvPr id="9" name="Graphic 8" descr="Nerve with solid fill">
              <a:extLst>
                <a:ext uri="{FF2B5EF4-FFF2-40B4-BE49-F238E27FC236}">
                  <a16:creationId xmlns:a16="http://schemas.microsoft.com/office/drawing/2014/main" id="{60626583-9A8B-BAB1-EB05-3F9F90AE6E1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8274776">
              <a:off x="9214657" y="1272705"/>
              <a:ext cx="2561322" cy="2561322"/>
            </a:xfrm>
            <a:prstGeom prst="rect">
              <a:avLst/>
            </a:prstGeom>
          </p:spPr>
        </p:pic>
      </p:grpSp>
    </p:spTree>
    <p:extLst>
      <p:ext uri="{BB962C8B-B14F-4D97-AF65-F5344CB8AC3E}">
        <p14:creationId xmlns:p14="http://schemas.microsoft.com/office/powerpoint/2010/main" val="4229666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ontent Placeholder 12">
            <a:extLst>
              <a:ext uri="{FF2B5EF4-FFF2-40B4-BE49-F238E27FC236}">
                <a16:creationId xmlns:a16="http://schemas.microsoft.com/office/drawing/2014/main" id="{F5CA6648-5446-F269-52A2-BC8F6D366150}"/>
              </a:ext>
            </a:extLst>
          </p:cNvPr>
          <p:cNvSpPr txBox="1">
            <a:spLocks/>
          </p:cNvSpPr>
          <p:nvPr/>
        </p:nvSpPr>
        <p:spPr>
          <a:xfrm>
            <a:off x="6901116" y="4333687"/>
            <a:ext cx="2180592" cy="883146"/>
          </a:xfrm>
          <a:prstGeom prst="round2DiagRect">
            <a:avLst>
              <a:gd name="adj1" fmla="val 0"/>
              <a:gd name="adj2" fmla="val 24380"/>
            </a:avLst>
          </a:prstGeom>
          <a:solidFill>
            <a:srgbClr val="D9D1CC"/>
          </a:solidFill>
          <a:ln>
            <a:no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400" b="1" dirty="0">
                <a:solidFill>
                  <a:schemeClr val="accent2">
                    <a:lumMod val="50000"/>
                  </a:schemeClr>
                </a:solidFill>
              </a:rPr>
              <a:t>Disease phenotype</a:t>
            </a:r>
            <a:endParaRPr lang="en-GB" sz="1400" b="1" baseline="30000" dirty="0">
              <a:solidFill>
                <a:schemeClr val="accent2">
                  <a:lumMod val="50000"/>
                </a:schemeClr>
              </a:solidFill>
            </a:endParaRPr>
          </a:p>
        </p:txBody>
      </p:sp>
      <p:sp>
        <p:nvSpPr>
          <p:cNvPr id="16" name="Content Placeholder 12">
            <a:extLst>
              <a:ext uri="{FF2B5EF4-FFF2-40B4-BE49-F238E27FC236}">
                <a16:creationId xmlns:a16="http://schemas.microsoft.com/office/drawing/2014/main" id="{68C9C997-114B-D755-E75D-5923AF7F9B98}"/>
              </a:ext>
            </a:extLst>
          </p:cNvPr>
          <p:cNvSpPr txBox="1">
            <a:spLocks/>
          </p:cNvSpPr>
          <p:nvPr/>
        </p:nvSpPr>
        <p:spPr>
          <a:xfrm>
            <a:off x="6901116" y="3152587"/>
            <a:ext cx="2180592" cy="883146"/>
          </a:xfrm>
          <a:prstGeom prst="round2DiagRect">
            <a:avLst>
              <a:gd name="adj1" fmla="val 0"/>
              <a:gd name="adj2" fmla="val 24380"/>
            </a:avLst>
          </a:prstGeom>
          <a:solidFill>
            <a:srgbClr val="D9D1CC"/>
          </a:solidFill>
          <a:ln>
            <a:no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400" b="1" dirty="0">
                <a:solidFill>
                  <a:schemeClr val="accent2">
                    <a:lumMod val="50000"/>
                  </a:schemeClr>
                </a:solidFill>
              </a:rPr>
              <a:t>Circuit dysfunction</a:t>
            </a:r>
            <a:endParaRPr lang="en-GB" sz="1400" b="1" baseline="30000" dirty="0">
              <a:solidFill>
                <a:schemeClr val="accent2">
                  <a:lumMod val="50000"/>
                </a:schemeClr>
              </a:solidFill>
            </a:endParaRPr>
          </a:p>
        </p:txBody>
      </p:sp>
      <p:sp>
        <p:nvSpPr>
          <p:cNvPr id="17" name="Arrow: Down 16">
            <a:extLst>
              <a:ext uri="{FF2B5EF4-FFF2-40B4-BE49-F238E27FC236}">
                <a16:creationId xmlns:a16="http://schemas.microsoft.com/office/drawing/2014/main" id="{3162256F-DEF3-4F0D-F3BA-DFC1E08641BE}"/>
              </a:ext>
            </a:extLst>
          </p:cNvPr>
          <p:cNvSpPr/>
          <p:nvPr/>
        </p:nvSpPr>
        <p:spPr>
          <a:xfrm>
            <a:off x="7741688" y="3894964"/>
            <a:ext cx="499446" cy="745906"/>
          </a:xfrm>
          <a:prstGeom prst="downArrow">
            <a:avLst/>
          </a:prstGeom>
          <a:solidFill>
            <a:schemeClr val="bg1"/>
          </a:solidFill>
          <a:ln>
            <a:solidFill>
              <a:srgbClr val="D9D1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b="1"/>
          </a:p>
        </p:txBody>
      </p:sp>
      <p:sp>
        <p:nvSpPr>
          <p:cNvPr id="2" name="Text Placeholder 1">
            <a:extLst>
              <a:ext uri="{FF2B5EF4-FFF2-40B4-BE49-F238E27FC236}">
                <a16:creationId xmlns:a16="http://schemas.microsoft.com/office/drawing/2014/main" id="{426DF8F4-BC72-B199-7534-62365709EF17}"/>
              </a:ext>
            </a:extLst>
          </p:cNvPr>
          <p:cNvSpPr>
            <a:spLocks noGrp="1"/>
          </p:cNvSpPr>
          <p:nvPr>
            <p:ph type="body" sz="quarter" idx="17"/>
          </p:nvPr>
        </p:nvSpPr>
        <p:spPr/>
        <p:txBody>
          <a:bodyPr/>
          <a:lstStyle/>
          <a:p>
            <a:r>
              <a:rPr lang="en-GB" dirty="0"/>
              <a:t>Bipolar disorder – Neurobiology and aetiology</a:t>
            </a:r>
          </a:p>
        </p:txBody>
      </p:sp>
      <p:sp>
        <p:nvSpPr>
          <p:cNvPr id="3" name="Title 2">
            <a:extLst>
              <a:ext uri="{FF2B5EF4-FFF2-40B4-BE49-F238E27FC236}">
                <a16:creationId xmlns:a16="http://schemas.microsoft.com/office/drawing/2014/main" id="{CB6701DB-EEB1-F475-2623-88AFD5116DB0}"/>
              </a:ext>
            </a:extLst>
          </p:cNvPr>
          <p:cNvSpPr>
            <a:spLocks noGrp="1"/>
          </p:cNvSpPr>
          <p:nvPr>
            <p:ph type="title"/>
          </p:nvPr>
        </p:nvSpPr>
        <p:spPr/>
        <p:txBody>
          <a:bodyPr/>
          <a:lstStyle/>
          <a:p>
            <a:r>
              <a:rPr lang="en-GB" dirty="0"/>
              <a:t>Stem cell models of bipolar disorder</a:t>
            </a:r>
          </a:p>
        </p:txBody>
      </p:sp>
      <p:sp>
        <p:nvSpPr>
          <p:cNvPr id="8" name="Content Placeholder 7">
            <a:extLst>
              <a:ext uri="{FF2B5EF4-FFF2-40B4-BE49-F238E27FC236}">
                <a16:creationId xmlns:a16="http://schemas.microsoft.com/office/drawing/2014/main" id="{E763AA62-9118-BBAB-658B-0EA9AD2711BF}"/>
              </a:ext>
            </a:extLst>
          </p:cNvPr>
          <p:cNvSpPr>
            <a:spLocks noGrp="1"/>
          </p:cNvSpPr>
          <p:nvPr>
            <p:ph idx="20"/>
          </p:nvPr>
        </p:nvSpPr>
        <p:spPr>
          <a:xfrm>
            <a:off x="539750" y="1416785"/>
            <a:ext cx="5556250" cy="4415215"/>
          </a:xfrm>
        </p:spPr>
        <p:txBody>
          <a:bodyPr/>
          <a:lstStyle/>
          <a:p>
            <a:r>
              <a:rPr lang="en-GB" dirty="0" err="1">
                <a:solidFill>
                  <a:schemeClr val="tx1"/>
                </a:solidFill>
              </a:rPr>
              <a:t>hiPSCs</a:t>
            </a:r>
            <a:r>
              <a:rPr lang="en-GB" dirty="0">
                <a:solidFill>
                  <a:schemeClr val="tx1"/>
                </a:solidFill>
              </a:rPr>
              <a:t> – stem cells dedifferentiated from a person’s somatic cells – have been used to study the pathology of BD and schizophrenia</a:t>
            </a:r>
            <a:r>
              <a:rPr lang="en-GB" baseline="30000" dirty="0">
                <a:solidFill>
                  <a:schemeClr val="tx1"/>
                </a:solidFill>
              </a:rPr>
              <a:t>1,2</a:t>
            </a:r>
          </a:p>
          <a:p>
            <a:r>
              <a:rPr lang="en-GB" dirty="0">
                <a:solidFill>
                  <a:schemeClr val="tx1"/>
                </a:solidFill>
              </a:rPr>
              <a:t>Cells from a person with BD can be used to create a culture of neurons, which can then be studied or manipulated to investigate the functioning of neurons in BD</a:t>
            </a:r>
            <a:r>
              <a:rPr lang="en-GB" baseline="30000" dirty="0">
                <a:solidFill>
                  <a:schemeClr val="tx1"/>
                </a:solidFill>
              </a:rPr>
              <a:t>3</a:t>
            </a:r>
          </a:p>
          <a:p>
            <a:r>
              <a:rPr lang="en-GB" dirty="0">
                <a:solidFill>
                  <a:schemeClr val="tx1"/>
                </a:solidFill>
              </a:rPr>
              <a:t>Several studies have generated neural cultures from patients with idiopathic BD, e.g., producing a culture reflecting hippocampal dentate gyrus-like neurons</a:t>
            </a:r>
            <a:r>
              <a:rPr lang="en-GB" baseline="30000" dirty="0">
                <a:solidFill>
                  <a:schemeClr val="tx1"/>
                </a:solidFill>
              </a:rPr>
              <a:t>4,5</a:t>
            </a:r>
          </a:p>
          <a:p>
            <a:r>
              <a:rPr lang="en-GB" dirty="0">
                <a:solidFill>
                  <a:schemeClr val="tx1"/>
                </a:solidFill>
              </a:rPr>
              <a:t>Such stem cell studies have suggested that, compared with control neurons, neurons derived from people with BD have changes in </a:t>
            </a:r>
            <a:r>
              <a:rPr lang="en-GB" b="1" dirty="0">
                <a:solidFill>
                  <a:schemeClr val="tx1"/>
                </a:solidFill>
              </a:rPr>
              <a:t>ion channel expression</a:t>
            </a:r>
            <a:r>
              <a:rPr lang="en-GB" dirty="0">
                <a:solidFill>
                  <a:schemeClr val="tx1"/>
                </a:solidFill>
              </a:rPr>
              <a:t>, and </a:t>
            </a:r>
            <a:r>
              <a:rPr lang="en-GB" b="1" dirty="0">
                <a:solidFill>
                  <a:schemeClr val="tx1"/>
                </a:solidFill>
              </a:rPr>
              <a:t>calcium signalling</a:t>
            </a:r>
            <a:r>
              <a:rPr lang="en-GB" dirty="0">
                <a:solidFill>
                  <a:schemeClr val="tx1"/>
                </a:solidFill>
              </a:rPr>
              <a:t>, as well as changes in </a:t>
            </a:r>
            <a:r>
              <a:rPr lang="en-GB" b="1" dirty="0">
                <a:solidFill>
                  <a:schemeClr val="tx1"/>
                </a:solidFill>
              </a:rPr>
              <a:t>neuron morphology</a:t>
            </a:r>
            <a:r>
              <a:rPr lang="en-GB" baseline="30000" dirty="0">
                <a:solidFill>
                  <a:schemeClr val="tx1"/>
                </a:solidFill>
              </a:rPr>
              <a:t>1,2</a:t>
            </a:r>
            <a:endParaRPr lang="en-GB" dirty="0">
              <a:solidFill>
                <a:schemeClr val="tx1"/>
              </a:solidFill>
            </a:endParaRPr>
          </a:p>
        </p:txBody>
      </p:sp>
      <p:sp>
        <p:nvSpPr>
          <p:cNvPr id="7" name="Text Placeholder 6">
            <a:extLst>
              <a:ext uri="{FF2B5EF4-FFF2-40B4-BE49-F238E27FC236}">
                <a16:creationId xmlns:a16="http://schemas.microsoft.com/office/drawing/2014/main" id="{9B37B0C7-B1F0-E210-398A-CE08AF29976B}"/>
              </a:ext>
            </a:extLst>
          </p:cNvPr>
          <p:cNvSpPr>
            <a:spLocks noGrp="1"/>
          </p:cNvSpPr>
          <p:nvPr>
            <p:ph type="body" sz="quarter" idx="18"/>
          </p:nvPr>
        </p:nvSpPr>
        <p:spPr/>
        <p:txBody>
          <a:bodyPr/>
          <a:lstStyle/>
          <a:p>
            <a:r>
              <a:rPr lang="en-GB" dirty="0"/>
              <a:t>BD=bipolar disorder; hiPSC=</a:t>
            </a:r>
            <a:r>
              <a:rPr lang="en-US" dirty="0"/>
              <a:t>human induced pluripotent stem cell</a:t>
            </a:r>
            <a:endParaRPr lang="en-GB" dirty="0"/>
          </a:p>
          <a:p>
            <a:endParaRPr lang="en-GB" dirty="0"/>
          </a:p>
          <a:p>
            <a:r>
              <a:rPr lang="en-GB" dirty="0"/>
              <a:t>1. Watmuff et al. Mol Cell </a:t>
            </a:r>
            <a:r>
              <a:rPr lang="en-GB" dirty="0" err="1"/>
              <a:t>Neurosci</a:t>
            </a:r>
            <a:r>
              <a:rPr lang="en-GB" dirty="0"/>
              <a:t> 2016;73:96–103; 2. O’Shea &amp; McInnis. Mol Cell </a:t>
            </a:r>
            <a:r>
              <a:rPr lang="en-GB" dirty="0" err="1"/>
              <a:t>Neurosci</a:t>
            </a:r>
            <a:r>
              <a:rPr lang="en-GB" dirty="0"/>
              <a:t> 2016;73:63–83;</a:t>
            </a:r>
            <a:br>
              <a:rPr lang="en-GB" dirty="0"/>
            </a:br>
            <a:r>
              <a:rPr lang="en-GB" dirty="0"/>
              <a:t>3. Hong et al. Mol Psychiatry 2023;28(4):1430–1439; 4. Wang et al. Protein Cell 2020;11(1):45–59; 5. Wen et al. </a:t>
            </a:r>
            <a:r>
              <a:rPr lang="en-GB" dirty="0" err="1"/>
              <a:t>Curr</a:t>
            </a:r>
            <a:r>
              <a:rPr lang="en-GB" dirty="0"/>
              <a:t> </a:t>
            </a:r>
            <a:r>
              <a:rPr lang="en-GB" dirty="0" err="1"/>
              <a:t>Opin</a:t>
            </a:r>
            <a:r>
              <a:rPr lang="en-GB" dirty="0"/>
              <a:t> </a:t>
            </a:r>
            <a:r>
              <a:rPr lang="en-GB" dirty="0" err="1"/>
              <a:t>Neurobiol</a:t>
            </a:r>
            <a:r>
              <a:rPr lang="en-GB" dirty="0"/>
              <a:t> 2016;36:118–127</a:t>
            </a:r>
          </a:p>
        </p:txBody>
      </p:sp>
      <p:sp>
        <p:nvSpPr>
          <p:cNvPr id="6" name="Slide Number Placeholder 5">
            <a:extLst>
              <a:ext uri="{FF2B5EF4-FFF2-40B4-BE49-F238E27FC236}">
                <a16:creationId xmlns:a16="http://schemas.microsoft.com/office/drawing/2014/main" id="{B8056EC9-9BA0-2890-FC3D-33E5D8DAC08E}"/>
              </a:ext>
            </a:extLst>
          </p:cNvPr>
          <p:cNvSpPr>
            <a:spLocks noGrp="1"/>
          </p:cNvSpPr>
          <p:nvPr>
            <p:ph type="sldNum" sz="quarter" idx="4"/>
          </p:nvPr>
        </p:nvSpPr>
        <p:spPr/>
        <p:txBody>
          <a:bodyPr/>
          <a:lstStyle/>
          <a:p>
            <a:fld id="{C5E73D8C-6D1C-4360-8101-83ED279A0FF1}" type="slidenum">
              <a:rPr lang="en-GB" smtClean="0"/>
              <a:pPr/>
              <a:t>11</a:t>
            </a:fld>
            <a:endParaRPr lang="en-GB" dirty="0"/>
          </a:p>
        </p:txBody>
      </p:sp>
      <p:sp>
        <p:nvSpPr>
          <p:cNvPr id="12" name="TextBox 11">
            <a:extLst>
              <a:ext uri="{FF2B5EF4-FFF2-40B4-BE49-F238E27FC236}">
                <a16:creationId xmlns:a16="http://schemas.microsoft.com/office/drawing/2014/main" id="{50A163C4-0495-8B9B-CD35-97C901CD4245}"/>
              </a:ext>
            </a:extLst>
          </p:cNvPr>
          <p:cNvSpPr txBox="1"/>
          <p:nvPr/>
        </p:nvSpPr>
        <p:spPr>
          <a:xfrm>
            <a:off x="6901116" y="1415845"/>
            <a:ext cx="4425574" cy="523220"/>
          </a:xfrm>
          <a:prstGeom prst="rect">
            <a:avLst/>
          </a:prstGeom>
          <a:noFill/>
        </p:spPr>
        <p:txBody>
          <a:bodyPr wrap="square" rtlCol="0">
            <a:spAutoFit/>
          </a:bodyPr>
          <a:lstStyle/>
          <a:p>
            <a:pPr algn="ctr"/>
            <a:r>
              <a:rPr lang="en-GB" sz="1400" b="1" dirty="0">
                <a:solidFill>
                  <a:schemeClr val="accent2">
                    <a:lumMod val="50000"/>
                  </a:schemeClr>
                </a:solidFill>
              </a:rPr>
              <a:t>Hypothetical interactions between genetics</a:t>
            </a:r>
            <a:br>
              <a:rPr lang="en-GB" sz="1400" b="1" dirty="0">
                <a:solidFill>
                  <a:schemeClr val="accent2">
                    <a:lumMod val="50000"/>
                  </a:schemeClr>
                </a:solidFill>
              </a:rPr>
            </a:br>
            <a:r>
              <a:rPr lang="en-GB" sz="1400" b="1" dirty="0">
                <a:solidFill>
                  <a:schemeClr val="accent2">
                    <a:lumMod val="50000"/>
                  </a:schemeClr>
                </a:solidFill>
              </a:rPr>
              <a:t>and the environment leading to BD</a:t>
            </a:r>
            <a:r>
              <a:rPr lang="en-GB" sz="1400" b="1" baseline="30000" dirty="0">
                <a:solidFill>
                  <a:schemeClr val="accent2">
                    <a:lumMod val="50000"/>
                  </a:schemeClr>
                </a:solidFill>
              </a:rPr>
              <a:t>1</a:t>
            </a:r>
            <a:endParaRPr lang="en-GB" sz="1400" b="1" dirty="0">
              <a:solidFill>
                <a:schemeClr val="accent2">
                  <a:lumMod val="50000"/>
                </a:schemeClr>
              </a:solidFill>
            </a:endParaRPr>
          </a:p>
        </p:txBody>
      </p:sp>
      <p:sp>
        <p:nvSpPr>
          <p:cNvPr id="14" name="Content Placeholder 12">
            <a:extLst>
              <a:ext uri="{FF2B5EF4-FFF2-40B4-BE49-F238E27FC236}">
                <a16:creationId xmlns:a16="http://schemas.microsoft.com/office/drawing/2014/main" id="{3CE92C9B-AF98-D040-9473-9152A1AC020B}"/>
              </a:ext>
            </a:extLst>
          </p:cNvPr>
          <p:cNvSpPr txBox="1">
            <a:spLocks/>
          </p:cNvSpPr>
          <p:nvPr/>
        </p:nvSpPr>
        <p:spPr>
          <a:xfrm>
            <a:off x="6901116" y="1971487"/>
            <a:ext cx="2180592" cy="883146"/>
          </a:xfrm>
          <a:prstGeom prst="round2DiagRect">
            <a:avLst>
              <a:gd name="adj1" fmla="val 0"/>
              <a:gd name="adj2" fmla="val 24380"/>
            </a:avLst>
          </a:prstGeom>
          <a:solidFill>
            <a:srgbClr val="D9D1CC"/>
          </a:solidFill>
          <a:ln>
            <a:no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400" b="1" dirty="0">
                <a:solidFill>
                  <a:schemeClr val="accent2">
                    <a:lumMod val="50000"/>
                  </a:schemeClr>
                </a:solidFill>
              </a:rPr>
              <a:t>Cellular</a:t>
            </a:r>
            <a:br>
              <a:rPr lang="en-GB" sz="1400" b="1" dirty="0">
                <a:solidFill>
                  <a:schemeClr val="accent2">
                    <a:lumMod val="50000"/>
                  </a:schemeClr>
                </a:solidFill>
              </a:rPr>
            </a:br>
            <a:r>
              <a:rPr lang="en-GB" sz="1400" b="1" dirty="0">
                <a:solidFill>
                  <a:schemeClr val="accent2">
                    <a:lumMod val="50000"/>
                  </a:schemeClr>
                </a:solidFill>
              </a:rPr>
              <a:t>abnormalities</a:t>
            </a:r>
            <a:endParaRPr lang="en-GB" sz="1400" b="1" baseline="30000" dirty="0">
              <a:solidFill>
                <a:schemeClr val="accent2">
                  <a:lumMod val="50000"/>
                </a:schemeClr>
              </a:solidFill>
            </a:endParaRPr>
          </a:p>
        </p:txBody>
      </p:sp>
      <p:sp>
        <p:nvSpPr>
          <p:cNvPr id="10" name="Arrow: Down 9">
            <a:extLst>
              <a:ext uri="{FF2B5EF4-FFF2-40B4-BE49-F238E27FC236}">
                <a16:creationId xmlns:a16="http://schemas.microsoft.com/office/drawing/2014/main" id="{7D146A7C-8D22-1E3E-ACD1-2D051C535918}"/>
              </a:ext>
            </a:extLst>
          </p:cNvPr>
          <p:cNvSpPr/>
          <p:nvPr/>
        </p:nvSpPr>
        <p:spPr>
          <a:xfrm>
            <a:off x="7741688" y="2713864"/>
            <a:ext cx="499446" cy="745906"/>
          </a:xfrm>
          <a:prstGeom prst="downArrow">
            <a:avLst/>
          </a:prstGeom>
          <a:solidFill>
            <a:schemeClr val="bg1"/>
          </a:solidFill>
          <a:ln>
            <a:solidFill>
              <a:srgbClr val="D9D1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b="1"/>
          </a:p>
        </p:txBody>
      </p:sp>
      <p:sp>
        <p:nvSpPr>
          <p:cNvPr id="19" name="Content Placeholder 12">
            <a:extLst>
              <a:ext uri="{FF2B5EF4-FFF2-40B4-BE49-F238E27FC236}">
                <a16:creationId xmlns:a16="http://schemas.microsoft.com/office/drawing/2014/main" id="{F7A0AABD-2452-C6EF-AF84-9C344DB87935}"/>
              </a:ext>
            </a:extLst>
          </p:cNvPr>
          <p:cNvSpPr txBox="1">
            <a:spLocks/>
          </p:cNvSpPr>
          <p:nvPr/>
        </p:nvSpPr>
        <p:spPr>
          <a:xfrm>
            <a:off x="10019265" y="3167365"/>
            <a:ext cx="1593782" cy="523220"/>
          </a:xfrm>
          <a:prstGeom prst="rect">
            <a:avLst/>
          </a:prstGeom>
          <a:noFill/>
          <a:ln>
            <a:noFill/>
          </a:ln>
        </p:spPr>
        <p:txBody>
          <a:bodyPr anchor="ctr">
            <a:sp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b="1" dirty="0">
                <a:solidFill>
                  <a:schemeClr val="accent2">
                    <a:lumMod val="50000"/>
                  </a:schemeClr>
                </a:solidFill>
              </a:rPr>
              <a:t>Environmental insults</a:t>
            </a:r>
            <a:endParaRPr lang="en-GB" sz="1400" b="1" baseline="30000" dirty="0">
              <a:solidFill>
                <a:schemeClr val="accent2">
                  <a:lumMod val="50000"/>
                </a:schemeClr>
              </a:solidFill>
            </a:endParaRPr>
          </a:p>
        </p:txBody>
      </p:sp>
      <p:sp>
        <p:nvSpPr>
          <p:cNvPr id="20" name="Content Placeholder 12">
            <a:extLst>
              <a:ext uri="{FF2B5EF4-FFF2-40B4-BE49-F238E27FC236}">
                <a16:creationId xmlns:a16="http://schemas.microsoft.com/office/drawing/2014/main" id="{85A2CB93-5F3A-1975-CD62-D1861F49897C}"/>
              </a:ext>
            </a:extLst>
          </p:cNvPr>
          <p:cNvSpPr txBox="1">
            <a:spLocks/>
          </p:cNvSpPr>
          <p:nvPr/>
        </p:nvSpPr>
        <p:spPr>
          <a:xfrm>
            <a:off x="9939020" y="2259172"/>
            <a:ext cx="1452880" cy="307777"/>
          </a:xfrm>
          <a:prstGeom prst="rect">
            <a:avLst/>
          </a:prstGeom>
          <a:noFill/>
          <a:ln>
            <a:noFill/>
          </a:ln>
        </p:spPr>
        <p:txBody>
          <a:bodyPr wrap="square" anchor="ctr">
            <a:sp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b="1" dirty="0">
                <a:solidFill>
                  <a:schemeClr val="accent2">
                    <a:lumMod val="50000"/>
                  </a:schemeClr>
                </a:solidFill>
              </a:rPr>
              <a:t>Genotype</a:t>
            </a:r>
            <a:endParaRPr lang="en-GB" sz="1400" b="1" baseline="30000" dirty="0">
              <a:solidFill>
                <a:schemeClr val="accent2">
                  <a:lumMod val="50000"/>
                </a:schemeClr>
              </a:solidFill>
            </a:endParaRPr>
          </a:p>
        </p:txBody>
      </p:sp>
      <p:cxnSp>
        <p:nvCxnSpPr>
          <p:cNvPr id="22" name="Straight Arrow Connector 21">
            <a:extLst>
              <a:ext uri="{FF2B5EF4-FFF2-40B4-BE49-F238E27FC236}">
                <a16:creationId xmlns:a16="http://schemas.microsoft.com/office/drawing/2014/main" id="{0F5F0FED-5A86-6A54-92F1-E0ADE542D1D1}"/>
              </a:ext>
            </a:extLst>
          </p:cNvPr>
          <p:cNvCxnSpPr>
            <a:cxnSpLocks/>
          </p:cNvCxnSpPr>
          <p:nvPr/>
        </p:nvCxnSpPr>
        <p:spPr>
          <a:xfrm rot="900000" flipH="1">
            <a:off x="9171565" y="3320266"/>
            <a:ext cx="862392" cy="0"/>
          </a:xfrm>
          <a:prstGeom prst="straightConnector1">
            <a:avLst/>
          </a:prstGeom>
          <a:ln w="19050">
            <a:solidFill>
              <a:schemeClr val="accent2">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351181AE-1520-FC9C-734B-8EFEA45EB4B6}"/>
              </a:ext>
            </a:extLst>
          </p:cNvPr>
          <p:cNvCxnSpPr>
            <a:cxnSpLocks/>
          </p:cNvCxnSpPr>
          <p:nvPr/>
        </p:nvCxnSpPr>
        <p:spPr>
          <a:xfrm flipH="1">
            <a:off x="9076628" y="2413060"/>
            <a:ext cx="862392" cy="0"/>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sp>
        <p:nvSpPr>
          <p:cNvPr id="25" name="Arrow: Down 24">
            <a:extLst>
              <a:ext uri="{FF2B5EF4-FFF2-40B4-BE49-F238E27FC236}">
                <a16:creationId xmlns:a16="http://schemas.microsoft.com/office/drawing/2014/main" id="{D3D91F2F-DEE5-1967-1FE0-55F753B7BC6D}"/>
              </a:ext>
            </a:extLst>
          </p:cNvPr>
          <p:cNvSpPr/>
          <p:nvPr/>
        </p:nvSpPr>
        <p:spPr>
          <a:xfrm rot="5400000">
            <a:off x="9102016" y="1832092"/>
            <a:ext cx="499446" cy="1174562"/>
          </a:xfrm>
          <a:prstGeom prst="downArrow">
            <a:avLst/>
          </a:prstGeom>
          <a:solidFill>
            <a:schemeClr val="bg1"/>
          </a:solidFill>
          <a:ln>
            <a:solidFill>
              <a:srgbClr val="D9D1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b="1"/>
          </a:p>
        </p:txBody>
      </p:sp>
      <p:cxnSp>
        <p:nvCxnSpPr>
          <p:cNvPr id="26" name="Straight Arrow Connector 25">
            <a:extLst>
              <a:ext uri="{FF2B5EF4-FFF2-40B4-BE49-F238E27FC236}">
                <a16:creationId xmlns:a16="http://schemas.microsoft.com/office/drawing/2014/main" id="{EA6D1429-46F7-CB7A-705B-57F1C8B283BC}"/>
              </a:ext>
            </a:extLst>
          </p:cNvPr>
          <p:cNvCxnSpPr>
            <a:cxnSpLocks/>
          </p:cNvCxnSpPr>
          <p:nvPr/>
        </p:nvCxnSpPr>
        <p:spPr>
          <a:xfrm rot="-900000" flipH="1">
            <a:off x="9171564" y="3591387"/>
            <a:ext cx="862392" cy="0"/>
          </a:xfrm>
          <a:prstGeom prst="straightConnector1">
            <a:avLst/>
          </a:prstGeom>
          <a:ln w="19050">
            <a:solidFill>
              <a:schemeClr val="accent2">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59D1F4A5-E1B2-32D5-A494-6A6C289B544C}"/>
              </a:ext>
            </a:extLst>
          </p:cNvPr>
          <p:cNvCxnSpPr>
            <a:cxnSpLocks/>
          </p:cNvCxnSpPr>
          <p:nvPr/>
        </p:nvCxnSpPr>
        <p:spPr>
          <a:xfrm rot="2700000" flipH="1">
            <a:off x="9276688" y="3075084"/>
            <a:ext cx="862392" cy="0"/>
          </a:xfrm>
          <a:prstGeom prst="straightConnector1">
            <a:avLst/>
          </a:prstGeom>
          <a:ln w="19050">
            <a:solidFill>
              <a:schemeClr val="accent2">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8CF4F1C0-6AA7-365A-21BF-DD9BE2CEEB0A}"/>
              </a:ext>
            </a:extLst>
          </p:cNvPr>
          <p:cNvSpPr txBox="1"/>
          <p:nvPr/>
        </p:nvSpPr>
        <p:spPr>
          <a:xfrm>
            <a:off x="6901116" y="5380496"/>
            <a:ext cx="4425574" cy="646331"/>
          </a:xfrm>
          <a:prstGeom prst="rect">
            <a:avLst/>
          </a:prstGeom>
          <a:solidFill>
            <a:srgbClr val="D9D1CC"/>
          </a:solidFill>
        </p:spPr>
        <p:txBody>
          <a:bodyPr wrap="square" rtlCol="0">
            <a:spAutoFit/>
          </a:bodyPr>
          <a:lstStyle/>
          <a:p>
            <a:pPr algn="ctr"/>
            <a:r>
              <a:rPr lang="en-GB" sz="1200" dirty="0">
                <a:solidFill>
                  <a:schemeClr val="accent2">
                    <a:lumMod val="50000"/>
                  </a:schemeClr>
                </a:solidFill>
              </a:rPr>
              <a:t>Genetic factors making up a person’s genotype interact with environmental factors resulting in the cellular and circuit dysfunctions that constitute a disease phenotype</a:t>
            </a:r>
          </a:p>
        </p:txBody>
      </p:sp>
      <p:sp>
        <p:nvSpPr>
          <p:cNvPr id="33" name="Freeform: Shape 32" descr="DNA with solid fill">
            <a:extLst>
              <a:ext uri="{FF2B5EF4-FFF2-40B4-BE49-F238E27FC236}">
                <a16:creationId xmlns:a16="http://schemas.microsoft.com/office/drawing/2014/main" id="{9991C719-5249-0BFA-EB8D-38449F056AA0}"/>
              </a:ext>
            </a:extLst>
          </p:cNvPr>
          <p:cNvSpPr/>
          <p:nvPr/>
        </p:nvSpPr>
        <p:spPr>
          <a:xfrm rot="5839168">
            <a:off x="10543336" y="1526445"/>
            <a:ext cx="243076" cy="1283668"/>
          </a:xfrm>
          <a:custGeom>
            <a:avLst/>
            <a:gdLst>
              <a:gd name="connsiteX0" fmla="*/ 490306 w 978599"/>
              <a:gd name="connsiteY0" fmla="*/ 4619622 h 5167896"/>
              <a:gd name="connsiteX1" fmla="*/ 239500 w 978599"/>
              <a:gd name="connsiteY1" fmla="*/ 4841895 h 5167896"/>
              <a:gd name="connsiteX2" fmla="*/ 741111 w 978599"/>
              <a:gd name="connsiteY2" fmla="*/ 4841895 h 5167896"/>
              <a:gd name="connsiteX3" fmla="*/ 490306 w 978599"/>
              <a:gd name="connsiteY3" fmla="*/ 4619622 h 5167896"/>
              <a:gd name="connsiteX4" fmla="*/ 235061 w 978599"/>
              <a:gd name="connsiteY4" fmla="*/ 4189893 h 5167896"/>
              <a:gd name="connsiteX5" fmla="*/ 490305 w 978599"/>
              <a:gd name="connsiteY5" fmla="*/ 4418094 h 5167896"/>
              <a:gd name="connsiteX6" fmla="*/ 745550 w 978599"/>
              <a:gd name="connsiteY6" fmla="*/ 4189893 h 5167896"/>
              <a:gd name="connsiteX7" fmla="*/ 152939 w 978599"/>
              <a:gd name="connsiteY7" fmla="*/ 3715710 h 5167896"/>
              <a:gd name="connsiteX8" fmla="*/ 135183 w 978599"/>
              <a:gd name="connsiteY8" fmla="*/ 3863892 h 5167896"/>
              <a:gd name="connsiteX9" fmla="*/ 152939 w 978599"/>
              <a:gd name="connsiteY9" fmla="*/ 4012075 h 5167896"/>
              <a:gd name="connsiteX10" fmla="*/ 829892 w 978599"/>
              <a:gd name="connsiteY10" fmla="*/ 4012075 h 5167896"/>
              <a:gd name="connsiteX11" fmla="*/ 847647 w 978599"/>
              <a:gd name="connsiteY11" fmla="*/ 3863892 h 5167896"/>
              <a:gd name="connsiteX12" fmla="*/ 829892 w 978599"/>
              <a:gd name="connsiteY12" fmla="*/ 3715710 h 5167896"/>
              <a:gd name="connsiteX13" fmla="*/ 490306 w 978599"/>
              <a:gd name="connsiteY13" fmla="*/ 3312654 h 5167896"/>
              <a:gd name="connsiteX14" fmla="*/ 237280 w 978599"/>
              <a:gd name="connsiteY14" fmla="*/ 3537891 h 5167896"/>
              <a:gd name="connsiteX15" fmla="*/ 743330 w 978599"/>
              <a:gd name="connsiteY15" fmla="*/ 3537891 h 5167896"/>
              <a:gd name="connsiteX16" fmla="*/ 490306 w 978599"/>
              <a:gd name="connsiteY16" fmla="*/ 3312654 h 5167896"/>
              <a:gd name="connsiteX17" fmla="*/ 237280 w 978599"/>
              <a:gd name="connsiteY17" fmla="*/ 2885889 h 5167896"/>
              <a:gd name="connsiteX18" fmla="*/ 488085 w 978599"/>
              <a:gd name="connsiteY18" fmla="*/ 3111126 h 5167896"/>
              <a:gd name="connsiteX19" fmla="*/ 741110 w 978599"/>
              <a:gd name="connsiteY19" fmla="*/ 2885889 h 5167896"/>
              <a:gd name="connsiteX20" fmla="*/ 150927 w 978599"/>
              <a:gd name="connsiteY20" fmla="*/ 2459826 h 5167896"/>
              <a:gd name="connsiteX21" fmla="*/ 137888 w 978599"/>
              <a:gd name="connsiteY21" fmla="*/ 2529472 h 5167896"/>
              <a:gd name="connsiteX22" fmla="*/ 135625 w 978599"/>
              <a:gd name="connsiteY22" fmla="*/ 2567147 h 5167896"/>
              <a:gd name="connsiteX23" fmla="*/ 139900 w 978599"/>
              <a:gd name="connsiteY23" fmla="*/ 2637313 h 5167896"/>
              <a:gd name="connsiteX24" fmla="*/ 152939 w 978599"/>
              <a:gd name="connsiteY24" fmla="*/ 2708070 h 5167896"/>
              <a:gd name="connsiteX25" fmla="*/ 827672 w 978599"/>
              <a:gd name="connsiteY25" fmla="*/ 2708070 h 5167896"/>
              <a:gd name="connsiteX26" fmla="*/ 840712 w 978599"/>
              <a:gd name="connsiteY26" fmla="*/ 2637314 h 5167896"/>
              <a:gd name="connsiteX27" fmla="*/ 842960 w 978599"/>
              <a:gd name="connsiteY27" fmla="*/ 2600408 h 5167896"/>
              <a:gd name="connsiteX28" fmla="*/ 838700 w 978599"/>
              <a:gd name="connsiteY28" fmla="*/ 2529471 h 5167896"/>
              <a:gd name="connsiteX29" fmla="*/ 825660 w 978599"/>
              <a:gd name="connsiteY29" fmla="*/ 2459826 h 5167896"/>
              <a:gd name="connsiteX30" fmla="*/ 488294 w 978599"/>
              <a:gd name="connsiteY30" fmla="*/ 2059734 h 5167896"/>
              <a:gd name="connsiteX31" fmla="*/ 237488 w 978599"/>
              <a:gd name="connsiteY31" fmla="*/ 2282007 h 5167896"/>
              <a:gd name="connsiteX32" fmla="*/ 739099 w 978599"/>
              <a:gd name="connsiteY32" fmla="*/ 2282007 h 5167896"/>
              <a:gd name="connsiteX33" fmla="*/ 488294 w 978599"/>
              <a:gd name="connsiteY33" fmla="*/ 2059734 h 5167896"/>
              <a:gd name="connsiteX34" fmla="*/ 233049 w 978599"/>
              <a:gd name="connsiteY34" fmla="*/ 1630005 h 5167896"/>
              <a:gd name="connsiteX35" fmla="*/ 488294 w 978599"/>
              <a:gd name="connsiteY35" fmla="*/ 1858206 h 5167896"/>
              <a:gd name="connsiteX36" fmla="*/ 743538 w 978599"/>
              <a:gd name="connsiteY36" fmla="*/ 1630005 h 5167896"/>
              <a:gd name="connsiteX37" fmla="*/ 150927 w 978599"/>
              <a:gd name="connsiteY37" fmla="*/ 1155822 h 5167896"/>
              <a:gd name="connsiteX38" fmla="*/ 133171 w 978599"/>
              <a:gd name="connsiteY38" fmla="*/ 1304004 h 5167896"/>
              <a:gd name="connsiteX39" fmla="*/ 150927 w 978599"/>
              <a:gd name="connsiteY39" fmla="*/ 1452187 h 5167896"/>
              <a:gd name="connsiteX40" fmla="*/ 827880 w 978599"/>
              <a:gd name="connsiteY40" fmla="*/ 1452187 h 5167896"/>
              <a:gd name="connsiteX41" fmla="*/ 845636 w 978599"/>
              <a:gd name="connsiteY41" fmla="*/ 1304004 h 5167896"/>
              <a:gd name="connsiteX42" fmla="*/ 827880 w 978599"/>
              <a:gd name="connsiteY42" fmla="*/ 1155822 h 5167896"/>
              <a:gd name="connsiteX43" fmla="*/ 488294 w 978599"/>
              <a:gd name="connsiteY43" fmla="*/ 752766 h 5167896"/>
              <a:gd name="connsiteX44" fmla="*/ 235269 w 978599"/>
              <a:gd name="connsiteY44" fmla="*/ 978003 h 5167896"/>
              <a:gd name="connsiteX45" fmla="*/ 741319 w 978599"/>
              <a:gd name="connsiteY45" fmla="*/ 978003 h 5167896"/>
              <a:gd name="connsiteX46" fmla="*/ 488294 w 978599"/>
              <a:gd name="connsiteY46" fmla="*/ 752766 h 5167896"/>
              <a:gd name="connsiteX47" fmla="*/ 235269 w 978599"/>
              <a:gd name="connsiteY47" fmla="*/ 326001 h 5167896"/>
              <a:gd name="connsiteX48" fmla="*/ 486074 w 978599"/>
              <a:gd name="connsiteY48" fmla="*/ 551238 h 5167896"/>
              <a:gd name="connsiteX49" fmla="*/ 739099 w 978599"/>
              <a:gd name="connsiteY49" fmla="*/ 326001 h 5167896"/>
              <a:gd name="connsiteX50" fmla="*/ 0 w 978599"/>
              <a:gd name="connsiteY50" fmla="*/ 0 h 5167896"/>
              <a:gd name="connsiteX51" fmla="*/ 133171 w 978599"/>
              <a:gd name="connsiteY51" fmla="*/ 0 h 5167896"/>
              <a:gd name="connsiteX52" fmla="*/ 150927 w 978599"/>
              <a:gd name="connsiteY52" fmla="*/ 148182 h 5167896"/>
              <a:gd name="connsiteX53" fmla="*/ 825660 w 978599"/>
              <a:gd name="connsiteY53" fmla="*/ 148182 h 5167896"/>
              <a:gd name="connsiteX54" fmla="*/ 843416 w 978599"/>
              <a:gd name="connsiteY54" fmla="*/ 0 h 5167896"/>
              <a:gd name="connsiteX55" fmla="*/ 976587 w 978599"/>
              <a:gd name="connsiteY55" fmla="*/ 0 h 5167896"/>
              <a:gd name="connsiteX56" fmla="*/ 628123 w 978599"/>
              <a:gd name="connsiteY56" fmla="*/ 652002 h 5167896"/>
              <a:gd name="connsiteX57" fmla="*/ 976587 w 978599"/>
              <a:gd name="connsiteY57" fmla="*/ 1304004 h 5167896"/>
              <a:gd name="connsiteX58" fmla="*/ 628123 w 978599"/>
              <a:gd name="connsiteY58" fmla="*/ 1958970 h 5167896"/>
              <a:gd name="connsiteX59" fmla="*/ 968988 w 978599"/>
              <a:gd name="connsiteY59" fmla="*/ 2488710 h 5167896"/>
              <a:gd name="connsiteX60" fmla="*/ 973522 w 978599"/>
              <a:gd name="connsiteY60" fmla="*/ 2559888 h 5167896"/>
              <a:gd name="connsiteX61" fmla="*/ 978599 w 978599"/>
              <a:gd name="connsiteY61" fmla="*/ 2559888 h 5167896"/>
              <a:gd name="connsiteX62" fmla="*/ 976061 w 978599"/>
              <a:gd name="connsiteY62" fmla="*/ 2599740 h 5167896"/>
              <a:gd name="connsiteX63" fmla="*/ 976587 w 978599"/>
              <a:gd name="connsiteY63" fmla="*/ 2608008 h 5167896"/>
              <a:gd name="connsiteX64" fmla="*/ 975533 w 978599"/>
              <a:gd name="connsiteY64" fmla="*/ 2608008 h 5167896"/>
              <a:gd name="connsiteX65" fmla="*/ 970999 w 978599"/>
              <a:gd name="connsiteY65" fmla="*/ 2679193 h 5167896"/>
              <a:gd name="connsiteX66" fmla="*/ 630135 w 978599"/>
              <a:gd name="connsiteY66" fmla="*/ 3211890 h 5167896"/>
              <a:gd name="connsiteX67" fmla="*/ 978599 w 978599"/>
              <a:gd name="connsiteY67" fmla="*/ 3863892 h 5167896"/>
              <a:gd name="connsiteX68" fmla="*/ 630135 w 978599"/>
              <a:gd name="connsiteY68" fmla="*/ 4518858 h 5167896"/>
              <a:gd name="connsiteX69" fmla="*/ 978599 w 978599"/>
              <a:gd name="connsiteY69" fmla="*/ 5167896 h 5167896"/>
              <a:gd name="connsiteX70" fmla="*/ 845428 w 978599"/>
              <a:gd name="connsiteY70" fmla="*/ 5167896 h 5167896"/>
              <a:gd name="connsiteX71" fmla="*/ 827672 w 978599"/>
              <a:gd name="connsiteY71" fmla="*/ 5019714 h 5167896"/>
              <a:gd name="connsiteX72" fmla="*/ 152939 w 978599"/>
              <a:gd name="connsiteY72" fmla="*/ 5019714 h 5167896"/>
              <a:gd name="connsiteX73" fmla="*/ 135183 w 978599"/>
              <a:gd name="connsiteY73" fmla="*/ 5167896 h 5167896"/>
              <a:gd name="connsiteX74" fmla="*/ 2012 w 978599"/>
              <a:gd name="connsiteY74" fmla="*/ 5167896 h 5167896"/>
              <a:gd name="connsiteX75" fmla="*/ 350476 w 978599"/>
              <a:gd name="connsiteY75" fmla="*/ 4518858 h 5167896"/>
              <a:gd name="connsiteX76" fmla="*/ 2012 w 978599"/>
              <a:gd name="connsiteY76" fmla="*/ 3863892 h 5167896"/>
              <a:gd name="connsiteX77" fmla="*/ 350476 w 978599"/>
              <a:gd name="connsiteY77" fmla="*/ 3211890 h 5167896"/>
              <a:gd name="connsiteX78" fmla="*/ 9611 w 978599"/>
              <a:gd name="connsiteY78" fmla="*/ 2679192 h 5167896"/>
              <a:gd name="connsiteX79" fmla="*/ 5077 w 978599"/>
              <a:gd name="connsiteY79" fmla="*/ 2608008 h 5167896"/>
              <a:gd name="connsiteX80" fmla="*/ 0 w 978599"/>
              <a:gd name="connsiteY80" fmla="*/ 2608008 h 5167896"/>
              <a:gd name="connsiteX81" fmla="*/ 2539 w 978599"/>
              <a:gd name="connsiteY81" fmla="*/ 2568158 h 5167896"/>
              <a:gd name="connsiteX82" fmla="*/ 2012 w 978599"/>
              <a:gd name="connsiteY82" fmla="*/ 2559888 h 5167896"/>
              <a:gd name="connsiteX83" fmla="*/ 3065 w 978599"/>
              <a:gd name="connsiteY83" fmla="*/ 2559888 h 5167896"/>
              <a:gd name="connsiteX84" fmla="*/ 7599 w 978599"/>
              <a:gd name="connsiteY84" fmla="*/ 2488710 h 5167896"/>
              <a:gd name="connsiteX85" fmla="*/ 348464 w 978599"/>
              <a:gd name="connsiteY85" fmla="*/ 1958970 h 5167896"/>
              <a:gd name="connsiteX86" fmla="*/ 0 w 978599"/>
              <a:gd name="connsiteY86" fmla="*/ 1304004 h 5167896"/>
              <a:gd name="connsiteX87" fmla="*/ 348464 w 978599"/>
              <a:gd name="connsiteY87" fmla="*/ 652002 h 5167896"/>
              <a:gd name="connsiteX88" fmla="*/ 0 w 978599"/>
              <a:gd name="connsiteY88" fmla="*/ 0 h 516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978599" h="5167896">
                <a:moveTo>
                  <a:pt x="490306" y="4619622"/>
                </a:moveTo>
                <a:cubicBezTo>
                  <a:pt x="392646" y="4687786"/>
                  <a:pt x="303866" y="4755950"/>
                  <a:pt x="239500" y="4841895"/>
                </a:cubicBezTo>
                <a:lnTo>
                  <a:pt x="741111" y="4841895"/>
                </a:lnTo>
                <a:cubicBezTo>
                  <a:pt x="676745" y="4755950"/>
                  <a:pt x="587964" y="4687786"/>
                  <a:pt x="490306" y="4619622"/>
                </a:cubicBezTo>
                <a:close/>
                <a:moveTo>
                  <a:pt x="235061" y="4189893"/>
                </a:moveTo>
                <a:cubicBezTo>
                  <a:pt x="299427" y="4278803"/>
                  <a:pt x="390427" y="4346967"/>
                  <a:pt x="490305" y="4418094"/>
                </a:cubicBezTo>
                <a:cubicBezTo>
                  <a:pt x="590184" y="4346967"/>
                  <a:pt x="681184" y="4278803"/>
                  <a:pt x="745550" y="4189893"/>
                </a:cubicBezTo>
                <a:close/>
                <a:moveTo>
                  <a:pt x="152939" y="3715710"/>
                </a:moveTo>
                <a:cubicBezTo>
                  <a:pt x="141842" y="3760165"/>
                  <a:pt x="135183" y="3810547"/>
                  <a:pt x="135183" y="3863892"/>
                </a:cubicBezTo>
                <a:cubicBezTo>
                  <a:pt x="135183" y="3917238"/>
                  <a:pt x="141841" y="3967620"/>
                  <a:pt x="152939" y="4012075"/>
                </a:cubicBezTo>
                <a:lnTo>
                  <a:pt x="829892" y="4012075"/>
                </a:lnTo>
                <a:cubicBezTo>
                  <a:pt x="840989" y="3967621"/>
                  <a:pt x="847648" y="3917238"/>
                  <a:pt x="847647" y="3863892"/>
                </a:cubicBezTo>
                <a:cubicBezTo>
                  <a:pt x="847648" y="3810547"/>
                  <a:pt x="840989" y="3760165"/>
                  <a:pt x="829892" y="3715710"/>
                </a:cubicBezTo>
                <a:close/>
                <a:moveTo>
                  <a:pt x="490306" y="3312654"/>
                </a:moveTo>
                <a:cubicBezTo>
                  <a:pt x="392646" y="3380818"/>
                  <a:pt x="301646" y="3451945"/>
                  <a:pt x="237280" y="3537891"/>
                </a:cubicBezTo>
                <a:lnTo>
                  <a:pt x="743330" y="3537891"/>
                </a:lnTo>
                <a:cubicBezTo>
                  <a:pt x="678965" y="3451945"/>
                  <a:pt x="587963" y="3383782"/>
                  <a:pt x="490306" y="3312654"/>
                </a:cubicBezTo>
                <a:close/>
                <a:moveTo>
                  <a:pt x="237280" y="2885889"/>
                </a:moveTo>
                <a:cubicBezTo>
                  <a:pt x="301647" y="2971835"/>
                  <a:pt x="392647" y="3039999"/>
                  <a:pt x="488085" y="3111126"/>
                </a:cubicBezTo>
                <a:cubicBezTo>
                  <a:pt x="585745" y="3039999"/>
                  <a:pt x="676744" y="2971835"/>
                  <a:pt x="741110" y="2885889"/>
                </a:cubicBezTo>
                <a:close/>
                <a:moveTo>
                  <a:pt x="150927" y="2459826"/>
                </a:moveTo>
                <a:cubicBezTo>
                  <a:pt x="145379" y="2482053"/>
                  <a:pt x="140940" y="2505022"/>
                  <a:pt x="137888" y="2529472"/>
                </a:cubicBezTo>
                <a:lnTo>
                  <a:pt x="135625" y="2567147"/>
                </a:lnTo>
                <a:lnTo>
                  <a:pt x="139900" y="2637313"/>
                </a:lnTo>
                <a:cubicBezTo>
                  <a:pt x="142952" y="2662134"/>
                  <a:pt x="147391" y="2685843"/>
                  <a:pt x="152939" y="2708070"/>
                </a:cubicBezTo>
                <a:lnTo>
                  <a:pt x="827672" y="2708070"/>
                </a:lnTo>
                <a:cubicBezTo>
                  <a:pt x="833221" y="2685843"/>
                  <a:pt x="837660" y="2662134"/>
                  <a:pt x="840712" y="2637314"/>
                </a:cubicBezTo>
                <a:lnTo>
                  <a:pt x="842960" y="2600408"/>
                </a:lnTo>
                <a:lnTo>
                  <a:pt x="838700" y="2529471"/>
                </a:lnTo>
                <a:cubicBezTo>
                  <a:pt x="835648" y="2505022"/>
                  <a:pt x="831209" y="2482053"/>
                  <a:pt x="825660" y="2459826"/>
                </a:cubicBezTo>
                <a:close/>
                <a:moveTo>
                  <a:pt x="488294" y="2059734"/>
                </a:moveTo>
                <a:cubicBezTo>
                  <a:pt x="390635" y="2127898"/>
                  <a:pt x="301854" y="2196062"/>
                  <a:pt x="237488" y="2282007"/>
                </a:cubicBezTo>
                <a:lnTo>
                  <a:pt x="739099" y="2282007"/>
                </a:lnTo>
                <a:cubicBezTo>
                  <a:pt x="674733" y="2196062"/>
                  <a:pt x="585952" y="2127898"/>
                  <a:pt x="488294" y="2059734"/>
                </a:cubicBezTo>
                <a:close/>
                <a:moveTo>
                  <a:pt x="233049" y="1630005"/>
                </a:moveTo>
                <a:cubicBezTo>
                  <a:pt x="297415" y="1718915"/>
                  <a:pt x="388415" y="1787079"/>
                  <a:pt x="488294" y="1858206"/>
                </a:cubicBezTo>
                <a:cubicBezTo>
                  <a:pt x="588172" y="1787079"/>
                  <a:pt x="679172" y="1718915"/>
                  <a:pt x="743538" y="1630005"/>
                </a:cubicBezTo>
                <a:close/>
                <a:moveTo>
                  <a:pt x="150927" y="1155822"/>
                </a:moveTo>
                <a:cubicBezTo>
                  <a:pt x="139830" y="1200277"/>
                  <a:pt x="133171" y="1250659"/>
                  <a:pt x="133171" y="1304004"/>
                </a:cubicBezTo>
                <a:cubicBezTo>
                  <a:pt x="133171" y="1357350"/>
                  <a:pt x="139830" y="1407732"/>
                  <a:pt x="150927" y="1452187"/>
                </a:cubicBezTo>
                <a:lnTo>
                  <a:pt x="827880" y="1452187"/>
                </a:lnTo>
                <a:cubicBezTo>
                  <a:pt x="838977" y="1407732"/>
                  <a:pt x="845636" y="1357350"/>
                  <a:pt x="845636" y="1304004"/>
                </a:cubicBezTo>
                <a:cubicBezTo>
                  <a:pt x="845636" y="1250659"/>
                  <a:pt x="838977" y="1200277"/>
                  <a:pt x="827880" y="1155822"/>
                </a:cubicBezTo>
                <a:close/>
                <a:moveTo>
                  <a:pt x="488294" y="752766"/>
                </a:moveTo>
                <a:cubicBezTo>
                  <a:pt x="390635" y="820930"/>
                  <a:pt x="299635" y="892057"/>
                  <a:pt x="235269" y="978003"/>
                </a:cubicBezTo>
                <a:lnTo>
                  <a:pt x="741319" y="978003"/>
                </a:lnTo>
                <a:cubicBezTo>
                  <a:pt x="676953" y="892057"/>
                  <a:pt x="585952" y="823894"/>
                  <a:pt x="488294" y="752766"/>
                </a:cubicBezTo>
                <a:close/>
                <a:moveTo>
                  <a:pt x="235269" y="326001"/>
                </a:moveTo>
                <a:cubicBezTo>
                  <a:pt x="299635" y="411947"/>
                  <a:pt x="390635" y="480111"/>
                  <a:pt x="486074" y="551238"/>
                </a:cubicBezTo>
                <a:cubicBezTo>
                  <a:pt x="583733" y="480111"/>
                  <a:pt x="674733" y="411947"/>
                  <a:pt x="739099" y="326001"/>
                </a:cubicBezTo>
                <a:close/>
                <a:moveTo>
                  <a:pt x="0" y="0"/>
                </a:moveTo>
                <a:lnTo>
                  <a:pt x="133171" y="0"/>
                </a:lnTo>
                <a:cubicBezTo>
                  <a:pt x="133171" y="53346"/>
                  <a:pt x="139830" y="103728"/>
                  <a:pt x="150927" y="148182"/>
                </a:cubicBezTo>
                <a:lnTo>
                  <a:pt x="825660" y="148182"/>
                </a:lnTo>
                <a:cubicBezTo>
                  <a:pt x="836758" y="103728"/>
                  <a:pt x="843416" y="53346"/>
                  <a:pt x="843416" y="0"/>
                </a:cubicBezTo>
                <a:lnTo>
                  <a:pt x="976587" y="0"/>
                </a:lnTo>
                <a:cubicBezTo>
                  <a:pt x="976587" y="337856"/>
                  <a:pt x="807904" y="512711"/>
                  <a:pt x="628123" y="652002"/>
                </a:cubicBezTo>
                <a:cubicBezTo>
                  <a:pt x="807904" y="788330"/>
                  <a:pt x="976587" y="966149"/>
                  <a:pt x="976587" y="1304004"/>
                </a:cubicBezTo>
                <a:cubicBezTo>
                  <a:pt x="976587" y="1644824"/>
                  <a:pt x="807904" y="1822642"/>
                  <a:pt x="628123" y="1958970"/>
                </a:cubicBezTo>
                <a:cubicBezTo>
                  <a:pt x="785432" y="2078257"/>
                  <a:pt x="934242" y="2227042"/>
                  <a:pt x="968988" y="2488710"/>
                </a:cubicBezTo>
                <a:lnTo>
                  <a:pt x="973522" y="2559888"/>
                </a:lnTo>
                <a:lnTo>
                  <a:pt x="978599" y="2559888"/>
                </a:lnTo>
                <a:lnTo>
                  <a:pt x="976061" y="2599740"/>
                </a:lnTo>
                <a:lnTo>
                  <a:pt x="976587" y="2608008"/>
                </a:lnTo>
                <a:lnTo>
                  <a:pt x="975533" y="2608008"/>
                </a:lnTo>
                <a:lnTo>
                  <a:pt x="970999" y="2679193"/>
                </a:lnTo>
                <a:cubicBezTo>
                  <a:pt x="936255" y="2940902"/>
                  <a:pt x="787443" y="3090011"/>
                  <a:pt x="630135" y="3211890"/>
                </a:cubicBezTo>
                <a:cubicBezTo>
                  <a:pt x="809916" y="3348218"/>
                  <a:pt x="978599" y="3526037"/>
                  <a:pt x="978599" y="3863892"/>
                </a:cubicBezTo>
                <a:cubicBezTo>
                  <a:pt x="978599" y="4204712"/>
                  <a:pt x="809916" y="4382530"/>
                  <a:pt x="630135" y="4518858"/>
                </a:cubicBezTo>
                <a:cubicBezTo>
                  <a:pt x="809916" y="4655186"/>
                  <a:pt x="978598" y="4830041"/>
                  <a:pt x="978599" y="5167896"/>
                </a:cubicBezTo>
                <a:lnTo>
                  <a:pt x="845428" y="5167896"/>
                </a:lnTo>
                <a:cubicBezTo>
                  <a:pt x="845428" y="5111587"/>
                  <a:pt x="838770" y="5064169"/>
                  <a:pt x="827672" y="5019714"/>
                </a:cubicBezTo>
                <a:lnTo>
                  <a:pt x="152939" y="5019714"/>
                </a:lnTo>
                <a:cubicBezTo>
                  <a:pt x="141842" y="5064169"/>
                  <a:pt x="135183" y="5111587"/>
                  <a:pt x="135183" y="5167896"/>
                </a:cubicBezTo>
                <a:lnTo>
                  <a:pt x="2012" y="5167896"/>
                </a:lnTo>
                <a:cubicBezTo>
                  <a:pt x="2012" y="4830041"/>
                  <a:pt x="170695" y="4655186"/>
                  <a:pt x="350476" y="4518858"/>
                </a:cubicBezTo>
                <a:cubicBezTo>
                  <a:pt x="170695" y="4382530"/>
                  <a:pt x="2012" y="4204712"/>
                  <a:pt x="2012" y="3863892"/>
                </a:cubicBezTo>
                <a:cubicBezTo>
                  <a:pt x="2012" y="3526037"/>
                  <a:pt x="170695" y="3348218"/>
                  <a:pt x="350476" y="3211890"/>
                </a:cubicBezTo>
                <a:cubicBezTo>
                  <a:pt x="193167" y="3090011"/>
                  <a:pt x="44356" y="2940902"/>
                  <a:pt x="9611" y="2679192"/>
                </a:cubicBezTo>
                <a:lnTo>
                  <a:pt x="5077" y="2608008"/>
                </a:lnTo>
                <a:lnTo>
                  <a:pt x="0" y="2608008"/>
                </a:lnTo>
                <a:lnTo>
                  <a:pt x="2539" y="2568158"/>
                </a:lnTo>
                <a:lnTo>
                  <a:pt x="2012" y="2559888"/>
                </a:lnTo>
                <a:lnTo>
                  <a:pt x="3065" y="2559888"/>
                </a:lnTo>
                <a:lnTo>
                  <a:pt x="7599" y="2488710"/>
                </a:lnTo>
                <a:cubicBezTo>
                  <a:pt x="42345" y="2227041"/>
                  <a:pt x="191156" y="2078257"/>
                  <a:pt x="348464" y="1958970"/>
                </a:cubicBezTo>
                <a:cubicBezTo>
                  <a:pt x="168683" y="1822642"/>
                  <a:pt x="0" y="1644824"/>
                  <a:pt x="0" y="1304004"/>
                </a:cubicBezTo>
                <a:cubicBezTo>
                  <a:pt x="0" y="966149"/>
                  <a:pt x="168683" y="788330"/>
                  <a:pt x="348464" y="652002"/>
                </a:cubicBezTo>
                <a:cubicBezTo>
                  <a:pt x="168683" y="512711"/>
                  <a:pt x="0" y="337856"/>
                  <a:pt x="0" y="0"/>
                </a:cubicBezTo>
                <a:close/>
              </a:path>
            </a:pathLst>
          </a:custGeom>
          <a:solidFill>
            <a:srgbClr val="D9D1CC"/>
          </a:solidFill>
          <a:ln w="9525" cap="flat">
            <a:noFill/>
            <a:prstDash val="solid"/>
            <a:miter/>
          </a:ln>
        </p:spPr>
        <p:txBody>
          <a:bodyPr rtlCol="0" anchor="ctr"/>
          <a:lstStyle/>
          <a:p>
            <a:endParaRPr lang="en-GB"/>
          </a:p>
        </p:txBody>
      </p:sp>
      <p:grpSp>
        <p:nvGrpSpPr>
          <p:cNvPr id="34" name="Group 33">
            <a:extLst>
              <a:ext uri="{FF2B5EF4-FFF2-40B4-BE49-F238E27FC236}">
                <a16:creationId xmlns:a16="http://schemas.microsoft.com/office/drawing/2014/main" id="{AF8C4480-B39B-593E-3792-BDCDF5CABA6D}"/>
              </a:ext>
            </a:extLst>
          </p:cNvPr>
          <p:cNvGrpSpPr/>
          <p:nvPr/>
        </p:nvGrpSpPr>
        <p:grpSpPr>
          <a:xfrm>
            <a:off x="10587613" y="3390240"/>
            <a:ext cx="982098" cy="866620"/>
            <a:chOff x="6855797" y="3315729"/>
            <a:chExt cx="1247778" cy="1101059"/>
          </a:xfrm>
        </p:grpSpPr>
        <p:sp>
          <p:nvSpPr>
            <p:cNvPr id="35" name="Freeform: Shape 34">
              <a:extLst>
                <a:ext uri="{FF2B5EF4-FFF2-40B4-BE49-F238E27FC236}">
                  <a16:creationId xmlns:a16="http://schemas.microsoft.com/office/drawing/2014/main" id="{1AD0C05C-7203-8241-745C-2B5B24E44C2B}"/>
                </a:ext>
              </a:extLst>
            </p:cNvPr>
            <p:cNvSpPr/>
            <p:nvPr/>
          </p:nvSpPr>
          <p:spPr>
            <a:xfrm>
              <a:off x="6983886" y="3447856"/>
              <a:ext cx="327014" cy="572550"/>
            </a:xfrm>
            <a:custGeom>
              <a:avLst/>
              <a:gdLst>
                <a:gd name="connsiteX0" fmla="*/ 239458 w 327014"/>
                <a:gd name="connsiteY0" fmla="*/ 307827 h 572550"/>
                <a:gd name="connsiteX1" fmla="*/ 293337 w 327014"/>
                <a:gd name="connsiteY1" fmla="*/ 307827 h 572550"/>
                <a:gd name="connsiteX2" fmla="*/ 163676 w 327014"/>
                <a:gd name="connsiteY2" fmla="*/ 0 h 572550"/>
                <a:gd name="connsiteX3" fmla="*/ 33678 w 327014"/>
                <a:gd name="connsiteY3" fmla="*/ 307827 h 572550"/>
                <a:gd name="connsiteX4" fmla="*/ 87571 w 327014"/>
                <a:gd name="connsiteY4" fmla="*/ 307827 h 572550"/>
                <a:gd name="connsiteX5" fmla="*/ 0 w 327014"/>
                <a:gd name="connsiteY5" fmla="*/ 490705 h 572550"/>
                <a:gd name="connsiteX6" fmla="*/ 129998 w 327014"/>
                <a:gd name="connsiteY6" fmla="*/ 490705 h 572550"/>
                <a:gd name="connsiteX7" fmla="*/ 129998 w 327014"/>
                <a:gd name="connsiteY7" fmla="*/ 572551 h 572550"/>
                <a:gd name="connsiteX8" fmla="*/ 197354 w 327014"/>
                <a:gd name="connsiteY8" fmla="*/ 572551 h 572550"/>
                <a:gd name="connsiteX9" fmla="*/ 197354 w 327014"/>
                <a:gd name="connsiteY9" fmla="*/ 490705 h 572550"/>
                <a:gd name="connsiteX10" fmla="*/ 327015 w 327014"/>
                <a:gd name="connsiteY10" fmla="*/ 490705 h 572550"/>
                <a:gd name="connsiteX11" fmla="*/ 239458 w 327014"/>
                <a:gd name="connsiteY11" fmla="*/ 307827 h 572550"/>
                <a:gd name="connsiteX12" fmla="*/ 239458 w 327014"/>
                <a:gd name="connsiteY12" fmla="*/ 307827 h 57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7014" h="572550">
                  <a:moveTo>
                    <a:pt x="239458" y="307827"/>
                  </a:moveTo>
                  <a:lnTo>
                    <a:pt x="293337" y="307827"/>
                  </a:lnTo>
                  <a:lnTo>
                    <a:pt x="163676" y="0"/>
                  </a:lnTo>
                  <a:lnTo>
                    <a:pt x="33678" y="307827"/>
                  </a:lnTo>
                  <a:lnTo>
                    <a:pt x="87571" y="307827"/>
                  </a:lnTo>
                  <a:lnTo>
                    <a:pt x="0" y="490705"/>
                  </a:lnTo>
                  <a:lnTo>
                    <a:pt x="129998" y="490705"/>
                  </a:lnTo>
                  <a:lnTo>
                    <a:pt x="129998" y="572551"/>
                  </a:lnTo>
                  <a:lnTo>
                    <a:pt x="197354" y="572551"/>
                  </a:lnTo>
                  <a:lnTo>
                    <a:pt x="197354" y="490705"/>
                  </a:lnTo>
                  <a:lnTo>
                    <a:pt x="327015" y="490705"/>
                  </a:lnTo>
                  <a:lnTo>
                    <a:pt x="239458" y="307827"/>
                  </a:lnTo>
                  <a:lnTo>
                    <a:pt x="239458" y="307827"/>
                  </a:lnTo>
                  <a:close/>
                </a:path>
              </a:pathLst>
            </a:custGeom>
            <a:solidFill>
              <a:srgbClr val="D9D1CC"/>
            </a:solidFill>
            <a:ln w="9525" cap="flat">
              <a:solidFill>
                <a:schemeClr val="bg1"/>
              </a:solid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7EA1F9F9-7B24-4032-1254-A9FDBC9EEDE6}"/>
                </a:ext>
              </a:extLst>
            </p:cNvPr>
            <p:cNvSpPr/>
            <p:nvPr/>
          </p:nvSpPr>
          <p:spPr>
            <a:xfrm>
              <a:off x="7872999" y="3315729"/>
              <a:ext cx="230576" cy="403692"/>
            </a:xfrm>
            <a:custGeom>
              <a:avLst/>
              <a:gdLst>
                <a:gd name="connsiteX0" fmla="*/ 168844 w 230576"/>
                <a:gd name="connsiteY0" fmla="*/ 217041 h 403692"/>
                <a:gd name="connsiteX1" fmla="*/ 206838 w 230576"/>
                <a:gd name="connsiteY1" fmla="*/ 217041 h 403692"/>
                <a:gd name="connsiteX2" fmla="*/ 115406 w 230576"/>
                <a:gd name="connsiteY2" fmla="*/ 0 h 403692"/>
                <a:gd name="connsiteX3" fmla="*/ 23754 w 230576"/>
                <a:gd name="connsiteY3" fmla="*/ 217041 h 403692"/>
                <a:gd name="connsiteX4" fmla="*/ 61747 w 230576"/>
                <a:gd name="connsiteY4" fmla="*/ 217041 h 403692"/>
                <a:gd name="connsiteX5" fmla="*/ 0 w 230576"/>
                <a:gd name="connsiteY5" fmla="*/ 345997 h 403692"/>
                <a:gd name="connsiteX6" fmla="*/ 91667 w 230576"/>
                <a:gd name="connsiteY6" fmla="*/ 345997 h 403692"/>
                <a:gd name="connsiteX7" fmla="*/ 91667 w 230576"/>
                <a:gd name="connsiteY7" fmla="*/ 403692 h 403692"/>
                <a:gd name="connsiteX8" fmla="*/ 139159 w 230576"/>
                <a:gd name="connsiteY8" fmla="*/ 403692 h 403692"/>
                <a:gd name="connsiteX9" fmla="*/ 139159 w 230576"/>
                <a:gd name="connsiteY9" fmla="*/ 345997 h 403692"/>
                <a:gd name="connsiteX10" fmla="*/ 230577 w 230576"/>
                <a:gd name="connsiteY10" fmla="*/ 345997 h 403692"/>
                <a:gd name="connsiteX11" fmla="*/ 168844 w 230576"/>
                <a:gd name="connsiteY11" fmla="*/ 217041 h 403692"/>
                <a:gd name="connsiteX12" fmla="*/ 168844 w 230576"/>
                <a:gd name="connsiteY12" fmla="*/ 217041 h 40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0576" h="403692">
                  <a:moveTo>
                    <a:pt x="168844" y="217041"/>
                  </a:moveTo>
                  <a:lnTo>
                    <a:pt x="206838" y="217041"/>
                  </a:lnTo>
                  <a:lnTo>
                    <a:pt x="115406" y="0"/>
                  </a:lnTo>
                  <a:lnTo>
                    <a:pt x="23754" y="217041"/>
                  </a:lnTo>
                  <a:lnTo>
                    <a:pt x="61747" y="217041"/>
                  </a:lnTo>
                  <a:lnTo>
                    <a:pt x="0" y="345997"/>
                  </a:lnTo>
                  <a:lnTo>
                    <a:pt x="91667" y="345997"/>
                  </a:lnTo>
                  <a:lnTo>
                    <a:pt x="91667" y="403692"/>
                  </a:lnTo>
                  <a:lnTo>
                    <a:pt x="139159" y="403692"/>
                  </a:lnTo>
                  <a:lnTo>
                    <a:pt x="139159" y="345997"/>
                  </a:lnTo>
                  <a:lnTo>
                    <a:pt x="230577" y="345997"/>
                  </a:lnTo>
                  <a:lnTo>
                    <a:pt x="168844" y="217041"/>
                  </a:lnTo>
                  <a:lnTo>
                    <a:pt x="168844" y="217041"/>
                  </a:lnTo>
                  <a:close/>
                </a:path>
              </a:pathLst>
            </a:custGeom>
            <a:solidFill>
              <a:srgbClr val="D9D1CC"/>
            </a:solidFill>
            <a:ln w="9525" cap="flat">
              <a:solidFill>
                <a:schemeClr val="bg1"/>
              </a:solid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D3CD7CAE-9BE3-01DF-B447-CCA34AE94B09}"/>
                </a:ext>
              </a:extLst>
            </p:cNvPr>
            <p:cNvSpPr/>
            <p:nvPr/>
          </p:nvSpPr>
          <p:spPr>
            <a:xfrm>
              <a:off x="6855797" y="3521250"/>
              <a:ext cx="1090171" cy="895538"/>
            </a:xfrm>
            <a:custGeom>
              <a:avLst/>
              <a:gdLst>
                <a:gd name="connsiteX0" fmla="*/ 731823 w 1090171"/>
                <a:gd name="connsiteY0" fmla="*/ 111863 h 895538"/>
                <a:gd name="connsiteX1" fmla="*/ 985903 w 1090171"/>
                <a:gd name="connsiteY1" fmla="*/ 253224 h 895538"/>
                <a:gd name="connsiteX2" fmla="*/ 1054110 w 1090171"/>
                <a:gd name="connsiteY2" fmla="*/ 512443 h 895538"/>
                <a:gd name="connsiteX3" fmla="*/ 806651 w 1090171"/>
                <a:gd name="connsiteY3" fmla="*/ 895538 h 895538"/>
                <a:gd name="connsiteX4" fmla="*/ 0 w 1090171"/>
                <a:gd name="connsiteY4" fmla="*/ 895538 h 895538"/>
                <a:gd name="connsiteX5" fmla="*/ 642798 w 1090171"/>
                <a:gd name="connsiteY5" fmla="*/ 498761 h 895538"/>
                <a:gd name="connsiteX6" fmla="*/ 719359 w 1090171"/>
                <a:gd name="connsiteY6" fmla="*/ 249584 h 895538"/>
                <a:gd name="connsiteX7" fmla="*/ 586380 w 1090171"/>
                <a:gd name="connsiteY7" fmla="*/ 111290 h 895538"/>
                <a:gd name="connsiteX8" fmla="*/ 734040 w 1090171"/>
                <a:gd name="connsiteY8" fmla="*/ 10 h 895538"/>
                <a:gd name="connsiteX9" fmla="*/ 792763 w 1090171"/>
                <a:gd name="connsiteY9" fmla="*/ 10 h 895538"/>
                <a:gd name="connsiteX10" fmla="*/ 731823 w 1090171"/>
                <a:gd name="connsiteY10" fmla="*/ 111863 h 895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0171" h="895538">
                  <a:moveTo>
                    <a:pt x="731823" y="111863"/>
                  </a:moveTo>
                  <a:cubicBezTo>
                    <a:pt x="793379" y="153527"/>
                    <a:pt x="958024" y="233376"/>
                    <a:pt x="985903" y="253224"/>
                  </a:cubicBezTo>
                  <a:cubicBezTo>
                    <a:pt x="1024895" y="280971"/>
                    <a:pt x="1151561" y="343438"/>
                    <a:pt x="1054110" y="512443"/>
                  </a:cubicBezTo>
                  <a:cubicBezTo>
                    <a:pt x="956659" y="681448"/>
                    <a:pt x="866402" y="805986"/>
                    <a:pt x="806651" y="895538"/>
                  </a:cubicBezTo>
                  <a:lnTo>
                    <a:pt x="0" y="895538"/>
                  </a:lnTo>
                  <a:cubicBezTo>
                    <a:pt x="200569" y="730893"/>
                    <a:pt x="509335" y="595037"/>
                    <a:pt x="642798" y="498761"/>
                  </a:cubicBezTo>
                  <a:cubicBezTo>
                    <a:pt x="776262" y="402484"/>
                    <a:pt x="783499" y="329755"/>
                    <a:pt x="719359" y="249584"/>
                  </a:cubicBezTo>
                  <a:cubicBezTo>
                    <a:pt x="660636" y="176180"/>
                    <a:pt x="607961" y="155494"/>
                    <a:pt x="586380" y="111290"/>
                  </a:cubicBezTo>
                  <a:cubicBezTo>
                    <a:pt x="547961" y="32631"/>
                    <a:pt x="686709" y="-665"/>
                    <a:pt x="734040" y="10"/>
                  </a:cubicBezTo>
                  <a:cubicBezTo>
                    <a:pt x="739780" y="10"/>
                    <a:pt x="792763" y="10"/>
                    <a:pt x="792763" y="10"/>
                  </a:cubicBezTo>
                  <a:cubicBezTo>
                    <a:pt x="792763" y="10"/>
                    <a:pt x="670252" y="70214"/>
                    <a:pt x="731823" y="111863"/>
                  </a:cubicBezTo>
                  <a:close/>
                </a:path>
              </a:pathLst>
            </a:custGeom>
            <a:solidFill>
              <a:srgbClr val="D9D1CC"/>
            </a:solidFill>
            <a:ln w="9525" cap="flat">
              <a:solidFill>
                <a:schemeClr val="bg1"/>
              </a:solidFill>
              <a:prstDash val="solid"/>
              <a:miter/>
            </a:ln>
          </p:spPr>
          <p:txBody>
            <a:bodyPr rtlCol="0" anchor="ctr"/>
            <a:lstStyle/>
            <a:p>
              <a:endParaRPr lang="en-GB"/>
            </a:p>
          </p:txBody>
        </p:sp>
      </p:grpSp>
      <p:grpSp>
        <p:nvGrpSpPr>
          <p:cNvPr id="30" name="Group 29">
            <a:extLst>
              <a:ext uri="{FF2B5EF4-FFF2-40B4-BE49-F238E27FC236}">
                <a16:creationId xmlns:a16="http://schemas.microsoft.com/office/drawing/2014/main" id="{7BEF719B-5573-6AEC-6E9F-3167599E50B8}"/>
              </a:ext>
            </a:extLst>
          </p:cNvPr>
          <p:cNvGrpSpPr/>
          <p:nvPr/>
        </p:nvGrpSpPr>
        <p:grpSpPr>
          <a:xfrm rot="7744307">
            <a:off x="8911782" y="3825633"/>
            <a:ext cx="1514652" cy="1875024"/>
            <a:chOff x="9214657" y="1272705"/>
            <a:chExt cx="3643901" cy="4510865"/>
          </a:xfrm>
          <a:solidFill>
            <a:schemeClr val="bg1"/>
          </a:solidFill>
        </p:grpSpPr>
        <p:pic>
          <p:nvPicPr>
            <p:cNvPr id="31" name="Graphic 30" descr="Nerve with solid fill">
              <a:extLst>
                <a:ext uri="{FF2B5EF4-FFF2-40B4-BE49-F238E27FC236}">
                  <a16:creationId xmlns:a16="http://schemas.microsoft.com/office/drawing/2014/main" id="{94267FDD-2103-F13F-F25A-910117424D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046877" flipH="1">
              <a:off x="10297235" y="3222246"/>
              <a:ext cx="2561324" cy="2561323"/>
            </a:xfrm>
            <a:prstGeom prst="rect">
              <a:avLst/>
            </a:prstGeom>
          </p:spPr>
        </p:pic>
        <p:pic>
          <p:nvPicPr>
            <p:cNvPr id="32" name="Graphic 31" descr="Nerve with solid fill">
              <a:extLst>
                <a:ext uri="{FF2B5EF4-FFF2-40B4-BE49-F238E27FC236}">
                  <a16:creationId xmlns:a16="http://schemas.microsoft.com/office/drawing/2014/main" id="{BD56AC77-0D0B-AB31-4B0A-E3A18BE97F2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8274776">
              <a:off x="9214657" y="1272705"/>
              <a:ext cx="2561322" cy="2561322"/>
            </a:xfrm>
            <a:prstGeom prst="rect">
              <a:avLst/>
            </a:prstGeom>
          </p:spPr>
        </p:pic>
      </p:grpSp>
    </p:spTree>
    <p:extLst>
      <p:ext uri="{BB962C8B-B14F-4D97-AF65-F5344CB8AC3E}">
        <p14:creationId xmlns:p14="http://schemas.microsoft.com/office/powerpoint/2010/main" val="3596041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62E65C1-1932-0F5D-0A14-F6F75D511E86}"/>
              </a:ext>
            </a:extLst>
          </p:cNvPr>
          <p:cNvSpPr>
            <a:spLocks noGrp="1"/>
          </p:cNvSpPr>
          <p:nvPr>
            <p:ph sz="half" idx="1"/>
          </p:nvPr>
        </p:nvSpPr>
        <p:spPr/>
        <p:txBody>
          <a:bodyPr/>
          <a:lstStyle/>
          <a:p>
            <a:pPr marL="0" indent="0">
              <a:buNone/>
            </a:pPr>
            <a:r>
              <a:rPr lang="en-GB" sz="1400" dirty="0"/>
              <a:t> </a:t>
            </a:r>
          </a:p>
        </p:txBody>
      </p:sp>
      <p:sp>
        <p:nvSpPr>
          <p:cNvPr id="2" name="Text Placeholder 1">
            <a:extLst>
              <a:ext uri="{FF2B5EF4-FFF2-40B4-BE49-F238E27FC236}">
                <a16:creationId xmlns:a16="http://schemas.microsoft.com/office/drawing/2014/main" id="{35D6F5E8-200A-9B49-AF95-0A8543A1BDF4}"/>
              </a:ext>
            </a:extLst>
          </p:cNvPr>
          <p:cNvSpPr>
            <a:spLocks noGrp="1"/>
          </p:cNvSpPr>
          <p:nvPr>
            <p:ph type="body" sz="quarter" idx="17"/>
          </p:nvPr>
        </p:nvSpPr>
        <p:spPr/>
        <p:txBody>
          <a:bodyPr/>
          <a:lstStyle/>
          <a:p>
            <a:r>
              <a:rPr lang="en-GB" dirty="0"/>
              <a:t>Bipolar disorder – Neurobiology and aetiology</a:t>
            </a:r>
          </a:p>
        </p:txBody>
      </p:sp>
      <p:sp>
        <p:nvSpPr>
          <p:cNvPr id="3" name="Title 2">
            <a:extLst>
              <a:ext uri="{FF2B5EF4-FFF2-40B4-BE49-F238E27FC236}">
                <a16:creationId xmlns:a16="http://schemas.microsoft.com/office/drawing/2014/main" id="{38A034E4-4E73-FE5A-D255-0520D67F9C48}"/>
              </a:ext>
            </a:extLst>
          </p:cNvPr>
          <p:cNvSpPr>
            <a:spLocks noGrp="1"/>
          </p:cNvSpPr>
          <p:nvPr>
            <p:ph type="title"/>
          </p:nvPr>
        </p:nvSpPr>
        <p:spPr/>
        <p:txBody>
          <a:bodyPr/>
          <a:lstStyle/>
          <a:p>
            <a:r>
              <a:rPr lang="en-GB" dirty="0"/>
              <a:t>Human functional analysis</a:t>
            </a:r>
          </a:p>
        </p:txBody>
      </p:sp>
      <p:sp>
        <p:nvSpPr>
          <p:cNvPr id="7" name="Content Placeholder 6">
            <a:extLst>
              <a:ext uri="{FF2B5EF4-FFF2-40B4-BE49-F238E27FC236}">
                <a16:creationId xmlns:a16="http://schemas.microsoft.com/office/drawing/2014/main" id="{1536B646-AFA2-D56D-DD33-3097E9A79CFE}"/>
              </a:ext>
            </a:extLst>
          </p:cNvPr>
          <p:cNvSpPr>
            <a:spLocks noGrp="1"/>
          </p:cNvSpPr>
          <p:nvPr>
            <p:ph idx="19"/>
          </p:nvPr>
        </p:nvSpPr>
        <p:spPr>
          <a:xfrm>
            <a:off x="539749" y="1416785"/>
            <a:ext cx="7881951" cy="4415215"/>
          </a:xfrm>
        </p:spPr>
        <p:txBody>
          <a:bodyPr/>
          <a:lstStyle/>
          <a:p>
            <a:r>
              <a:rPr lang="en-GB" sz="1400" dirty="0">
                <a:solidFill>
                  <a:schemeClr val="tx1"/>
                </a:solidFill>
              </a:rPr>
              <a:t>Stem cell techniques have been used to study bipolar disorder in the lab, using tissue cultures of neurons derived from patients with BD (and are therefore a precise DNA model of the patient)</a:t>
            </a:r>
            <a:r>
              <a:rPr lang="en-GB" sz="1400" baseline="30000" dirty="0">
                <a:solidFill>
                  <a:schemeClr val="tx1"/>
                </a:solidFill>
              </a:rPr>
              <a:t>1-4</a:t>
            </a:r>
            <a:endParaRPr lang="en-GB" sz="1400" dirty="0">
              <a:solidFill>
                <a:schemeClr val="tx1"/>
              </a:solidFill>
            </a:endParaRPr>
          </a:p>
          <a:p>
            <a:r>
              <a:rPr lang="en-GB" sz="1400" dirty="0">
                <a:solidFill>
                  <a:schemeClr val="tx1"/>
                </a:solidFill>
              </a:rPr>
              <a:t>An hiPSC model for human BD has been generated, in which it is possible to investigate the cellular phenotypes of hippocampal dentate gyrus-like neurons derived from </a:t>
            </a:r>
            <a:r>
              <a:rPr lang="en-GB" sz="1400" dirty="0" err="1">
                <a:solidFill>
                  <a:schemeClr val="tx1"/>
                </a:solidFill>
              </a:rPr>
              <a:t>hiPSCs</a:t>
            </a:r>
            <a:r>
              <a:rPr lang="en-GB" sz="1400" dirty="0">
                <a:solidFill>
                  <a:schemeClr val="tx1"/>
                </a:solidFill>
              </a:rPr>
              <a:t> of patients with BD – this showed that </a:t>
            </a:r>
            <a:r>
              <a:rPr lang="en-GB" sz="1400" b="1" dirty="0">
                <a:solidFill>
                  <a:schemeClr val="tx1"/>
                </a:solidFill>
              </a:rPr>
              <a:t>neurons derived from the brains of people with BD were hyperexcitable </a:t>
            </a:r>
            <a:r>
              <a:rPr lang="en-GB" sz="1400" dirty="0">
                <a:solidFill>
                  <a:schemeClr val="tx1"/>
                </a:solidFill>
              </a:rPr>
              <a:t>compared with neurons derived from control people</a:t>
            </a:r>
            <a:r>
              <a:rPr lang="en-GB" sz="1400" baseline="30000" dirty="0">
                <a:solidFill>
                  <a:schemeClr val="tx1"/>
                </a:solidFill>
              </a:rPr>
              <a:t>1    </a:t>
            </a:r>
          </a:p>
          <a:p>
            <a:r>
              <a:rPr lang="en-GB" sz="1400" dirty="0">
                <a:solidFill>
                  <a:schemeClr val="tx1"/>
                </a:solidFill>
              </a:rPr>
              <a:t>In 2018, research suggested that such </a:t>
            </a:r>
            <a:r>
              <a:rPr lang="en-US" sz="1400" dirty="0">
                <a:solidFill>
                  <a:schemeClr val="tx1"/>
                </a:solidFill>
              </a:rPr>
              <a:t>neurons derived from patients with BD divide into different sub-populations of neurons that behaved differently in culture, with different tendencies to produce action potentials – crucially, this population </a:t>
            </a:r>
            <a:r>
              <a:rPr lang="en-US" sz="1400" b="1" dirty="0">
                <a:solidFill>
                  <a:schemeClr val="tx1"/>
                </a:solidFill>
              </a:rPr>
              <a:t>predicted the patients’ responsiveness to lithium</a:t>
            </a:r>
            <a:r>
              <a:rPr lang="en-US" sz="1400" baseline="30000" dirty="0">
                <a:solidFill>
                  <a:schemeClr val="tx1"/>
                </a:solidFill>
              </a:rPr>
              <a:t>2</a:t>
            </a:r>
            <a:endParaRPr lang="en-US" sz="1400" dirty="0">
              <a:solidFill>
                <a:schemeClr val="tx1"/>
              </a:solidFill>
            </a:endParaRPr>
          </a:p>
          <a:p>
            <a:r>
              <a:rPr lang="en-US" sz="1400" dirty="0">
                <a:solidFill>
                  <a:schemeClr val="tx1"/>
                </a:solidFill>
              </a:rPr>
              <a:t>Research published in 2020 focused in on hippocampal pyramidal cells, finding that in culture these neurons were only </a:t>
            </a:r>
            <a:r>
              <a:rPr lang="en-US" sz="1400" b="1" dirty="0">
                <a:solidFill>
                  <a:schemeClr val="tx1"/>
                </a:solidFill>
              </a:rPr>
              <a:t>hyperexcitable if they had been derived from lithium-responsive patients</a:t>
            </a:r>
            <a:r>
              <a:rPr lang="en-US" sz="1400" baseline="30000" dirty="0">
                <a:solidFill>
                  <a:schemeClr val="tx1"/>
                </a:solidFill>
              </a:rPr>
              <a:t>3</a:t>
            </a:r>
            <a:endParaRPr lang="en-US" sz="1400" dirty="0">
              <a:solidFill>
                <a:schemeClr val="tx1"/>
              </a:solidFill>
            </a:endParaRPr>
          </a:p>
          <a:p>
            <a:r>
              <a:rPr lang="en-US" sz="1400" dirty="0">
                <a:solidFill>
                  <a:schemeClr val="tx1"/>
                </a:solidFill>
              </a:rPr>
              <a:t>Building on this previous work, and using data from neurons derived from 3 lithium-responsive people with BD, 3 non-lithium-responsive people with BD, and 4 control individuals, a </a:t>
            </a:r>
            <a:r>
              <a:rPr lang="en-US" sz="1400" b="1" dirty="0">
                <a:solidFill>
                  <a:schemeClr val="tx1"/>
                </a:solidFill>
              </a:rPr>
              <a:t>computational model was developed that reproduced the experimental phenotypes </a:t>
            </a:r>
            <a:r>
              <a:rPr lang="en-US" sz="1400" dirty="0">
                <a:solidFill>
                  <a:schemeClr val="tx1"/>
                </a:solidFill>
              </a:rPr>
              <a:t>of hyperexcitability and response to lithium</a:t>
            </a:r>
            <a:r>
              <a:rPr lang="en-US" sz="1400" baseline="30000" dirty="0">
                <a:solidFill>
                  <a:schemeClr val="tx1"/>
                </a:solidFill>
              </a:rPr>
              <a:t>4.</a:t>
            </a:r>
            <a:endParaRPr lang="en-GB" sz="1400" dirty="0">
              <a:solidFill>
                <a:schemeClr val="tx1"/>
              </a:solidFill>
            </a:endParaRPr>
          </a:p>
        </p:txBody>
      </p:sp>
      <p:sp>
        <p:nvSpPr>
          <p:cNvPr id="5" name="Text Placeholder 4">
            <a:extLst>
              <a:ext uri="{FF2B5EF4-FFF2-40B4-BE49-F238E27FC236}">
                <a16:creationId xmlns:a16="http://schemas.microsoft.com/office/drawing/2014/main" id="{C44EA5E5-B399-DD00-E595-E43FC98BBC24}"/>
              </a:ext>
            </a:extLst>
          </p:cNvPr>
          <p:cNvSpPr>
            <a:spLocks noGrp="1"/>
          </p:cNvSpPr>
          <p:nvPr>
            <p:ph type="body" sz="quarter" idx="18"/>
          </p:nvPr>
        </p:nvSpPr>
        <p:spPr/>
        <p:txBody>
          <a:bodyPr/>
          <a:lstStyle/>
          <a:p>
            <a:r>
              <a:rPr lang="en-GB" dirty="0"/>
              <a:t>BD=bipolar disorder; DNA=deoxyribonucleic acid; hiPSC=</a:t>
            </a:r>
            <a:r>
              <a:rPr lang="en-US" dirty="0"/>
              <a:t>human induced pluripotent stem cell</a:t>
            </a:r>
            <a:endParaRPr lang="en-GB" dirty="0"/>
          </a:p>
          <a:p>
            <a:endParaRPr lang="en-GB" dirty="0"/>
          </a:p>
          <a:p>
            <a:r>
              <a:rPr lang="en-GB" dirty="0"/>
              <a:t>1. Mertens et al. Nature 2015;527(7576):95–99; 2. Stern et al. Mol Psychiatry 2018;23(6):1453–1465; </a:t>
            </a:r>
          </a:p>
          <a:p>
            <a:r>
              <a:rPr lang="en-GB" dirty="0"/>
              <a:t>3. Stern et al. </a:t>
            </a:r>
            <a:r>
              <a:rPr lang="en-GB" dirty="0" err="1"/>
              <a:t>Biol</a:t>
            </a:r>
            <a:r>
              <a:rPr lang="en-GB" dirty="0"/>
              <a:t> Psychiatry 2020;88(2):139–149; 4. Stern et al. </a:t>
            </a:r>
            <a:r>
              <a:rPr lang="en-GB" dirty="0" err="1"/>
              <a:t>Biol</a:t>
            </a:r>
            <a:r>
              <a:rPr lang="en-GB" dirty="0"/>
              <a:t> Psychiatry 2020;88(2):150–158</a:t>
            </a:r>
          </a:p>
        </p:txBody>
      </p:sp>
      <p:sp>
        <p:nvSpPr>
          <p:cNvPr id="6" name="Slide Number Placeholder 5">
            <a:extLst>
              <a:ext uri="{FF2B5EF4-FFF2-40B4-BE49-F238E27FC236}">
                <a16:creationId xmlns:a16="http://schemas.microsoft.com/office/drawing/2014/main" id="{1B14423A-DAB8-C3EF-FEDA-EC5EF5EB86A4}"/>
              </a:ext>
            </a:extLst>
          </p:cNvPr>
          <p:cNvSpPr>
            <a:spLocks noGrp="1"/>
          </p:cNvSpPr>
          <p:nvPr>
            <p:ph type="sldNum" sz="quarter" idx="4"/>
          </p:nvPr>
        </p:nvSpPr>
        <p:spPr/>
        <p:txBody>
          <a:bodyPr/>
          <a:lstStyle/>
          <a:p>
            <a:fld id="{C5E73D8C-6D1C-4360-8101-83ED279A0FF1}" type="slidenum">
              <a:rPr lang="en-GB" smtClean="0"/>
              <a:pPr/>
              <a:t>12</a:t>
            </a:fld>
            <a:endParaRPr lang="en-GB" dirty="0"/>
          </a:p>
        </p:txBody>
      </p:sp>
      <p:pic>
        <p:nvPicPr>
          <p:cNvPr id="9" name="Graphic 8" descr="Nerve with solid fill">
            <a:extLst>
              <a:ext uri="{FF2B5EF4-FFF2-40B4-BE49-F238E27FC236}">
                <a16:creationId xmlns:a16="http://schemas.microsoft.com/office/drawing/2014/main" id="{02944CFB-23D1-FBCA-807F-EF19624C75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0239846">
            <a:off x="9687112" y="3362285"/>
            <a:ext cx="2561322" cy="2561322"/>
          </a:xfrm>
          <a:prstGeom prst="rect">
            <a:avLst/>
          </a:prstGeom>
        </p:spPr>
      </p:pic>
      <p:pic>
        <p:nvPicPr>
          <p:cNvPr id="10" name="Graphic 9" descr="Nerve with solid fill">
            <a:extLst>
              <a:ext uri="{FF2B5EF4-FFF2-40B4-BE49-F238E27FC236}">
                <a16:creationId xmlns:a16="http://schemas.microsoft.com/office/drawing/2014/main" id="{F07C2575-423E-F255-A4D2-DD6EC64678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8274776">
            <a:off x="8804462" y="1121846"/>
            <a:ext cx="2561322" cy="2561322"/>
          </a:xfrm>
          <a:prstGeom prst="rect">
            <a:avLst/>
          </a:prstGeom>
        </p:spPr>
      </p:pic>
    </p:spTree>
    <p:extLst>
      <p:ext uri="{BB962C8B-B14F-4D97-AF65-F5344CB8AC3E}">
        <p14:creationId xmlns:p14="http://schemas.microsoft.com/office/powerpoint/2010/main" val="331506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81F07BB-14E4-4ADB-8C78-3AA12B05ACAE}"/>
              </a:ext>
            </a:extLst>
          </p:cNvPr>
          <p:cNvSpPr>
            <a:spLocks noGrp="1"/>
          </p:cNvSpPr>
          <p:nvPr>
            <p:ph type="title"/>
          </p:nvPr>
        </p:nvSpPr>
        <p:spPr/>
        <p:txBody>
          <a:bodyPr/>
          <a:lstStyle/>
          <a:p>
            <a:r>
              <a:rPr lang="en-GB" dirty="0"/>
              <a:t>Lithium in patients with bipolar disorder</a:t>
            </a:r>
          </a:p>
        </p:txBody>
      </p:sp>
      <p:sp>
        <p:nvSpPr>
          <p:cNvPr id="2" name="Text Placeholder 1">
            <a:extLst>
              <a:ext uri="{FF2B5EF4-FFF2-40B4-BE49-F238E27FC236}">
                <a16:creationId xmlns:a16="http://schemas.microsoft.com/office/drawing/2014/main" id="{504D68F5-6F9C-8D9D-0DEB-4CBCDB52EE7B}"/>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8406477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white brain with a grey background&#10;&#10;Description automatically generated">
            <a:extLst>
              <a:ext uri="{FF2B5EF4-FFF2-40B4-BE49-F238E27FC236}">
                <a16:creationId xmlns:a16="http://schemas.microsoft.com/office/drawing/2014/main" id="{A4CD9D2A-28C4-A49C-E6A4-C45EFA59F7B5}"/>
              </a:ext>
            </a:extLst>
          </p:cNvPr>
          <p:cNvPicPr>
            <a:picLocks noChangeAspect="1"/>
          </p:cNvPicPr>
          <p:nvPr/>
        </p:nvPicPr>
        <p:blipFill rotWithShape="1">
          <a:blip r:embed="rId3">
            <a:extLst>
              <a:ext uri="{28A0092B-C50C-407E-A947-70E740481C1C}">
                <a14:useLocalDpi xmlns:a14="http://schemas.microsoft.com/office/drawing/2010/main" val="0"/>
              </a:ext>
            </a:extLst>
          </a:blip>
          <a:srcRect l="29139" t="14888" r="28550" b="7814"/>
          <a:stretch/>
        </p:blipFill>
        <p:spPr>
          <a:xfrm>
            <a:off x="5242800" y="2649344"/>
            <a:ext cx="1573686" cy="1427356"/>
          </a:xfrm>
          <a:prstGeom prst="snip2DiagRect">
            <a:avLst/>
          </a:prstGeom>
          <a:solidFill>
            <a:srgbClr val="FFFFFF">
              <a:shade val="85000"/>
            </a:srgbClr>
          </a:solidFill>
          <a:ln w="3175"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Text Placeholder 1">
            <a:extLst>
              <a:ext uri="{FF2B5EF4-FFF2-40B4-BE49-F238E27FC236}">
                <a16:creationId xmlns:a16="http://schemas.microsoft.com/office/drawing/2014/main" id="{9D9EBDD9-18AD-B833-1D90-394AF62102B9}"/>
              </a:ext>
            </a:extLst>
          </p:cNvPr>
          <p:cNvSpPr>
            <a:spLocks noGrp="1"/>
          </p:cNvSpPr>
          <p:nvPr>
            <p:ph type="body" sz="quarter" idx="17"/>
          </p:nvPr>
        </p:nvSpPr>
        <p:spPr/>
        <p:txBody>
          <a:bodyPr/>
          <a:lstStyle/>
          <a:p>
            <a:r>
              <a:rPr lang="en-GB" dirty="0"/>
              <a:t>Bipolar disorder – Neurobiology and aetiology</a:t>
            </a:r>
          </a:p>
        </p:txBody>
      </p:sp>
      <p:sp>
        <p:nvSpPr>
          <p:cNvPr id="3" name="Title 2">
            <a:extLst>
              <a:ext uri="{FF2B5EF4-FFF2-40B4-BE49-F238E27FC236}">
                <a16:creationId xmlns:a16="http://schemas.microsoft.com/office/drawing/2014/main" id="{7DF4702A-C8A4-C581-9324-ADD3C31933A7}"/>
              </a:ext>
            </a:extLst>
          </p:cNvPr>
          <p:cNvSpPr>
            <a:spLocks noGrp="1"/>
          </p:cNvSpPr>
          <p:nvPr>
            <p:ph type="title"/>
          </p:nvPr>
        </p:nvSpPr>
        <p:spPr/>
        <p:txBody>
          <a:bodyPr/>
          <a:lstStyle/>
          <a:p>
            <a:r>
              <a:rPr lang="en-GB" dirty="0"/>
              <a:t>The mechanism of action of lithium in bipolar disorder</a:t>
            </a:r>
          </a:p>
        </p:txBody>
      </p:sp>
      <p:sp>
        <p:nvSpPr>
          <p:cNvPr id="10" name="Content Placeholder 9">
            <a:extLst>
              <a:ext uri="{FF2B5EF4-FFF2-40B4-BE49-F238E27FC236}">
                <a16:creationId xmlns:a16="http://schemas.microsoft.com/office/drawing/2014/main" id="{77B22519-B09F-BD28-C8E5-74843EE608DE}"/>
              </a:ext>
            </a:extLst>
          </p:cNvPr>
          <p:cNvSpPr>
            <a:spLocks noGrp="1"/>
          </p:cNvSpPr>
          <p:nvPr>
            <p:ph sz="half" idx="21"/>
          </p:nvPr>
        </p:nvSpPr>
        <p:spPr/>
        <p:txBody>
          <a:bodyPr/>
          <a:lstStyle/>
          <a:p>
            <a:r>
              <a:rPr lang="en-GB" sz="1400" dirty="0"/>
              <a:t>Given the history of lithium treating BD, it can be seen as a way of understanding the pathology of BD</a:t>
            </a:r>
          </a:p>
          <a:p>
            <a:r>
              <a:rPr lang="en-GB" sz="1400" dirty="0"/>
              <a:t>Although not completely understood, lithium – a small metal element and the gold standard of BD therapy – has many different effects on the brain</a:t>
            </a:r>
            <a:r>
              <a:rPr lang="en-GB" sz="1400" baseline="30000" dirty="0"/>
              <a:t>1,2</a:t>
            </a:r>
            <a:endParaRPr lang="en-GB" sz="1400" dirty="0"/>
          </a:p>
          <a:p>
            <a:r>
              <a:rPr lang="en-GB" sz="1400" dirty="0"/>
              <a:t>Among adherent patients, roughly </a:t>
            </a:r>
            <a:r>
              <a:rPr lang="en-GB" sz="1400" b="1" dirty="0"/>
              <a:t>30% respond fully to lithium </a:t>
            </a:r>
            <a:r>
              <a:rPr lang="en-GB" sz="1400" dirty="0"/>
              <a:t>treatment; the remaining patients respond partially or do not respond at all</a:t>
            </a:r>
            <a:r>
              <a:rPr lang="en-GB" sz="1400" baseline="30000" dirty="0"/>
              <a:t>1</a:t>
            </a:r>
            <a:endParaRPr lang="en-GB" sz="1400" dirty="0"/>
          </a:p>
        </p:txBody>
      </p:sp>
      <p:sp>
        <p:nvSpPr>
          <p:cNvPr id="9" name="Text Placeholder 8">
            <a:extLst>
              <a:ext uri="{FF2B5EF4-FFF2-40B4-BE49-F238E27FC236}">
                <a16:creationId xmlns:a16="http://schemas.microsoft.com/office/drawing/2014/main" id="{5F6795D2-8ED9-3C6E-C500-6D7D18D04565}"/>
              </a:ext>
            </a:extLst>
          </p:cNvPr>
          <p:cNvSpPr>
            <a:spLocks noGrp="1"/>
          </p:cNvSpPr>
          <p:nvPr>
            <p:ph type="body" sz="quarter" idx="18"/>
          </p:nvPr>
        </p:nvSpPr>
        <p:spPr/>
        <p:txBody>
          <a:bodyPr/>
          <a:lstStyle/>
          <a:p>
            <a:r>
              <a:rPr lang="en-GB" dirty="0"/>
              <a:t>ADR=adverse drug reaction; Bcl-2=B-cell lymphoma 2; BD=bipolar disorder; BDNF=brain-derived neurotrophic factor; GABA=gamma</a:t>
            </a:r>
            <a:r>
              <a:rPr lang="el-GR" dirty="0"/>
              <a:t>-</a:t>
            </a:r>
            <a:r>
              <a:rPr lang="en-GB" dirty="0"/>
              <a:t>aminobutyric acid</a:t>
            </a:r>
          </a:p>
          <a:p>
            <a:endParaRPr lang="en-GB" dirty="0"/>
          </a:p>
          <a:p>
            <a:r>
              <a:rPr lang="en-GB" dirty="0"/>
              <a:t>1. Alda. Mol Psychiatry 2015;20(6):661–670; 2. Kamal et al. </a:t>
            </a:r>
            <a:r>
              <a:rPr lang="en-GB" dirty="0" err="1"/>
              <a:t>Cureus</a:t>
            </a:r>
            <a:r>
              <a:rPr lang="en-GB" dirty="0"/>
              <a:t> 2022;14(9):e29332; 3.</a:t>
            </a:r>
            <a:r>
              <a:rPr lang="en-US" dirty="0"/>
              <a:t> Gitlin. Int J Bipolar </a:t>
            </a:r>
            <a:r>
              <a:rPr lang="en-US" dirty="0" err="1"/>
              <a:t>Disord</a:t>
            </a:r>
            <a:r>
              <a:rPr lang="en-US" dirty="0"/>
              <a:t> 2016;4(1):27</a:t>
            </a:r>
            <a:endParaRPr lang="en-GB" dirty="0"/>
          </a:p>
        </p:txBody>
      </p:sp>
      <p:sp>
        <p:nvSpPr>
          <p:cNvPr id="6" name="Slide Number Placeholder 5">
            <a:extLst>
              <a:ext uri="{FF2B5EF4-FFF2-40B4-BE49-F238E27FC236}">
                <a16:creationId xmlns:a16="http://schemas.microsoft.com/office/drawing/2014/main" id="{26033113-D54B-DBB0-A530-AF8C6F52E8CA}"/>
              </a:ext>
            </a:extLst>
          </p:cNvPr>
          <p:cNvSpPr>
            <a:spLocks noGrp="1"/>
          </p:cNvSpPr>
          <p:nvPr>
            <p:ph type="sldNum" sz="quarter" idx="4"/>
          </p:nvPr>
        </p:nvSpPr>
        <p:spPr/>
        <p:txBody>
          <a:bodyPr/>
          <a:lstStyle/>
          <a:p>
            <a:fld id="{C5E73D8C-6D1C-4360-8101-83ED279A0FF1}" type="slidenum">
              <a:rPr lang="en-GB" smtClean="0"/>
              <a:pPr/>
              <a:t>14</a:t>
            </a:fld>
            <a:endParaRPr lang="en-GB" dirty="0"/>
          </a:p>
        </p:txBody>
      </p:sp>
      <p:sp>
        <p:nvSpPr>
          <p:cNvPr id="4" name="Content Placeholder 12">
            <a:extLst>
              <a:ext uri="{FF2B5EF4-FFF2-40B4-BE49-F238E27FC236}">
                <a16:creationId xmlns:a16="http://schemas.microsoft.com/office/drawing/2014/main" id="{32BFC279-19D9-9A99-FE8B-32EC82EB74AC}"/>
              </a:ext>
            </a:extLst>
          </p:cNvPr>
          <p:cNvSpPr txBox="1">
            <a:spLocks/>
          </p:cNvSpPr>
          <p:nvPr/>
        </p:nvSpPr>
        <p:spPr>
          <a:xfrm>
            <a:off x="4897348" y="1987091"/>
            <a:ext cx="2264591" cy="686067"/>
          </a:xfrm>
          <a:prstGeom prst="round2DiagRect">
            <a:avLst>
              <a:gd name="adj1" fmla="val 0"/>
              <a:gd name="adj2" fmla="val 21792"/>
            </a:avLst>
          </a:prstGeom>
          <a:solidFill>
            <a:srgbClr val="D9D1CC"/>
          </a:solidFill>
          <a:ln w="19050">
            <a:solidFill>
              <a:schemeClr val="bg1"/>
            </a:solid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40"/>
              </a:spcBef>
              <a:spcAft>
                <a:spcPts val="240"/>
              </a:spcAft>
            </a:pPr>
            <a:r>
              <a:rPr lang="en-GB" sz="1200" dirty="0">
                <a:solidFill>
                  <a:schemeClr val="accent2">
                    <a:lumMod val="50000"/>
                  </a:schemeClr>
                </a:solidFill>
              </a:rPr>
              <a:t>↓ Dopamine &amp; glutamate</a:t>
            </a:r>
          </a:p>
          <a:p>
            <a:pPr>
              <a:spcBef>
                <a:spcPts val="240"/>
              </a:spcBef>
              <a:spcAft>
                <a:spcPts val="240"/>
              </a:spcAft>
            </a:pPr>
            <a:r>
              <a:rPr lang="en-GB" sz="1200" dirty="0">
                <a:solidFill>
                  <a:schemeClr val="accent2">
                    <a:lumMod val="50000"/>
                  </a:schemeClr>
                </a:solidFill>
              </a:rPr>
              <a:t>↑ GABA</a:t>
            </a:r>
          </a:p>
        </p:txBody>
      </p:sp>
      <p:sp>
        <p:nvSpPr>
          <p:cNvPr id="7" name="Content Placeholder 12">
            <a:extLst>
              <a:ext uri="{FF2B5EF4-FFF2-40B4-BE49-F238E27FC236}">
                <a16:creationId xmlns:a16="http://schemas.microsoft.com/office/drawing/2014/main" id="{3D121078-1D8C-8175-A74B-5BC683A5714F}"/>
              </a:ext>
            </a:extLst>
          </p:cNvPr>
          <p:cNvSpPr txBox="1">
            <a:spLocks/>
          </p:cNvSpPr>
          <p:nvPr/>
        </p:nvSpPr>
        <p:spPr>
          <a:xfrm>
            <a:off x="3248516" y="2942481"/>
            <a:ext cx="2130759" cy="873508"/>
          </a:xfrm>
          <a:prstGeom prst="round2DiagRect">
            <a:avLst>
              <a:gd name="adj1" fmla="val 0"/>
              <a:gd name="adj2" fmla="val 21792"/>
            </a:avLst>
          </a:prstGeom>
          <a:solidFill>
            <a:srgbClr val="D9D1CC"/>
          </a:solidFill>
          <a:ln w="19050">
            <a:solidFill>
              <a:schemeClr val="bg1"/>
            </a:solid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40"/>
              </a:spcBef>
              <a:spcAft>
                <a:spcPts val="240"/>
              </a:spcAft>
            </a:pPr>
            <a:r>
              <a:rPr lang="en-GB" sz="1200" dirty="0">
                <a:solidFill>
                  <a:schemeClr val="accent2">
                    <a:lumMod val="50000"/>
                  </a:schemeClr>
                </a:solidFill>
              </a:rPr>
              <a:t>Initially slows brain loss</a:t>
            </a:r>
          </a:p>
          <a:p>
            <a:pPr>
              <a:spcBef>
                <a:spcPts val="240"/>
              </a:spcBef>
              <a:spcAft>
                <a:spcPts val="240"/>
              </a:spcAft>
            </a:pPr>
            <a:r>
              <a:rPr lang="en-GB" sz="1200" dirty="0">
                <a:solidFill>
                  <a:schemeClr val="accent2">
                    <a:lumMod val="50000"/>
                  </a:schemeClr>
                </a:solidFill>
              </a:rPr>
              <a:t>Neuroprotective effects via Bcl-2 and BDNF</a:t>
            </a:r>
          </a:p>
        </p:txBody>
      </p:sp>
      <p:sp>
        <p:nvSpPr>
          <p:cNvPr id="11" name="Content Placeholder 12">
            <a:extLst>
              <a:ext uri="{FF2B5EF4-FFF2-40B4-BE49-F238E27FC236}">
                <a16:creationId xmlns:a16="http://schemas.microsoft.com/office/drawing/2014/main" id="{F2ECEDEC-CB73-03C8-7AD0-3F634E20F530}"/>
              </a:ext>
            </a:extLst>
          </p:cNvPr>
          <p:cNvSpPr txBox="1">
            <a:spLocks/>
          </p:cNvSpPr>
          <p:nvPr/>
        </p:nvSpPr>
        <p:spPr>
          <a:xfrm>
            <a:off x="4897348" y="4056108"/>
            <a:ext cx="2264591" cy="1518448"/>
          </a:xfrm>
          <a:prstGeom prst="round2DiagRect">
            <a:avLst>
              <a:gd name="adj1" fmla="val 0"/>
              <a:gd name="adj2" fmla="val 12683"/>
            </a:avLst>
          </a:prstGeom>
          <a:solidFill>
            <a:srgbClr val="D9D1CC"/>
          </a:solidFill>
          <a:ln w="19050">
            <a:solidFill>
              <a:schemeClr val="bg1"/>
            </a:solid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40"/>
              </a:spcBef>
              <a:spcAft>
                <a:spcPts val="240"/>
              </a:spcAft>
            </a:pPr>
            <a:r>
              <a:rPr lang="en-GB" sz="1200" dirty="0">
                <a:solidFill>
                  <a:schemeClr val="accent2">
                    <a:lumMod val="50000"/>
                  </a:schemeClr>
                </a:solidFill>
              </a:rPr>
              <a:t>Modulates neurotransmitter signalling</a:t>
            </a:r>
          </a:p>
          <a:p>
            <a:pPr>
              <a:spcBef>
                <a:spcPts val="240"/>
              </a:spcBef>
              <a:spcAft>
                <a:spcPts val="240"/>
              </a:spcAft>
            </a:pPr>
            <a:r>
              <a:rPr lang="en-GB" sz="1200" dirty="0">
                <a:solidFill>
                  <a:schemeClr val="accent2">
                    <a:lumMod val="50000"/>
                  </a:schemeClr>
                </a:solidFill>
              </a:rPr>
              <a:t>Controls some hormonal and circadian systems</a:t>
            </a:r>
          </a:p>
          <a:p>
            <a:pPr>
              <a:spcBef>
                <a:spcPts val="240"/>
              </a:spcBef>
              <a:spcAft>
                <a:spcPts val="240"/>
              </a:spcAft>
            </a:pPr>
            <a:r>
              <a:rPr lang="en-GB" sz="1200" dirty="0">
                <a:solidFill>
                  <a:schemeClr val="accent2">
                    <a:lumMod val="50000"/>
                  </a:schemeClr>
                </a:solidFill>
              </a:rPr>
              <a:t>Modulates ion transport and gene expression</a:t>
            </a:r>
          </a:p>
        </p:txBody>
      </p:sp>
      <p:sp>
        <p:nvSpPr>
          <p:cNvPr id="12" name="Content Placeholder 12">
            <a:extLst>
              <a:ext uri="{FF2B5EF4-FFF2-40B4-BE49-F238E27FC236}">
                <a16:creationId xmlns:a16="http://schemas.microsoft.com/office/drawing/2014/main" id="{A9874495-B325-569C-D801-E8D75E08E008}"/>
              </a:ext>
            </a:extLst>
          </p:cNvPr>
          <p:cNvSpPr txBox="1">
            <a:spLocks/>
          </p:cNvSpPr>
          <p:nvPr/>
        </p:nvSpPr>
        <p:spPr>
          <a:xfrm>
            <a:off x="9261489" y="1416782"/>
            <a:ext cx="1789778" cy="4415214"/>
          </a:xfrm>
          <a:prstGeom prst="round2DiagRect">
            <a:avLst>
              <a:gd name="adj1" fmla="val 0"/>
              <a:gd name="adj2" fmla="val 10863"/>
            </a:avLst>
          </a:prstGeom>
          <a:solidFill>
            <a:schemeClr val="accent3">
              <a:lumMod val="20000"/>
              <a:lumOff val="80000"/>
            </a:schemeClr>
          </a:solidFill>
          <a:ln>
            <a:no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
              </a:spcBef>
              <a:spcAft>
                <a:spcPts val="120"/>
              </a:spcAft>
              <a:buNone/>
            </a:pPr>
            <a:r>
              <a:rPr lang="en-GB" sz="1200" b="1" dirty="0">
                <a:solidFill>
                  <a:schemeClr val="accent3">
                    <a:lumMod val="50000"/>
                  </a:schemeClr>
                </a:solidFill>
              </a:rPr>
              <a:t>Mild ADRs</a:t>
            </a:r>
            <a:r>
              <a:rPr lang="en-GB" sz="1200" b="1" baseline="30000" dirty="0">
                <a:solidFill>
                  <a:schemeClr val="accent3">
                    <a:lumMod val="50000"/>
                  </a:schemeClr>
                </a:solidFill>
              </a:rPr>
              <a:t>2</a:t>
            </a:r>
            <a:endParaRPr lang="en-GB" sz="1200" b="1" dirty="0">
              <a:solidFill>
                <a:schemeClr val="accent3">
                  <a:lumMod val="50000"/>
                </a:schemeClr>
              </a:solidFill>
            </a:endParaRPr>
          </a:p>
          <a:p>
            <a:pPr>
              <a:spcBef>
                <a:spcPts val="120"/>
              </a:spcBef>
              <a:spcAft>
                <a:spcPts val="120"/>
              </a:spcAft>
            </a:pPr>
            <a:r>
              <a:rPr lang="en-GB" sz="1050" dirty="0">
                <a:solidFill>
                  <a:schemeClr val="accent3">
                    <a:lumMod val="50000"/>
                  </a:schemeClr>
                </a:solidFill>
              </a:rPr>
              <a:t>Apprehension</a:t>
            </a:r>
          </a:p>
          <a:p>
            <a:pPr>
              <a:spcBef>
                <a:spcPts val="120"/>
              </a:spcBef>
              <a:spcAft>
                <a:spcPts val="120"/>
              </a:spcAft>
            </a:pPr>
            <a:r>
              <a:rPr lang="en-GB" sz="1050" dirty="0">
                <a:solidFill>
                  <a:schemeClr val="accent3">
                    <a:lumMod val="50000"/>
                  </a:schemeClr>
                </a:solidFill>
              </a:rPr>
              <a:t>Diarrhoea</a:t>
            </a:r>
          </a:p>
          <a:p>
            <a:pPr>
              <a:spcBef>
                <a:spcPts val="120"/>
              </a:spcBef>
              <a:spcAft>
                <a:spcPts val="120"/>
              </a:spcAft>
            </a:pPr>
            <a:r>
              <a:rPr lang="en-GB" sz="1050" dirty="0">
                <a:solidFill>
                  <a:schemeClr val="accent3">
                    <a:lumMod val="50000"/>
                  </a:schemeClr>
                </a:solidFill>
              </a:rPr>
              <a:t>Vomiting</a:t>
            </a:r>
          </a:p>
          <a:p>
            <a:pPr>
              <a:spcBef>
                <a:spcPts val="120"/>
              </a:spcBef>
              <a:spcAft>
                <a:spcPts val="120"/>
              </a:spcAft>
            </a:pPr>
            <a:r>
              <a:rPr lang="en-GB" sz="1050" dirty="0">
                <a:solidFill>
                  <a:schemeClr val="accent3">
                    <a:lumMod val="50000"/>
                  </a:schemeClr>
                </a:solidFill>
              </a:rPr>
              <a:t>Micturition</a:t>
            </a:r>
          </a:p>
          <a:p>
            <a:pPr>
              <a:spcBef>
                <a:spcPts val="120"/>
              </a:spcBef>
              <a:spcAft>
                <a:spcPts val="120"/>
              </a:spcAft>
            </a:pPr>
            <a:r>
              <a:rPr lang="en-GB" sz="1050" dirty="0">
                <a:solidFill>
                  <a:schemeClr val="accent3">
                    <a:lumMod val="50000"/>
                  </a:schemeClr>
                </a:solidFill>
              </a:rPr>
              <a:t>Tremor</a:t>
            </a:r>
          </a:p>
          <a:p>
            <a:pPr>
              <a:spcBef>
                <a:spcPts val="120"/>
              </a:spcBef>
              <a:spcAft>
                <a:spcPts val="120"/>
              </a:spcAft>
            </a:pPr>
            <a:r>
              <a:rPr lang="en-GB" sz="1050" dirty="0">
                <a:solidFill>
                  <a:schemeClr val="accent3">
                    <a:lumMod val="50000"/>
                  </a:schemeClr>
                </a:solidFill>
              </a:rPr>
              <a:t>Inattentiveness</a:t>
            </a:r>
          </a:p>
          <a:p>
            <a:pPr>
              <a:spcBef>
                <a:spcPts val="120"/>
              </a:spcBef>
              <a:spcAft>
                <a:spcPts val="120"/>
              </a:spcAft>
            </a:pPr>
            <a:r>
              <a:rPr lang="en-GB" sz="1050" dirty="0">
                <a:solidFill>
                  <a:schemeClr val="accent3">
                    <a:lumMod val="50000"/>
                  </a:schemeClr>
                </a:solidFill>
              </a:rPr>
              <a:t>Dry mouth</a:t>
            </a:r>
          </a:p>
          <a:p>
            <a:pPr>
              <a:spcBef>
                <a:spcPts val="120"/>
              </a:spcBef>
              <a:spcAft>
                <a:spcPts val="120"/>
              </a:spcAft>
            </a:pPr>
            <a:r>
              <a:rPr lang="en-GB" sz="1050" dirty="0">
                <a:solidFill>
                  <a:schemeClr val="accent3">
                    <a:lumMod val="50000"/>
                  </a:schemeClr>
                </a:solidFill>
              </a:rPr>
              <a:t>Altered taste</a:t>
            </a:r>
          </a:p>
          <a:p>
            <a:pPr marL="0" indent="0">
              <a:spcBef>
                <a:spcPts val="120"/>
              </a:spcBef>
              <a:spcAft>
                <a:spcPts val="120"/>
              </a:spcAft>
              <a:buNone/>
            </a:pPr>
            <a:r>
              <a:rPr lang="en-GB" sz="1200" b="1" dirty="0">
                <a:solidFill>
                  <a:schemeClr val="accent3">
                    <a:lumMod val="50000"/>
                  </a:schemeClr>
                </a:solidFill>
              </a:rPr>
              <a:t>Moderate ADRs</a:t>
            </a:r>
            <a:r>
              <a:rPr lang="en-GB" sz="1200" b="1" baseline="30000" dirty="0">
                <a:solidFill>
                  <a:schemeClr val="accent3">
                    <a:lumMod val="50000"/>
                  </a:schemeClr>
                </a:solidFill>
              </a:rPr>
              <a:t>2</a:t>
            </a:r>
            <a:endParaRPr lang="en-GB" sz="1200" b="1" dirty="0">
              <a:solidFill>
                <a:schemeClr val="accent3">
                  <a:lumMod val="50000"/>
                </a:schemeClr>
              </a:solidFill>
            </a:endParaRPr>
          </a:p>
          <a:p>
            <a:pPr>
              <a:spcBef>
                <a:spcPts val="120"/>
              </a:spcBef>
              <a:spcAft>
                <a:spcPts val="120"/>
              </a:spcAft>
            </a:pPr>
            <a:r>
              <a:rPr lang="en-GB" sz="1050" dirty="0">
                <a:solidFill>
                  <a:schemeClr val="accent3">
                    <a:lumMod val="50000"/>
                  </a:schemeClr>
                </a:solidFill>
              </a:rPr>
              <a:t>Confusion</a:t>
            </a:r>
          </a:p>
          <a:p>
            <a:pPr>
              <a:spcBef>
                <a:spcPts val="120"/>
              </a:spcBef>
              <a:spcAft>
                <a:spcPts val="120"/>
              </a:spcAft>
            </a:pPr>
            <a:r>
              <a:rPr lang="en-GB" sz="1050" dirty="0">
                <a:solidFill>
                  <a:schemeClr val="accent3">
                    <a:lumMod val="50000"/>
                  </a:schemeClr>
                </a:solidFill>
              </a:rPr>
              <a:t>Agitation</a:t>
            </a:r>
          </a:p>
          <a:p>
            <a:pPr>
              <a:spcBef>
                <a:spcPts val="120"/>
              </a:spcBef>
              <a:spcAft>
                <a:spcPts val="120"/>
              </a:spcAft>
            </a:pPr>
            <a:r>
              <a:rPr lang="en-GB" sz="1050" dirty="0">
                <a:solidFill>
                  <a:schemeClr val="accent3">
                    <a:lumMod val="50000"/>
                  </a:schemeClr>
                </a:solidFill>
              </a:rPr>
              <a:t>Delirium</a:t>
            </a:r>
          </a:p>
          <a:p>
            <a:pPr>
              <a:spcBef>
                <a:spcPts val="120"/>
              </a:spcBef>
              <a:spcAft>
                <a:spcPts val="120"/>
              </a:spcAft>
            </a:pPr>
            <a:r>
              <a:rPr lang="en-GB" sz="1050" dirty="0">
                <a:solidFill>
                  <a:schemeClr val="accent3">
                    <a:lumMod val="50000"/>
                  </a:schemeClr>
                </a:solidFill>
              </a:rPr>
              <a:t>Tachycardia</a:t>
            </a:r>
          </a:p>
          <a:p>
            <a:pPr>
              <a:spcBef>
                <a:spcPts val="120"/>
              </a:spcBef>
              <a:spcAft>
                <a:spcPts val="120"/>
              </a:spcAft>
            </a:pPr>
            <a:r>
              <a:rPr lang="en-GB" sz="1050" dirty="0">
                <a:solidFill>
                  <a:schemeClr val="accent3">
                    <a:lumMod val="50000"/>
                  </a:schemeClr>
                </a:solidFill>
              </a:rPr>
              <a:t>Hypertonia</a:t>
            </a:r>
          </a:p>
          <a:p>
            <a:pPr marL="0" indent="0">
              <a:spcBef>
                <a:spcPts val="120"/>
              </a:spcBef>
              <a:spcAft>
                <a:spcPts val="120"/>
              </a:spcAft>
              <a:buNone/>
            </a:pPr>
            <a:r>
              <a:rPr lang="en-GB" sz="1200" b="1" dirty="0">
                <a:solidFill>
                  <a:schemeClr val="accent3">
                    <a:lumMod val="50000"/>
                  </a:schemeClr>
                </a:solidFill>
              </a:rPr>
              <a:t>Severe ADRs</a:t>
            </a:r>
            <a:r>
              <a:rPr lang="en-GB" sz="1200" b="1" baseline="30000" dirty="0">
                <a:solidFill>
                  <a:schemeClr val="accent3">
                    <a:lumMod val="50000"/>
                  </a:schemeClr>
                </a:solidFill>
              </a:rPr>
              <a:t>2,3</a:t>
            </a:r>
            <a:endParaRPr lang="en-GB" sz="1200" b="1" dirty="0">
              <a:solidFill>
                <a:schemeClr val="accent3">
                  <a:lumMod val="50000"/>
                </a:schemeClr>
              </a:solidFill>
            </a:endParaRPr>
          </a:p>
          <a:p>
            <a:pPr>
              <a:spcBef>
                <a:spcPts val="120"/>
              </a:spcBef>
              <a:spcAft>
                <a:spcPts val="120"/>
              </a:spcAft>
            </a:pPr>
            <a:r>
              <a:rPr lang="en-GB" sz="1050" dirty="0">
                <a:solidFill>
                  <a:schemeClr val="accent3">
                    <a:lumMod val="50000"/>
                  </a:schemeClr>
                </a:solidFill>
              </a:rPr>
              <a:t>Coma</a:t>
            </a:r>
          </a:p>
          <a:p>
            <a:pPr>
              <a:spcBef>
                <a:spcPts val="120"/>
              </a:spcBef>
              <a:spcAft>
                <a:spcPts val="120"/>
              </a:spcAft>
            </a:pPr>
            <a:r>
              <a:rPr lang="en-GB" sz="1050" dirty="0">
                <a:solidFill>
                  <a:schemeClr val="accent3">
                    <a:lumMod val="50000"/>
                  </a:schemeClr>
                </a:solidFill>
              </a:rPr>
              <a:t>Seizures</a:t>
            </a:r>
          </a:p>
          <a:p>
            <a:pPr>
              <a:spcBef>
                <a:spcPts val="120"/>
              </a:spcBef>
              <a:spcAft>
                <a:spcPts val="120"/>
              </a:spcAft>
            </a:pPr>
            <a:r>
              <a:rPr lang="en-GB" sz="1050" dirty="0">
                <a:solidFill>
                  <a:schemeClr val="accent3">
                    <a:lumMod val="50000"/>
                  </a:schemeClr>
                </a:solidFill>
              </a:rPr>
              <a:t>Hyperthermia</a:t>
            </a:r>
          </a:p>
          <a:p>
            <a:pPr>
              <a:spcBef>
                <a:spcPts val="120"/>
              </a:spcBef>
              <a:spcAft>
                <a:spcPts val="120"/>
              </a:spcAft>
            </a:pPr>
            <a:r>
              <a:rPr lang="en-GB" sz="1050" dirty="0">
                <a:solidFill>
                  <a:schemeClr val="accent3">
                    <a:lumMod val="50000"/>
                  </a:schemeClr>
                </a:solidFill>
              </a:rPr>
              <a:t>Cerebellar signs</a:t>
            </a:r>
          </a:p>
          <a:p>
            <a:pPr>
              <a:spcBef>
                <a:spcPts val="120"/>
              </a:spcBef>
              <a:spcAft>
                <a:spcPts val="120"/>
              </a:spcAft>
            </a:pPr>
            <a:r>
              <a:rPr lang="en-GB" sz="1050" dirty="0">
                <a:solidFill>
                  <a:schemeClr val="accent3">
                    <a:lumMod val="50000"/>
                  </a:schemeClr>
                </a:solidFill>
              </a:rPr>
              <a:t>Arrythmias</a:t>
            </a:r>
          </a:p>
          <a:p>
            <a:pPr>
              <a:spcBef>
                <a:spcPts val="120"/>
              </a:spcBef>
              <a:spcAft>
                <a:spcPts val="120"/>
              </a:spcAft>
            </a:pPr>
            <a:r>
              <a:rPr lang="en-GB" sz="1050" dirty="0">
                <a:solidFill>
                  <a:schemeClr val="accent3">
                    <a:lumMod val="50000"/>
                  </a:schemeClr>
                </a:solidFill>
              </a:rPr>
              <a:t>Hypotension</a:t>
            </a:r>
          </a:p>
          <a:p>
            <a:pPr>
              <a:spcBef>
                <a:spcPts val="120"/>
              </a:spcBef>
              <a:spcAft>
                <a:spcPts val="120"/>
              </a:spcAft>
            </a:pPr>
            <a:r>
              <a:rPr lang="en-US" sz="1050" b="0" i="0" dirty="0">
                <a:solidFill>
                  <a:schemeClr val="accent3">
                    <a:lumMod val="50000"/>
                  </a:schemeClr>
                </a:solidFill>
                <a:effectLst/>
              </a:rPr>
              <a:t>Kidney damage </a:t>
            </a:r>
            <a:endParaRPr lang="en-GB" sz="1050" dirty="0">
              <a:solidFill>
                <a:schemeClr val="accent3">
                  <a:lumMod val="50000"/>
                </a:schemeClr>
              </a:solidFill>
            </a:endParaRPr>
          </a:p>
        </p:txBody>
      </p:sp>
      <p:sp>
        <p:nvSpPr>
          <p:cNvPr id="14" name="Content Placeholder 12">
            <a:extLst>
              <a:ext uri="{FF2B5EF4-FFF2-40B4-BE49-F238E27FC236}">
                <a16:creationId xmlns:a16="http://schemas.microsoft.com/office/drawing/2014/main" id="{B5ABC91F-478B-16C5-A15B-D32D199471C5}"/>
              </a:ext>
            </a:extLst>
          </p:cNvPr>
          <p:cNvSpPr txBox="1">
            <a:spLocks/>
          </p:cNvSpPr>
          <p:nvPr/>
        </p:nvSpPr>
        <p:spPr>
          <a:xfrm>
            <a:off x="6676063" y="2808605"/>
            <a:ext cx="2264592" cy="1141262"/>
          </a:xfrm>
          <a:prstGeom prst="round2DiagRect">
            <a:avLst>
              <a:gd name="adj1" fmla="val 0"/>
              <a:gd name="adj2" fmla="val 14675"/>
            </a:avLst>
          </a:prstGeom>
          <a:solidFill>
            <a:srgbClr val="D9D1CC"/>
          </a:solidFill>
          <a:ln w="19050">
            <a:solidFill>
              <a:schemeClr val="bg1"/>
            </a:solid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40"/>
              </a:spcBef>
              <a:spcAft>
                <a:spcPts val="240"/>
              </a:spcAft>
            </a:pPr>
            <a:r>
              <a:rPr lang="en-GB" sz="1200" dirty="0">
                <a:solidFill>
                  <a:schemeClr val="accent2">
                    <a:lumMod val="50000"/>
                  </a:schemeClr>
                </a:solidFill>
              </a:rPr>
              <a:t>Stimulates stem cell generation</a:t>
            </a:r>
          </a:p>
          <a:p>
            <a:pPr>
              <a:spcBef>
                <a:spcPts val="240"/>
              </a:spcBef>
              <a:spcAft>
                <a:spcPts val="240"/>
              </a:spcAft>
            </a:pPr>
            <a:r>
              <a:rPr lang="en-GB" sz="1200" dirty="0">
                <a:solidFill>
                  <a:schemeClr val="accent2">
                    <a:lumMod val="50000"/>
                  </a:schemeClr>
                </a:solidFill>
              </a:rPr>
              <a:t>Vitalizes neurones in subventricular zone, striatum, and the forebrain</a:t>
            </a:r>
          </a:p>
        </p:txBody>
      </p:sp>
      <p:sp>
        <p:nvSpPr>
          <p:cNvPr id="16" name="Content Placeholder 12">
            <a:extLst>
              <a:ext uri="{FF2B5EF4-FFF2-40B4-BE49-F238E27FC236}">
                <a16:creationId xmlns:a16="http://schemas.microsoft.com/office/drawing/2014/main" id="{E11BDFB2-D93B-1F2F-83BC-B768AF430599}"/>
              </a:ext>
            </a:extLst>
          </p:cNvPr>
          <p:cNvSpPr txBox="1">
            <a:spLocks/>
          </p:cNvSpPr>
          <p:nvPr/>
        </p:nvSpPr>
        <p:spPr>
          <a:xfrm>
            <a:off x="3323522" y="1416782"/>
            <a:ext cx="5544956" cy="276999"/>
          </a:xfrm>
          <a:prstGeom prst="rect">
            <a:avLst/>
          </a:prstGeom>
          <a:noFill/>
          <a:ln>
            <a:noFill/>
          </a:ln>
        </p:spPr>
        <p:txBody>
          <a:bodyPr wrap="square" anchor="ctr">
            <a:sp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240"/>
              </a:spcBef>
              <a:spcAft>
                <a:spcPts val="240"/>
              </a:spcAft>
              <a:buNone/>
            </a:pPr>
            <a:r>
              <a:rPr lang="en-GB" sz="1200" b="1" dirty="0">
                <a:solidFill>
                  <a:schemeClr val="accent2">
                    <a:lumMod val="50000"/>
                  </a:schemeClr>
                </a:solidFill>
              </a:rPr>
              <a:t>Effects of lithium on the brain</a:t>
            </a:r>
            <a:r>
              <a:rPr lang="en-GB" sz="1200" b="1" baseline="30000" dirty="0">
                <a:solidFill>
                  <a:schemeClr val="accent2">
                    <a:lumMod val="50000"/>
                  </a:schemeClr>
                </a:solidFill>
              </a:rPr>
              <a:t>2</a:t>
            </a:r>
            <a:endParaRPr lang="en-GB" sz="1200" b="1" dirty="0">
              <a:solidFill>
                <a:schemeClr val="accent2">
                  <a:lumMod val="50000"/>
                </a:schemeClr>
              </a:solidFill>
            </a:endParaRPr>
          </a:p>
        </p:txBody>
      </p:sp>
    </p:spTree>
    <p:extLst>
      <p:ext uri="{BB962C8B-B14F-4D97-AF65-F5344CB8AC3E}">
        <p14:creationId xmlns:p14="http://schemas.microsoft.com/office/powerpoint/2010/main" val="4248045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2">
            <a:extLst>
              <a:ext uri="{FF2B5EF4-FFF2-40B4-BE49-F238E27FC236}">
                <a16:creationId xmlns:a16="http://schemas.microsoft.com/office/drawing/2014/main" id="{5D69F0E8-FD5A-A5DE-2305-3B1774C5850C}"/>
              </a:ext>
            </a:extLst>
          </p:cNvPr>
          <p:cNvSpPr txBox="1">
            <a:spLocks/>
          </p:cNvSpPr>
          <p:nvPr/>
        </p:nvSpPr>
        <p:spPr>
          <a:xfrm>
            <a:off x="6813900" y="4232503"/>
            <a:ext cx="3949349" cy="1675594"/>
          </a:xfrm>
          <a:prstGeom prst="round2DiagRect">
            <a:avLst>
              <a:gd name="adj1" fmla="val 0"/>
              <a:gd name="adj2" fmla="val 13703"/>
            </a:avLst>
          </a:prstGeom>
          <a:solidFill>
            <a:schemeClr val="accent3">
              <a:lumMod val="20000"/>
              <a:lumOff val="80000"/>
            </a:schemeClr>
          </a:solidFill>
          <a:ln>
            <a:noFill/>
          </a:ln>
        </p:spPr>
        <p:txBody>
          <a:bodyPr anchor="t"/>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
              </a:spcBef>
              <a:spcAft>
                <a:spcPts val="120"/>
              </a:spcAft>
            </a:pPr>
            <a:r>
              <a:rPr lang="en-US" sz="1200" dirty="0">
                <a:solidFill>
                  <a:schemeClr val="accent3">
                    <a:lumMod val="50000"/>
                  </a:schemeClr>
                </a:solidFill>
              </a:rPr>
              <a:t>How long does it take for lithium to exert</a:t>
            </a:r>
            <a:br>
              <a:rPr lang="en-US" sz="1200" dirty="0">
                <a:solidFill>
                  <a:schemeClr val="accent3">
                    <a:lumMod val="50000"/>
                  </a:schemeClr>
                </a:solidFill>
              </a:rPr>
            </a:br>
            <a:r>
              <a:rPr lang="en-US" sz="1200" dirty="0">
                <a:solidFill>
                  <a:schemeClr val="accent3">
                    <a:lumMod val="50000"/>
                  </a:schemeClr>
                </a:solidFill>
              </a:rPr>
              <a:t> its prophylactic effect?</a:t>
            </a:r>
          </a:p>
          <a:p>
            <a:pPr>
              <a:spcBef>
                <a:spcPts val="120"/>
              </a:spcBef>
              <a:spcAft>
                <a:spcPts val="120"/>
              </a:spcAft>
            </a:pPr>
            <a:r>
              <a:rPr lang="en-US" sz="1200" dirty="0">
                <a:solidFill>
                  <a:schemeClr val="accent3">
                    <a:lumMod val="50000"/>
                  </a:schemeClr>
                </a:solidFill>
              </a:rPr>
              <a:t>Is the mechanism of action the same for </a:t>
            </a:r>
            <a:br>
              <a:rPr lang="en-US" sz="1200" dirty="0">
                <a:solidFill>
                  <a:schemeClr val="accent3">
                    <a:lumMod val="50000"/>
                  </a:schemeClr>
                </a:solidFill>
              </a:rPr>
            </a:br>
            <a:r>
              <a:rPr lang="en-US" sz="1200" dirty="0">
                <a:solidFill>
                  <a:schemeClr val="accent3">
                    <a:lumMod val="50000"/>
                  </a:schemeClr>
                </a:solidFill>
              </a:rPr>
              <a:t>all patients?</a:t>
            </a:r>
          </a:p>
          <a:p>
            <a:pPr>
              <a:spcBef>
                <a:spcPts val="120"/>
              </a:spcBef>
              <a:spcAft>
                <a:spcPts val="120"/>
              </a:spcAft>
            </a:pPr>
            <a:r>
              <a:rPr lang="en-US" sz="1200" dirty="0">
                <a:solidFill>
                  <a:schemeClr val="accent3">
                    <a:lumMod val="50000"/>
                  </a:schemeClr>
                </a:solidFill>
              </a:rPr>
              <a:t>Is neuroprotection essential for mood stabilization?</a:t>
            </a:r>
          </a:p>
          <a:p>
            <a:pPr>
              <a:spcBef>
                <a:spcPts val="120"/>
              </a:spcBef>
              <a:spcAft>
                <a:spcPts val="120"/>
              </a:spcAft>
            </a:pPr>
            <a:r>
              <a:rPr lang="en-US" sz="1200" dirty="0">
                <a:solidFill>
                  <a:schemeClr val="accent3">
                    <a:lumMod val="50000"/>
                  </a:schemeClr>
                </a:solidFill>
              </a:rPr>
              <a:t>Are partial responders clinically distinct from ‘excellent’ responders?</a:t>
            </a:r>
          </a:p>
        </p:txBody>
      </p:sp>
      <p:sp>
        <p:nvSpPr>
          <p:cNvPr id="17" name="Oval 16">
            <a:extLst>
              <a:ext uri="{FF2B5EF4-FFF2-40B4-BE49-F238E27FC236}">
                <a16:creationId xmlns:a16="http://schemas.microsoft.com/office/drawing/2014/main" id="{9D71A7CE-D40B-C736-AE4C-02CECA5E8B07}"/>
              </a:ext>
            </a:extLst>
          </p:cNvPr>
          <p:cNvSpPr/>
          <p:nvPr/>
        </p:nvSpPr>
        <p:spPr>
          <a:xfrm>
            <a:off x="10426606" y="4205019"/>
            <a:ext cx="673283" cy="807720"/>
          </a:xfrm>
          <a:prstGeom prst="ellipse">
            <a:avLst/>
          </a:prstGeom>
          <a:solidFill>
            <a:schemeClr val="bg1"/>
          </a:solidFill>
          <a:ln w="952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1">
            <a:extLst>
              <a:ext uri="{FF2B5EF4-FFF2-40B4-BE49-F238E27FC236}">
                <a16:creationId xmlns:a16="http://schemas.microsoft.com/office/drawing/2014/main" id="{06384D23-0F7C-1B8D-BB9A-FD07C7718E61}"/>
              </a:ext>
            </a:extLst>
          </p:cNvPr>
          <p:cNvSpPr>
            <a:spLocks noGrp="1"/>
          </p:cNvSpPr>
          <p:nvPr>
            <p:ph type="body" sz="quarter" idx="17"/>
          </p:nvPr>
        </p:nvSpPr>
        <p:spPr/>
        <p:txBody>
          <a:bodyPr/>
          <a:lstStyle/>
          <a:p>
            <a:r>
              <a:rPr lang="en-GB" dirty="0"/>
              <a:t>Bipolar disorder – Neurobiology and aetiology</a:t>
            </a:r>
          </a:p>
        </p:txBody>
      </p:sp>
      <p:sp>
        <p:nvSpPr>
          <p:cNvPr id="3" name="Title 2">
            <a:extLst>
              <a:ext uri="{FF2B5EF4-FFF2-40B4-BE49-F238E27FC236}">
                <a16:creationId xmlns:a16="http://schemas.microsoft.com/office/drawing/2014/main" id="{2DF547CB-61E7-9405-0AD9-EAE353ADAC2E}"/>
              </a:ext>
            </a:extLst>
          </p:cNvPr>
          <p:cNvSpPr>
            <a:spLocks noGrp="1"/>
          </p:cNvSpPr>
          <p:nvPr>
            <p:ph type="title"/>
          </p:nvPr>
        </p:nvSpPr>
        <p:spPr/>
        <p:txBody>
          <a:bodyPr/>
          <a:lstStyle/>
          <a:p>
            <a:r>
              <a:rPr lang="en-GB" dirty="0"/>
              <a:t>Response to lithium treatment in bipolar disorder</a:t>
            </a:r>
          </a:p>
        </p:txBody>
      </p:sp>
      <p:sp>
        <p:nvSpPr>
          <p:cNvPr id="7" name="Content Placeholder 6">
            <a:extLst>
              <a:ext uri="{FF2B5EF4-FFF2-40B4-BE49-F238E27FC236}">
                <a16:creationId xmlns:a16="http://schemas.microsoft.com/office/drawing/2014/main" id="{EEF35847-8FC6-6C53-3967-4A654C20F4EB}"/>
              </a:ext>
            </a:extLst>
          </p:cNvPr>
          <p:cNvSpPr>
            <a:spLocks noGrp="1"/>
          </p:cNvSpPr>
          <p:nvPr>
            <p:ph idx="20"/>
          </p:nvPr>
        </p:nvSpPr>
        <p:spPr>
          <a:xfrm>
            <a:off x="539751" y="1416785"/>
            <a:ext cx="5556249" cy="4415215"/>
          </a:xfrm>
        </p:spPr>
        <p:txBody>
          <a:bodyPr/>
          <a:lstStyle/>
          <a:p>
            <a:r>
              <a:rPr lang="en-GB" sz="1400" dirty="0">
                <a:solidFill>
                  <a:schemeClr val="tx1"/>
                </a:solidFill>
              </a:rPr>
              <a:t>Not everybody with BD responds to treatment with lithium – predicting which people with BD will respond to lithium would improve the management of all patients</a:t>
            </a:r>
            <a:r>
              <a:rPr lang="en-GB" sz="1400" baseline="30000" dirty="0">
                <a:solidFill>
                  <a:schemeClr val="tx1"/>
                </a:solidFill>
              </a:rPr>
              <a:t>1-3</a:t>
            </a:r>
          </a:p>
          <a:p>
            <a:r>
              <a:rPr lang="en-GB" sz="1400" dirty="0">
                <a:solidFill>
                  <a:schemeClr val="tx1"/>
                </a:solidFill>
              </a:rPr>
              <a:t>Lithium responsiveness can be assessed using the Alda score, which scores improvements in BD symptoms and to what extent the improvements are related to lithium treatment</a:t>
            </a:r>
            <a:r>
              <a:rPr lang="en-GB" sz="1400" baseline="30000" dirty="0">
                <a:solidFill>
                  <a:schemeClr val="tx1"/>
                </a:solidFill>
              </a:rPr>
              <a:t>4</a:t>
            </a:r>
            <a:endParaRPr lang="en-GB" sz="1400" dirty="0">
              <a:solidFill>
                <a:schemeClr val="tx1"/>
              </a:solidFill>
            </a:endParaRPr>
          </a:p>
          <a:p>
            <a:r>
              <a:rPr lang="en-GB" sz="1400" dirty="0">
                <a:solidFill>
                  <a:schemeClr val="tx1"/>
                </a:solidFill>
              </a:rPr>
              <a:t>Lithium is the third smallest of the atoms, and has </a:t>
            </a:r>
            <a:r>
              <a:rPr lang="en-GB" sz="1400" b="1" dirty="0">
                <a:solidFill>
                  <a:schemeClr val="tx1"/>
                </a:solidFill>
              </a:rPr>
              <a:t>many different effects on the brain</a:t>
            </a:r>
            <a:r>
              <a:rPr lang="en-GB" sz="1400" dirty="0">
                <a:solidFill>
                  <a:schemeClr val="tx1"/>
                </a:solidFill>
              </a:rPr>
              <a:t> (e.g., on GSK3 and other enzymes and on signalling pathways), making it difficult to pin-point the exact mechanism of action in BD</a:t>
            </a:r>
            <a:r>
              <a:rPr lang="en-GB" sz="1400" baseline="30000" dirty="0">
                <a:solidFill>
                  <a:schemeClr val="tx1"/>
                </a:solidFill>
              </a:rPr>
              <a:t>3</a:t>
            </a:r>
            <a:endParaRPr lang="en-GB" sz="1400" dirty="0">
              <a:solidFill>
                <a:schemeClr val="tx1"/>
              </a:solidFill>
            </a:endParaRPr>
          </a:p>
          <a:p>
            <a:r>
              <a:rPr lang="en-GB" sz="1400" dirty="0">
                <a:solidFill>
                  <a:schemeClr val="tx1"/>
                </a:solidFill>
              </a:rPr>
              <a:t>GWAS analysis and analytical models have had some limited successes in identifying potential genetic differences between lithium responders and non-responders</a:t>
            </a:r>
            <a:r>
              <a:rPr lang="en-GB" sz="1400" baseline="30000" dirty="0">
                <a:solidFill>
                  <a:schemeClr val="tx1"/>
                </a:solidFill>
              </a:rPr>
              <a:t>3,5,6</a:t>
            </a:r>
            <a:endParaRPr lang="en-GB" sz="1400" dirty="0">
              <a:solidFill>
                <a:schemeClr val="tx1"/>
              </a:solidFill>
            </a:endParaRPr>
          </a:p>
          <a:p>
            <a:r>
              <a:rPr lang="en-GB" sz="1400" dirty="0">
                <a:solidFill>
                  <a:schemeClr val="tx1"/>
                </a:solidFill>
              </a:rPr>
              <a:t>Some disease features have been linked to lithium responsiveness, including an episodic course of disease (consisting of a cycle of mania, depression, then an interval) and a family history of BD</a:t>
            </a:r>
            <a:r>
              <a:rPr lang="en-GB" sz="1400" baseline="30000" dirty="0">
                <a:solidFill>
                  <a:schemeClr val="tx1"/>
                </a:solidFill>
              </a:rPr>
              <a:t>1</a:t>
            </a:r>
            <a:endParaRPr lang="en-GB" sz="1400" dirty="0">
              <a:solidFill>
                <a:schemeClr val="tx1"/>
              </a:solidFill>
            </a:endParaRPr>
          </a:p>
        </p:txBody>
      </p:sp>
      <p:sp>
        <p:nvSpPr>
          <p:cNvPr id="5" name="Text Placeholder 4">
            <a:extLst>
              <a:ext uri="{FF2B5EF4-FFF2-40B4-BE49-F238E27FC236}">
                <a16:creationId xmlns:a16="http://schemas.microsoft.com/office/drawing/2014/main" id="{CF25E535-6341-7495-6E18-638563E4E9A7}"/>
              </a:ext>
            </a:extLst>
          </p:cNvPr>
          <p:cNvSpPr>
            <a:spLocks noGrp="1"/>
          </p:cNvSpPr>
          <p:nvPr>
            <p:ph type="body" sz="quarter" idx="18"/>
          </p:nvPr>
        </p:nvSpPr>
        <p:spPr/>
        <p:txBody>
          <a:bodyPr/>
          <a:lstStyle/>
          <a:p>
            <a:r>
              <a:rPr lang="en-GB" dirty="0"/>
              <a:t>BD=bipolar disorder; GSK3=glycogen synthase kinase 3; GWAS=genome-wide association studies</a:t>
            </a:r>
          </a:p>
          <a:p>
            <a:endParaRPr lang="en-GB" dirty="0"/>
          </a:p>
          <a:p>
            <a:r>
              <a:rPr lang="en-GB" dirty="0"/>
              <a:t>1. Tighe et al. </a:t>
            </a:r>
            <a:r>
              <a:rPr lang="en-GB" dirty="0" err="1"/>
              <a:t>Ther</a:t>
            </a:r>
            <a:r>
              <a:rPr lang="en-GB" dirty="0"/>
              <a:t> Adv Chronic Dis 2011;2(3):209–226; 2. Hui et al. Acta </a:t>
            </a:r>
            <a:r>
              <a:rPr lang="en-GB" dirty="0" err="1"/>
              <a:t>Psychiatr</a:t>
            </a:r>
            <a:r>
              <a:rPr lang="en-GB" dirty="0"/>
              <a:t> </a:t>
            </a:r>
            <a:r>
              <a:rPr lang="en-GB" dirty="0" err="1"/>
              <a:t>Scand</a:t>
            </a:r>
            <a:r>
              <a:rPr lang="en-GB" dirty="0"/>
              <a:t> 2019;140(2):94–115; 3. Alda. Mol Psychiatry 2015;20(6):661–670; </a:t>
            </a:r>
            <a:br>
              <a:rPr lang="en-GB" dirty="0"/>
            </a:br>
            <a:r>
              <a:rPr lang="en-GB" dirty="0"/>
              <a:t>4. Nunes et al. </a:t>
            </a:r>
            <a:r>
              <a:rPr lang="en-GB" dirty="0" err="1"/>
              <a:t>PLoS</a:t>
            </a:r>
            <a:r>
              <a:rPr lang="en-GB" dirty="0"/>
              <a:t> One 2020;15(1):e0225353; 5. Hou et al. Lancet 2016;387(10023):1085–1093; 6. Tripathi et al. Bipolar </a:t>
            </a:r>
            <a:r>
              <a:rPr lang="en-GB" dirty="0" err="1"/>
              <a:t>Disord</a:t>
            </a:r>
            <a:r>
              <a:rPr lang="en-GB" dirty="0"/>
              <a:t> 2023;25(2):110–127</a:t>
            </a:r>
          </a:p>
        </p:txBody>
      </p:sp>
      <p:sp>
        <p:nvSpPr>
          <p:cNvPr id="6" name="Slide Number Placeholder 5">
            <a:extLst>
              <a:ext uri="{FF2B5EF4-FFF2-40B4-BE49-F238E27FC236}">
                <a16:creationId xmlns:a16="http://schemas.microsoft.com/office/drawing/2014/main" id="{DA70372A-0B71-9D34-1BA4-4F7993FBF1D8}"/>
              </a:ext>
            </a:extLst>
          </p:cNvPr>
          <p:cNvSpPr>
            <a:spLocks noGrp="1"/>
          </p:cNvSpPr>
          <p:nvPr>
            <p:ph type="sldNum" sz="quarter" idx="4"/>
          </p:nvPr>
        </p:nvSpPr>
        <p:spPr/>
        <p:txBody>
          <a:bodyPr/>
          <a:lstStyle/>
          <a:p>
            <a:fld id="{C5E73D8C-6D1C-4360-8101-83ED279A0FF1}" type="slidenum">
              <a:rPr lang="en-GB" smtClean="0"/>
              <a:pPr/>
              <a:t>15</a:t>
            </a:fld>
            <a:endParaRPr lang="en-GB" dirty="0"/>
          </a:p>
        </p:txBody>
      </p:sp>
      <p:sp>
        <p:nvSpPr>
          <p:cNvPr id="11" name="TextBox 10">
            <a:extLst>
              <a:ext uri="{FF2B5EF4-FFF2-40B4-BE49-F238E27FC236}">
                <a16:creationId xmlns:a16="http://schemas.microsoft.com/office/drawing/2014/main" id="{0BBBAFAA-A588-3AE3-5D05-94DB464B4852}"/>
              </a:ext>
            </a:extLst>
          </p:cNvPr>
          <p:cNvSpPr txBox="1"/>
          <p:nvPr/>
        </p:nvSpPr>
        <p:spPr>
          <a:xfrm>
            <a:off x="7062419" y="1415845"/>
            <a:ext cx="3756762" cy="523220"/>
          </a:xfrm>
          <a:prstGeom prst="rect">
            <a:avLst/>
          </a:prstGeom>
          <a:noFill/>
        </p:spPr>
        <p:txBody>
          <a:bodyPr wrap="square" rtlCol="0">
            <a:spAutoFit/>
          </a:bodyPr>
          <a:lstStyle/>
          <a:p>
            <a:pPr algn="ctr"/>
            <a:r>
              <a:rPr lang="en-GB" sz="1400" b="1" dirty="0">
                <a:solidFill>
                  <a:schemeClr val="accent2">
                    <a:lumMod val="50000"/>
                  </a:schemeClr>
                </a:solidFill>
              </a:rPr>
              <a:t>What is known and what is less clear about the action of lithium in BD</a:t>
            </a:r>
            <a:r>
              <a:rPr lang="en-GB" sz="1400" b="1" baseline="30000" dirty="0">
                <a:solidFill>
                  <a:schemeClr val="accent2">
                    <a:lumMod val="50000"/>
                  </a:schemeClr>
                </a:solidFill>
              </a:rPr>
              <a:t>3</a:t>
            </a:r>
          </a:p>
        </p:txBody>
      </p:sp>
      <p:sp>
        <p:nvSpPr>
          <p:cNvPr id="12" name="TextBox 11">
            <a:extLst>
              <a:ext uri="{FF2B5EF4-FFF2-40B4-BE49-F238E27FC236}">
                <a16:creationId xmlns:a16="http://schemas.microsoft.com/office/drawing/2014/main" id="{E0CC9E40-7293-19F6-6FE1-5B8ACC0E3827}"/>
              </a:ext>
            </a:extLst>
          </p:cNvPr>
          <p:cNvSpPr txBox="1"/>
          <p:nvPr/>
        </p:nvSpPr>
        <p:spPr>
          <a:xfrm>
            <a:off x="10497636" y="3947160"/>
            <a:ext cx="531223" cy="1323439"/>
          </a:xfrm>
          <a:prstGeom prst="rect">
            <a:avLst/>
          </a:prstGeom>
          <a:noFill/>
        </p:spPr>
        <p:txBody>
          <a:bodyPr wrap="square" rtlCol="0">
            <a:spAutoFit/>
          </a:bodyPr>
          <a:lstStyle/>
          <a:p>
            <a:pPr algn="ctr"/>
            <a:r>
              <a:rPr lang="en-GB" sz="8000" b="1" dirty="0">
                <a:solidFill>
                  <a:schemeClr val="accent3">
                    <a:lumMod val="50000"/>
                  </a:schemeClr>
                </a:solidFill>
              </a:rPr>
              <a:t>?</a:t>
            </a:r>
          </a:p>
        </p:txBody>
      </p:sp>
      <p:sp>
        <p:nvSpPr>
          <p:cNvPr id="8" name="Content Placeholder 12">
            <a:extLst>
              <a:ext uri="{FF2B5EF4-FFF2-40B4-BE49-F238E27FC236}">
                <a16:creationId xmlns:a16="http://schemas.microsoft.com/office/drawing/2014/main" id="{91DDACA7-65A0-4BAF-107F-AF80445318C6}"/>
              </a:ext>
            </a:extLst>
          </p:cNvPr>
          <p:cNvSpPr txBox="1">
            <a:spLocks/>
          </p:cNvSpPr>
          <p:nvPr/>
        </p:nvSpPr>
        <p:spPr>
          <a:xfrm>
            <a:off x="7265742" y="2100390"/>
            <a:ext cx="3850866" cy="1977486"/>
          </a:xfrm>
          <a:prstGeom prst="round2DiagRect">
            <a:avLst>
              <a:gd name="adj1" fmla="val 0"/>
              <a:gd name="adj2" fmla="val 8053"/>
            </a:avLst>
          </a:prstGeom>
          <a:solidFill>
            <a:srgbClr val="D9D1CC"/>
          </a:solidFill>
          <a:ln>
            <a:no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40"/>
              </a:spcBef>
              <a:spcAft>
                <a:spcPts val="240"/>
              </a:spcAft>
            </a:pPr>
            <a:r>
              <a:rPr lang="en-US" sz="1200" dirty="0">
                <a:solidFill>
                  <a:schemeClr val="accent2">
                    <a:lumMod val="50000"/>
                  </a:schemeClr>
                </a:solidFill>
              </a:rPr>
              <a:t>Lithium is effective for prevention of recurrences of BD, and reduces the risk of suicide</a:t>
            </a:r>
          </a:p>
          <a:p>
            <a:pPr>
              <a:spcBef>
                <a:spcPts val="240"/>
              </a:spcBef>
              <a:spcAft>
                <a:spcPts val="240"/>
              </a:spcAft>
            </a:pPr>
            <a:r>
              <a:rPr lang="en-US" sz="1200" dirty="0">
                <a:solidFill>
                  <a:schemeClr val="accent2">
                    <a:lumMod val="50000"/>
                  </a:schemeClr>
                </a:solidFill>
              </a:rPr>
              <a:t>The response to prophylactic lithium treatment runs in the family</a:t>
            </a:r>
          </a:p>
          <a:p>
            <a:pPr>
              <a:spcBef>
                <a:spcPts val="240"/>
              </a:spcBef>
              <a:spcAft>
                <a:spcPts val="240"/>
              </a:spcAft>
            </a:pPr>
            <a:r>
              <a:rPr lang="en-US" sz="1200" dirty="0">
                <a:solidFill>
                  <a:schemeClr val="accent2">
                    <a:lumMod val="50000"/>
                  </a:schemeClr>
                </a:solidFill>
              </a:rPr>
              <a:t>Most patients require lithium plasma levels </a:t>
            </a:r>
            <a:br>
              <a:rPr lang="en-US" sz="1200" dirty="0">
                <a:solidFill>
                  <a:schemeClr val="accent2">
                    <a:lumMod val="50000"/>
                  </a:schemeClr>
                </a:solidFill>
              </a:rPr>
            </a:br>
            <a:r>
              <a:rPr lang="en-US" sz="1200" dirty="0">
                <a:solidFill>
                  <a:schemeClr val="accent2">
                    <a:lumMod val="50000"/>
                  </a:schemeClr>
                </a:solidFill>
              </a:rPr>
              <a:t>0.6–1.0 mmol/L for clinical effect</a:t>
            </a:r>
          </a:p>
          <a:p>
            <a:pPr>
              <a:spcBef>
                <a:spcPts val="240"/>
              </a:spcBef>
              <a:spcAft>
                <a:spcPts val="240"/>
              </a:spcAft>
            </a:pPr>
            <a:r>
              <a:rPr lang="en-US" sz="1200" dirty="0">
                <a:solidFill>
                  <a:schemeClr val="accent2">
                    <a:lumMod val="50000"/>
                  </a:schemeClr>
                </a:solidFill>
              </a:rPr>
              <a:t>Lithium works best in patients with classical (typical) features of BD</a:t>
            </a:r>
          </a:p>
          <a:p>
            <a:pPr>
              <a:spcBef>
                <a:spcPts val="240"/>
              </a:spcBef>
              <a:spcAft>
                <a:spcPts val="240"/>
              </a:spcAft>
            </a:pPr>
            <a:r>
              <a:rPr lang="en-US" sz="1200" dirty="0">
                <a:solidFill>
                  <a:schemeClr val="accent2">
                    <a:lumMod val="50000"/>
                  </a:schemeClr>
                </a:solidFill>
              </a:rPr>
              <a:t>Lithium is neuroprotective </a:t>
            </a:r>
            <a:r>
              <a:rPr lang="en-US" sz="1200" i="1" dirty="0">
                <a:solidFill>
                  <a:schemeClr val="accent2">
                    <a:lumMod val="50000"/>
                  </a:schemeClr>
                </a:solidFill>
              </a:rPr>
              <a:t>in vitro</a:t>
            </a:r>
            <a:endParaRPr lang="en-US" sz="1200" dirty="0">
              <a:solidFill>
                <a:schemeClr val="accent2">
                  <a:lumMod val="50000"/>
                </a:schemeClr>
              </a:solidFill>
            </a:endParaRPr>
          </a:p>
        </p:txBody>
      </p:sp>
      <p:sp>
        <p:nvSpPr>
          <p:cNvPr id="15" name="TextBox 14">
            <a:extLst>
              <a:ext uri="{FF2B5EF4-FFF2-40B4-BE49-F238E27FC236}">
                <a16:creationId xmlns:a16="http://schemas.microsoft.com/office/drawing/2014/main" id="{2809C453-8F9F-325D-872A-2E920EF0462C}"/>
              </a:ext>
            </a:extLst>
          </p:cNvPr>
          <p:cNvSpPr txBox="1"/>
          <p:nvPr/>
        </p:nvSpPr>
        <p:spPr>
          <a:xfrm rot="16200000">
            <a:off x="6200984" y="2858297"/>
            <a:ext cx="1589684" cy="461665"/>
          </a:xfrm>
          <a:prstGeom prst="rect">
            <a:avLst/>
          </a:prstGeom>
          <a:noFill/>
        </p:spPr>
        <p:txBody>
          <a:bodyPr wrap="square" rtlCol="0">
            <a:spAutoFit/>
          </a:bodyPr>
          <a:lstStyle/>
          <a:p>
            <a:pPr algn="ctr"/>
            <a:r>
              <a:rPr lang="en-GB" sz="1200" b="1" dirty="0">
                <a:solidFill>
                  <a:schemeClr val="accent2">
                    <a:lumMod val="50000"/>
                  </a:schemeClr>
                </a:solidFill>
              </a:rPr>
              <a:t>What is known about lithium</a:t>
            </a:r>
          </a:p>
        </p:txBody>
      </p:sp>
    </p:spTree>
    <p:extLst>
      <p:ext uri="{BB962C8B-B14F-4D97-AF65-F5344CB8AC3E}">
        <p14:creationId xmlns:p14="http://schemas.microsoft.com/office/powerpoint/2010/main" val="2690685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A9B69EB-6958-C16A-01EE-DC8E7F7938A5}"/>
              </a:ext>
            </a:extLst>
          </p:cNvPr>
          <p:cNvSpPr>
            <a:spLocks noGrp="1"/>
          </p:cNvSpPr>
          <p:nvPr>
            <p:ph type="title"/>
          </p:nvPr>
        </p:nvSpPr>
        <p:spPr/>
        <p:txBody>
          <a:bodyPr/>
          <a:lstStyle/>
          <a:p>
            <a:r>
              <a:rPr lang="en-GB" dirty="0"/>
              <a:t>Bipolar disorders and mortality and dementia</a:t>
            </a:r>
          </a:p>
        </p:txBody>
      </p:sp>
      <p:sp>
        <p:nvSpPr>
          <p:cNvPr id="2" name="Text Placeholder 1">
            <a:extLst>
              <a:ext uri="{FF2B5EF4-FFF2-40B4-BE49-F238E27FC236}">
                <a16:creationId xmlns:a16="http://schemas.microsoft.com/office/drawing/2014/main" id="{78A2DC7E-14CD-3F91-410B-783443C4C2DA}"/>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7338267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528A253-CFCC-8622-8F5C-53E397E3292A}"/>
              </a:ext>
            </a:extLst>
          </p:cNvPr>
          <p:cNvSpPr>
            <a:spLocks noGrp="1"/>
          </p:cNvSpPr>
          <p:nvPr>
            <p:ph type="body" sz="quarter" idx="17"/>
          </p:nvPr>
        </p:nvSpPr>
        <p:spPr>
          <a:xfrm>
            <a:off x="539749" y="539750"/>
            <a:ext cx="9213851" cy="266676"/>
          </a:xfrm>
        </p:spPr>
        <p:txBody>
          <a:bodyPr/>
          <a:lstStyle/>
          <a:p>
            <a:r>
              <a:rPr lang="en-GB"/>
              <a:t>Bipolar disorder – Neurobiology and aetiology</a:t>
            </a:r>
            <a:endParaRPr lang="en-GB" dirty="0"/>
          </a:p>
        </p:txBody>
      </p:sp>
      <p:sp>
        <p:nvSpPr>
          <p:cNvPr id="3" name="Title 2">
            <a:extLst>
              <a:ext uri="{FF2B5EF4-FFF2-40B4-BE49-F238E27FC236}">
                <a16:creationId xmlns:a16="http://schemas.microsoft.com/office/drawing/2014/main" id="{00B2A661-0B1C-1F9F-B0E5-3ECEC009F1F0}"/>
              </a:ext>
            </a:extLst>
          </p:cNvPr>
          <p:cNvSpPr>
            <a:spLocks noGrp="1"/>
          </p:cNvSpPr>
          <p:nvPr>
            <p:ph type="title"/>
          </p:nvPr>
        </p:nvSpPr>
        <p:spPr>
          <a:xfrm>
            <a:off x="539749" y="814386"/>
            <a:ext cx="9213851" cy="332399"/>
          </a:xfrm>
        </p:spPr>
        <p:txBody>
          <a:bodyPr/>
          <a:lstStyle/>
          <a:p>
            <a:r>
              <a:rPr lang="en-GB"/>
              <a:t>Premature mortality</a:t>
            </a:r>
            <a:endParaRPr lang="en-GB" dirty="0"/>
          </a:p>
        </p:txBody>
      </p:sp>
      <p:sp>
        <p:nvSpPr>
          <p:cNvPr id="25" name="Content Placeholder 24">
            <a:extLst>
              <a:ext uri="{FF2B5EF4-FFF2-40B4-BE49-F238E27FC236}">
                <a16:creationId xmlns:a16="http://schemas.microsoft.com/office/drawing/2014/main" id="{5252A85E-CA51-B2D1-430D-7F4D2B2A7DD4}"/>
              </a:ext>
            </a:extLst>
          </p:cNvPr>
          <p:cNvSpPr>
            <a:spLocks noGrp="1"/>
          </p:cNvSpPr>
          <p:nvPr>
            <p:ph idx="20"/>
          </p:nvPr>
        </p:nvSpPr>
        <p:spPr>
          <a:xfrm>
            <a:off x="539750" y="1416785"/>
            <a:ext cx="5419725" cy="4415215"/>
          </a:xfrm>
        </p:spPr>
        <p:txBody>
          <a:bodyPr/>
          <a:lstStyle/>
          <a:p>
            <a:r>
              <a:rPr lang="en-GB" dirty="0">
                <a:solidFill>
                  <a:schemeClr val="tx1"/>
                </a:solidFill>
              </a:rPr>
              <a:t>In a register-based study including the records of 7 million people, mood disorders including BD increased the risk of death from multiple causes, including from suicide:</a:t>
            </a:r>
            <a:r>
              <a:rPr lang="en-GB" baseline="30000" dirty="0">
                <a:solidFill>
                  <a:schemeClr val="tx1"/>
                </a:solidFill>
              </a:rPr>
              <a:t>1</a:t>
            </a:r>
          </a:p>
          <a:p>
            <a:pPr lvl="1"/>
            <a:r>
              <a:rPr lang="en-US" sz="1600" dirty="0">
                <a:solidFill>
                  <a:schemeClr val="tx1"/>
                </a:solidFill>
              </a:rPr>
              <a:t>People with a mental disorder: </a:t>
            </a:r>
            <a:br>
              <a:rPr lang="en-US" sz="1600" dirty="0">
                <a:solidFill>
                  <a:schemeClr val="tx1"/>
                </a:solidFill>
              </a:rPr>
            </a:br>
            <a:r>
              <a:rPr lang="en-US" sz="1600" b="1" dirty="0">
                <a:solidFill>
                  <a:schemeClr val="tx1"/>
                </a:solidFill>
              </a:rPr>
              <a:t>28.70</a:t>
            </a:r>
            <a:r>
              <a:rPr lang="en-US" sz="1600" dirty="0">
                <a:solidFill>
                  <a:schemeClr val="tx1"/>
                </a:solidFill>
              </a:rPr>
              <a:t> per 1000 person-years</a:t>
            </a:r>
          </a:p>
          <a:p>
            <a:pPr lvl="1"/>
            <a:r>
              <a:rPr lang="en-US" sz="1600" dirty="0">
                <a:solidFill>
                  <a:schemeClr val="tx1"/>
                </a:solidFill>
              </a:rPr>
              <a:t>General population: </a:t>
            </a:r>
            <a:br>
              <a:rPr lang="en-US" sz="1600" dirty="0">
                <a:solidFill>
                  <a:schemeClr val="tx1"/>
                </a:solidFill>
              </a:rPr>
            </a:br>
            <a:r>
              <a:rPr lang="en-US" sz="1600" b="1" dirty="0">
                <a:solidFill>
                  <a:schemeClr val="tx1"/>
                </a:solidFill>
              </a:rPr>
              <a:t>12.95 </a:t>
            </a:r>
            <a:r>
              <a:rPr lang="en-US" sz="1600" dirty="0">
                <a:solidFill>
                  <a:schemeClr val="tx1"/>
                </a:solidFill>
              </a:rPr>
              <a:t>deaths per 1000 person-years</a:t>
            </a:r>
          </a:p>
          <a:p>
            <a:r>
              <a:rPr lang="en-GB" dirty="0">
                <a:solidFill>
                  <a:schemeClr val="tx1"/>
                </a:solidFill>
              </a:rPr>
              <a:t>Suicide is a risk in people with mood disorders, including BD, although this risk is reduced with long-term medication</a:t>
            </a:r>
            <a:r>
              <a:rPr lang="en-GB" baseline="30000" dirty="0">
                <a:solidFill>
                  <a:schemeClr val="tx1"/>
                </a:solidFill>
              </a:rPr>
              <a:t>2</a:t>
            </a:r>
          </a:p>
          <a:p>
            <a:r>
              <a:rPr lang="en-GB" dirty="0">
                <a:solidFill>
                  <a:schemeClr val="tx1"/>
                </a:solidFill>
              </a:rPr>
              <a:t>Indeed, in patients with BD the rate of suicide has been estimated to be as much as </a:t>
            </a:r>
            <a:r>
              <a:rPr lang="en-GB" b="1" dirty="0">
                <a:solidFill>
                  <a:schemeClr val="tx1"/>
                </a:solidFill>
              </a:rPr>
              <a:t>30-fold greater </a:t>
            </a:r>
            <a:r>
              <a:rPr lang="en-GB" dirty="0">
                <a:solidFill>
                  <a:schemeClr val="tx1"/>
                </a:solidFill>
              </a:rPr>
              <a:t>than in the general population</a:t>
            </a:r>
            <a:r>
              <a:rPr lang="en-GB" baseline="30000" dirty="0">
                <a:solidFill>
                  <a:schemeClr val="tx1"/>
                </a:solidFill>
              </a:rPr>
              <a:t>3</a:t>
            </a:r>
            <a:endParaRPr lang="en-GB" dirty="0">
              <a:solidFill>
                <a:schemeClr val="tx1"/>
              </a:solidFill>
            </a:endParaRPr>
          </a:p>
        </p:txBody>
      </p:sp>
      <p:sp>
        <p:nvSpPr>
          <p:cNvPr id="9" name="Text Placeholder 8">
            <a:extLst>
              <a:ext uri="{FF2B5EF4-FFF2-40B4-BE49-F238E27FC236}">
                <a16:creationId xmlns:a16="http://schemas.microsoft.com/office/drawing/2014/main" id="{56866962-066E-39D2-A238-E3498EAD7674}"/>
              </a:ext>
            </a:extLst>
          </p:cNvPr>
          <p:cNvSpPr>
            <a:spLocks noGrp="1"/>
          </p:cNvSpPr>
          <p:nvPr>
            <p:ph type="body" sz="quarter" idx="18"/>
          </p:nvPr>
        </p:nvSpPr>
        <p:spPr>
          <a:xfrm>
            <a:off x="539749" y="6102000"/>
            <a:ext cx="9213851" cy="619200"/>
          </a:xfrm>
        </p:spPr>
        <p:txBody>
          <a:bodyPr/>
          <a:lstStyle/>
          <a:p>
            <a:r>
              <a:rPr lang="en-GB" baseline="30000" dirty="0" err="1"/>
              <a:t>a</a:t>
            </a:r>
            <a:r>
              <a:rPr lang="en-GB" dirty="0" err="1"/>
              <a:t>With</a:t>
            </a:r>
            <a:r>
              <a:rPr lang="en-GB" dirty="0"/>
              <a:t> or without subthreshold depressive symptoms</a:t>
            </a:r>
          </a:p>
          <a:p>
            <a:r>
              <a:rPr lang="en-GB" dirty="0"/>
              <a:t>BD=bipolar disorder; MDD=major depressive disorder</a:t>
            </a:r>
          </a:p>
          <a:p>
            <a:endParaRPr lang="en-GB" dirty="0"/>
          </a:p>
          <a:p>
            <a:r>
              <a:rPr lang="en-GB" dirty="0"/>
              <a:t>1. Plana-Ripoll et al. Lancet 2019;394(10211):1827–1835; 2. Angst et al. J Affect </a:t>
            </a:r>
            <a:r>
              <a:rPr lang="en-GB" dirty="0" err="1"/>
              <a:t>Disord</a:t>
            </a:r>
            <a:r>
              <a:rPr lang="en-GB" dirty="0"/>
              <a:t> 2002;68(2–3):167–181;</a:t>
            </a:r>
          </a:p>
          <a:p>
            <a:r>
              <a:rPr lang="en-GB" dirty="0"/>
              <a:t>3. Dome et al. </a:t>
            </a:r>
            <a:r>
              <a:rPr lang="en-GB" dirty="0" err="1"/>
              <a:t>Medicina</a:t>
            </a:r>
            <a:r>
              <a:rPr lang="en-GB" dirty="0"/>
              <a:t> (Kaunas) 2019;55(8):403; 4. Angst et al. </a:t>
            </a:r>
            <a:r>
              <a:rPr lang="en-GB" dirty="0" err="1"/>
              <a:t>Eur</a:t>
            </a:r>
            <a:r>
              <a:rPr lang="en-GB" dirty="0"/>
              <a:t> Arch Psychiatry Clin </a:t>
            </a:r>
            <a:r>
              <a:rPr lang="en-GB" dirty="0" err="1"/>
              <a:t>Neurosci</a:t>
            </a:r>
            <a:r>
              <a:rPr lang="en-GB" dirty="0"/>
              <a:t> 2013;263(5):425–434; </a:t>
            </a:r>
          </a:p>
        </p:txBody>
      </p:sp>
      <p:sp>
        <p:nvSpPr>
          <p:cNvPr id="6" name="Slide Number Placeholder 5">
            <a:extLst>
              <a:ext uri="{FF2B5EF4-FFF2-40B4-BE49-F238E27FC236}">
                <a16:creationId xmlns:a16="http://schemas.microsoft.com/office/drawing/2014/main" id="{62199C8B-B740-D1CA-162F-CD1650712F08}"/>
              </a:ext>
            </a:extLst>
          </p:cNvPr>
          <p:cNvSpPr>
            <a:spLocks noGrp="1"/>
          </p:cNvSpPr>
          <p:nvPr>
            <p:ph type="sldNum" sz="quarter" idx="4"/>
          </p:nvPr>
        </p:nvSpPr>
        <p:spPr>
          <a:xfrm>
            <a:off x="11326690" y="6434112"/>
            <a:ext cx="595310" cy="153888"/>
          </a:xfrm>
        </p:spPr>
        <p:txBody>
          <a:bodyPr/>
          <a:lstStyle/>
          <a:p>
            <a:fld id="{C5E73D8C-6D1C-4360-8101-83ED279A0FF1}" type="slidenum">
              <a:rPr lang="en-GB" smtClean="0"/>
              <a:pPr/>
              <a:t>17</a:t>
            </a:fld>
            <a:endParaRPr lang="en-GB" dirty="0"/>
          </a:p>
        </p:txBody>
      </p:sp>
      <p:sp>
        <p:nvSpPr>
          <p:cNvPr id="26" name="TextBox 25">
            <a:extLst>
              <a:ext uri="{FF2B5EF4-FFF2-40B4-BE49-F238E27FC236}">
                <a16:creationId xmlns:a16="http://schemas.microsoft.com/office/drawing/2014/main" id="{4AEB7942-E420-4BA4-7D9E-4D6E89533B6C}"/>
              </a:ext>
            </a:extLst>
          </p:cNvPr>
          <p:cNvSpPr txBox="1"/>
          <p:nvPr/>
        </p:nvSpPr>
        <p:spPr>
          <a:xfrm>
            <a:off x="7008407" y="1412901"/>
            <a:ext cx="3477336" cy="523220"/>
          </a:xfrm>
          <a:prstGeom prst="rect">
            <a:avLst/>
          </a:prstGeom>
          <a:noFill/>
        </p:spPr>
        <p:txBody>
          <a:bodyPr wrap="square" rtlCol="0">
            <a:spAutoFit/>
          </a:bodyPr>
          <a:lstStyle/>
          <a:p>
            <a:pPr algn="ctr"/>
            <a:r>
              <a:rPr lang="en-GB" sz="1400" b="1" dirty="0">
                <a:solidFill>
                  <a:schemeClr val="accent2">
                    <a:lumMod val="50000"/>
                  </a:schemeClr>
                </a:solidFill>
              </a:rPr>
              <a:t>Suicide in people with mood disorders followed for up-to 52 years</a:t>
            </a:r>
            <a:r>
              <a:rPr lang="en-GB" sz="1400" b="1" baseline="30000" dirty="0">
                <a:solidFill>
                  <a:schemeClr val="accent2">
                    <a:lumMod val="50000"/>
                  </a:schemeClr>
                </a:solidFill>
              </a:rPr>
              <a:t>4</a:t>
            </a:r>
          </a:p>
        </p:txBody>
      </p:sp>
      <p:sp>
        <p:nvSpPr>
          <p:cNvPr id="8" name="TextBox 7">
            <a:extLst>
              <a:ext uri="{FF2B5EF4-FFF2-40B4-BE49-F238E27FC236}">
                <a16:creationId xmlns:a16="http://schemas.microsoft.com/office/drawing/2014/main" id="{8F8D1BE8-E7DB-A48C-300A-9BF06DA99B7B}"/>
              </a:ext>
            </a:extLst>
          </p:cNvPr>
          <p:cNvSpPr txBox="1"/>
          <p:nvPr/>
        </p:nvSpPr>
        <p:spPr>
          <a:xfrm rot="16200000">
            <a:off x="6381789" y="3213073"/>
            <a:ext cx="782587" cy="276999"/>
          </a:xfrm>
          <a:prstGeom prst="rect">
            <a:avLst/>
          </a:prstGeom>
          <a:noFill/>
        </p:spPr>
        <p:txBody>
          <a:bodyPr wrap="none" rtlCol="0">
            <a:spAutoFit/>
          </a:bodyPr>
          <a:lstStyle/>
          <a:p>
            <a:r>
              <a:rPr lang="en-GB" sz="1200" b="1" dirty="0">
                <a:solidFill>
                  <a:schemeClr val="tx2"/>
                </a:solidFill>
              </a:rPr>
              <a:t>Survival</a:t>
            </a:r>
          </a:p>
        </p:txBody>
      </p:sp>
      <p:cxnSp>
        <p:nvCxnSpPr>
          <p:cNvPr id="10" name="Straight Arrow Connector 9">
            <a:extLst>
              <a:ext uri="{FF2B5EF4-FFF2-40B4-BE49-F238E27FC236}">
                <a16:creationId xmlns:a16="http://schemas.microsoft.com/office/drawing/2014/main" id="{F9E2C674-9640-BC4C-A19B-297ED861EBE7}"/>
              </a:ext>
            </a:extLst>
          </p:cNvPr>
          <p:cNvCxnSpPr>
            <a:cxnSpLocks/>
          </p:cNvCxnSpPr>
          <p:nvPr/>
        </p:nvCxnSpPr>
        <p:spPr>
          <a:xfrm flipV="1">
            <a:off x="6982339" y="2296941"/>
            <a:ext cx="0" cy="2375666"/>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2EC7E0F-1E93-8B08-B433-AA5B9C4C653F}"/>
              </a:ext>
            </a:extLst>
          </p:cNvPr>
          <p:cNvCxnSpPr>
            <a:cxnSpLocks/>
          </p:cNvCxnSpPr>
          <p:nvPr/>
        </p:nvCxnSpPr>
        <p:spPr>
          <a:xfrm flipH="1">
            <a:off x="6897449" y="4561681"/>
            <a:ext cx="35534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21921260-F2A6-221E-5868-BBF19F99718C}"/>
              </a:ext>
            </a:extLst>
          </p:cNvPr>
          <p:cNvSpPr txBox="1"/>
          <p:nvPr/>
        </p:nvSpPr>
        <p:spPr>
          <a:xfrm>
            <a:off x="6975373" y="4910292"/>
            <a:ext cx="3475512" cy="276999"/>
          </a:xfrm>
          <a:prstGeom prst="rect">
            <a:avLst/>
          </a:prstGeom>
          <a:noFill/>
        </p:spPr>
        <p:txBody>
          <a:bodyPr wrap="square" rtlCol="0">
            <a:spAutoFit/>
          </a:bodyPr>
          <a:lstStyle/>
          <a:p>
            <a:pPr algn="ctr"/>
            <a:r>
              <a:rPr lang="en-GB" sz="1200" b="1" dirty="0">
                <a:solidFill>
                  <a:schemeClr val="tx2"/>
                </a:solidFill>
              </a:rPr>
              <a:t>Years from first episode</a:t>
            </a:r>
          </a:p>
        </p:txBody>
      </p:sp>
      <p:sp>
        <p:nvSpPr>
          <p:cNvPr id="16" name="TextBox 15">
            <a:extLst>
              <a:ext uri="{FF2B5EF4-FFF2-40B4-BE49-F238E27FC236}">
                <a16:creationId xmlns:a16="http://schemas.microsoft.com/office/drawing/2014/main" id="{20172D5C-D23C-1AED-9CDB-FD77959BC08F}"/>
              </a:ext>
            </a:extLst>
          </p:cNvPr>
          <p:cNvSpPr txBox="1"/>
          <p:nvPr/>
        </p:nvSpPr>
        <p:spPr>
          <a:xfrm>
            <a:off x="6819135" y="4643566"/>
            <a:ext cx="326408" cy="276999"/>
          </a:xfrm>
          <a:prstGeom prst="rect">
            <a:avLst/>
          </a:prstGeom>
          <a:noFill/>
        </p:spPr>
        <p:txBody>
          <a:bodyPr wrap="square" rtlCol="0">
            <a:spAutoFit/>
          </a:bodyPr>
          <a:lstStyle/>
          <a:p>
            <a:pPr algn="ctr"/>
            <a:r>
              <a:rPr lang="en-GB" sz="1200" dirty="0">
                <a:solidFill>
                  <a:schemeClr val="tx2"/>
                </a:solidFill>
              </a:rPr>
              <a:t>0</a:t>
            </a:r>
          </a:p>
        </p:txBody>
      </p:sp>
      <p:sp>
        <p:nvSpPr>
          <p:cNvPr id="18" name="TextBox 17">
            <a:extLst>
              <a:ext uri="{FF2B5EF4-FFF2-40B4-BE49-F238E27FC236}">
                <a16:creationId xmlns:a16="http://schemas.microsoft.com/office/drawing/2014/main" id="{42C1C0EE-ACB8-91C6-122B-483F61F68F14}"/>
              </a:ext>
            </a:extLst>
          </p:cNvPr>
          <p:cNvSpPr txBox="1"/>
          <p:nvPr/>
        </p:nvSpPr>
        <p:spPr>
          <a:xfrm>
            <a:off x="10191020" y="4643566"/>
            <a:ext cx="519974" cy="276999"/>
          </a:xfrm>
          <a:prstGeom prst="rect">
            <a:avLst/>
          </a:prstGeom>
          <a:noFill/>
        </p:spPr>
        <p:txBody>
          <a:bodyPr wrap="square" rtlCol="0">
            <a:spAutoFit/>
          </a:bodyPr>
          <a:lstStyle/>
          <a:p>
            <a:pPr algn="ctr"/>
            <a:r>
              <a:rPr lang="en-GB" sz="1200" dirty="0">
                <a:solidFill>
                  <a:schemeClr val="tx2"/>
                </a:solidFill>
              </a:rPr>
              <a:t>50</a:t>
            </a:r>
          </a:p>
        </p:txBody>
      </p:sp>
      <p:cxnSp>
        <p:nvCxnSpPr>
          <p:cNvPr id="20" name="Straight Arrow Connector 19">
            <a:extLst>
              <a:ext uri="{FF2B5EF4-FFF2-40B4-BE49-F238E27FC236}">
                <a16:creationId xmlns:a16="http://schemas.microsoft.com/office/drawing/2014/main" id="{53941308-5320-AB39-977B-4F329DC2E8BC}"/>
              </a:ext>
            </a:extLst>
          </p:cNvPr>
          <p:cNvCxnSpPr>
            <a:cxnSpLocks/>
          </p:cNvCxnSpPr>
          <p:nvPr/>
        </p:nvCxnSpPr>
        <p:spPr>
          <a:xfrm flipV="1">
            <a:off x="10450714" y="4560227"/>
            <a:ext cx="0" cy="83339"/>
          </a:xfrm>
          <a:prstGeom prst="straightConnector1">
            <a:avLst/>
          </a:prstGeom>
          <a:ln w="19050">
            <a:solidFill>
              <a:schemeClr val="tx2"/>
            </a:solidFill>
            <a:tailEnd type="non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A7C4A22D-1B0D-BFF8-CE27-98B4A344BBC8}"/>
              </a:ext>
            </a:extLst>
          </p:cNvPr>
          <p:cNvSpPr txBox="1"/>
          <p:nvPr/>
        </p:nvSpPr>
        <p:spPr>
          <a:xfrm>
            <a:off x="8456902" y="4643566"/>
            <a:ext cx="519974" cy="276999"/>
          </a:xfrm>
          <a:prstGeom prst="rect">
            <a:avLst/>
          </a:prstGeom>
          <a:noFill/>
        </p:spPr>
        <p:txBody>
          <a:bodyPr wrap="square" rtlCol="0">
            <a:spAutoFit/>
          </a:bodyPr>
          <a:lstStyle/>
          <a:p>
            <a:pPr algn="ctr"/>
            <a:r>
              <a:rPr lang="en-GB" sz="1200" dirty="0">
                <a:solidFill>
                  <a:schemeClr val="tx2"/>
                </a:solidFill>
              </a:rPr>
              <a:t>25</a:t>
            </a:r>
          </a:p>
        </p:txBody>
      </p:sp>
      <p:cxnSp>
        <p:nvCxnSpPr>
          <p:cNvPr id="28" name="Straight Arrow Connector 27">
            <a:extLst>
              <a:ext uri="{FF2B5EF4-FFF2-40B4-BE49-F238E27FC236}">
                <a16:creationId xmlns:a16="http://schemas.microsoft.com/office/drawing/2014/main" id="{1D20879F-F012-EE24-E9CD-E49670172BE4}"/>
              </a:ext>
            </a:extLst>
          </p:cNvPr>
          <p:cNvCxnSpPr>
            <a:cxnSpLocks/>
          </p:cNvCxnSpPr>
          <p:nvPr/>
        </p:nvCxnSpPr>
        <p:spPr>
          <a:xfrm flipV="1">
            <a:off x="8716526" y="4558807"/>
            <a:ext cx="0" cy="77284"/>
          </a:xfrm>
          <a:prstGeom prst="straightConnector1">
            <a:avLst/>
          </a:prstGeom>
          <a:ln w="1905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89CA5C4-B176-7B8B-46AD-74FBB347BBF1}"/>
              </a:ext>
            </a:extLst>
          </p:cNvPr>
          <p:cNvCxnSpPr>
            <a:cxnSpLocks/>
          </p:cNvCxnSpPr>
          <p:nvPr/>
        </p:nvCxnSpPr>
        <p:spPr>
          <a:xfrm>
            <a:off x="6982339" y="2375827"/>
            <a:ext cx="3468375" cy="1441450"/>
          </a:xfrm>
          <a:prstGeom prst="line">
            <a:avLst/>
          </a:prstGeom>
          <a:ln w="19050">
            <a:solidFill>
              <a:schemeClr val="accent2">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B68B11D-F1E3-2BD8-5150-94E946A13294}"/>
              </a:ext>
            </a:extLst>
          </p:cNvPr>
          <p:cNvCxnSpPr>
            <a:cxnSpLocks/>
          </p:cNvCxnSpPr>
          <p:nvPr/>
        </p:nvCxnSpPr>
        <p:spPr>
          <a:xfrm>
            <a:off x="6982339" y="2375827"/>
            <a:ext cx="3464022" cy="742950"/>
          </a:xfrm>
          <a:prstGeom prst="line">
            <a:avLst/>
          </a:prstGeom>
          <a:ln w="19050">
            <a:solidFill>
              <a:schemeClr val="accent2">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D384DCA-7C97-91DF-FBFE-92B41102230C}"/>
              </a:ext>
            </a:extLst>
          </p:cNvPr>
          <p:cNvCxnSpPr>
            <a:cxnSpLocks/>
          </p:cNvCxnSpPr>
          <p:nvPr/>
        </p:nvCxnSpPr>
        <p:spPr>
          <a:xfrm>
            <a:off x="6982339" y="2375827"/>
            <a:ext cx="3470372" cy="514350"/>
          </a:xfrm>
          <a:prstGeom prst="line">
            <a:avLst/>
          </a:prstGeom>
          <a:ln w="19050">
            <a:solidFill>
              <a:schemeClr val="accent2">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718FDDB-0E4C-97A2-4BA4-4F9A878DA9BD}"/>
              </a:ext>
            </a:extLst>
          </p:cNvPr>
          <p:cNvCxnSpPr>
            <a:cxnSpLocks/>
          </p:cNvCxnSpPr>
          <p:nvPr/>
        </p:nvCxnSpPr>
        <p:spPr>
          <a:xfrm>
            <a:off x="6982339" y="2375827"/>
            <a:ext cx="3464022" cy="228600"/>
          </a:xfrm>
          <a:prstGeom prst="line">
            <a:avLst/>
          </a:prstGeom>
          <a:ln w="19050">
            <a:solidFill>
              <a:schemeClr val="accent2">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DE505217-8326-ADA8-5E3F-EF2440835AD9}"/>
              </a:ext>
            </a:extLst>
          </p:cNvPr>
          <p:cNvSpPr txBox="1"/>
          <p:nvPr/>
        </p:nvSpPr>
        <p:spPr>
          <a:xfrm>
            <a:off x="10443186" y="2433674"/>
            <a:ext cx="720114" cy="276999"/>
          </a:xfrm>
          <a:prstGeom prst="rect">
            <a:avLst/>
          </a:prstGeom>
          <a:noFill/>
        </p:spPr>
        <p:txBody>
          <a:bodyPr wrap="square" rtlCol="0">
            <a:spAutoFit/>
          </a:bodyPr>
          <a:lstStyle/>
          <a:p>
            <a:r>
              <a:rPr lang="en-GB" sz="1200" b="1" dirty="0" err="1">
                <a:solidFill>
                  <a:schemeClr val="accent2">
                    <a:lumMod val="50000"/>
                  </a:schemeClr>
                </a:solidFill>
              </a:rPr>
              <a:t>Mania</a:t>
            </a:r>
            <a:r>
              <a:rPr lang="en-GB" sz="1200" b="1" baseline="30000" dirty="0" err="1">
                <a:solidFill>
                  <a:schemeClr val="accent2">
                    <a:lumMod val="50000"/>
                  </a:schemeClr>
                </a:solidFill>
              </a:rPr>
              <a:t>a</a:t>
            </a:r>
            <a:endParaRPr lang="en-GB" sz="1200" b="1" dirty="0">
              <a:solidFill>
                <a:schemeClr val="accent2">
                  <a:lumMod val="50000"/>
                </a:schemeClr>
              </a:solidFill>
            </a:endParaRPr>
          </a:p>
        </p:txBody>
      </p:sp>
      <p:sp>
        <p:nvSpPr>
          <p:cNvPr id="43" name="TextBox 42">
            <a:extLst>
              <a:ext uri="{FF2B5EF4-FFF2-40B4-BE49-F238E27FC236}">
                <a16:creationId xmlns:a16="http://schemas.microsoft.com/office/drawing/2014/main" id="{D79E0C53-68BD-F8BD-E9B9-F975237CD84D}"/>
              </a:ext>
            </a:extLst>
          </p:cNvPr>
          <p:cNvSpPr txBox="1"/>
          <p:nvPr/>
        </p:nvSpPr>
        <p:spPr>
          <a:xfrm>
            <a:off x="10443186" y="2755007"/>
            <a:ext cx="643890" cy="276999"/>
          </a:xfrm>
          <a:prstGeom prst="rect">
            <a:avLst/>
          </a:prstGeom>
          <a:noFill/>
        </p:spPr>
        <p:txBody>
          <a:bodyPr wrap="square" rtlCol="0">
            <a:spAutoFit/>
          </a:bodyPr>
          <a:lstStyle/>
          <a:p>
            <a:r>
              <a:rPr lang="en-GB" sz="1200" b="1" dirty="0">
                <a:solidFill>
                  <a:schemeClr val="accent2">
                    <a:lumMod val="50000"/>
                  </a:schemeClr>
                </a:solidFill>
              </a:rPr>
              <a:t>BD-II</a:t>
            </a:r>
          </a:p>
        </p:txBody>
      </p:sp>
      <p:sp>
        <p:nvSpPr>
          <p:cNvPr id="44" name="TextBox 43">
            <a:extLst>
              <a:ext uri="{FF2B5EF4-FFF2-40B4-BE49-F238E27FC236}">
                <a16:creationId xmlns:a16="http://schemas.microsoft.com/office/drawing/2014/main" id="{2ACE7611-5A14-0E12-6DDD-1142E74803CB}"/>
              </a:ext>
            </a:extLst>
          </p:cNvPr>
          <p:cNvSpPr txBox="1"/>
          <p:nvPr/>
        </p:nvSpPr>
        <p:spPr>
          <a:xfrm>
            <a:off x="10443186" y="2953212"/>
            <a:ext cx="643890" cy="276999"/>
          </a:xfrm>
          <a:prstGeom prst="rect">
            <a:avLst/>
          </a:prstGeom>
          <a:noFill/>
        </p:spPr>
        <p:txBody>
          <a:bodyPr wrap="square" rtlCol="0">
            <a:spAutoFit/>
          </a:bodyPr>
          <a:lstStyle/>
          <a:p>
            <a:r>
              <a:rPr lang="en-GB" sz="1200" b="1" dirty="0">
                <a:solidFill>
                  <a:schemeClr val="accent2">
                    <a:lumMod val="50000"/>
                  </a:schemeClr>
                </a:solidFill>
              </a:rPr>
              <a:t>BD-I</a:t>
            </a:r>
          </a:p>
        </p:txBody>
      </p:sp>
      <p:sp>
        <p:nvSpPr>
          <p:cNvPr id="45" name="TextBox 44">
            <a:extLst>
              <a:ext uri="{FF2B5EF4-FFF2-40B4-BE49-F238E27FC236}">
                <a16:creationId xmlns:a16="http://schemas.microsoft.com/office/drawing/2014/main" id="{5EBE7145-1842-0264-FBB8-4A993E4AE998}"/>
              </a:ext>
            </a:extLst>
          </p:cNvPr>
          <p:cNvSpPr txBox="1"/>
          <p:nvPr/>
        </p:nvSpPr>
        <p:spPr>
          <a:xfrm>
            <a:off x="10443186" y="3651465"/>
            <a:ext cx="643890" cy="276999"/>
          </a:xfrm>
          <a:prstGeom prst="rect">
            <a:avLst/>
          </a:prstGeom>
          <a:noFill/>
        </p:spPr>
        <p:txBody>
          <a:bodyPr wrap="square" rtlCol="0">
            <a:spAutoFit/>
          </a:bodyPr>
          <a:lstStyle/>
          <a:p>
            <a:r>
              <a:rPr lang="en-GB" sz="1200" b="1" dirty="0">
                <a:solidFill>
                  <a:schemeClr val="accent2">
                    <a:lumMod val="50000"/>
                  </a:schemeClr>
                </a:solidFill>
              </a:rPr>
              <a:t>MDD</a:t>
            </a:r>
          </a:p>
        </p:txBody>
      </p:sp>
    </p:spTree>
    <p:extLst>
      <p:ext uri="{BB962C8B-B14F-4D97-AF65-F5344CB8AC3E}">
        <p14:creationId xmlns:p14="http://schemas.microsoft.com/office/powerpoint/2010/main" val="14432346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B62DD91-97DA-EE17-CBE8-2F01C0584283}"/>
              </a:ext>
            </a:extLst>
          </p:cNvPr>
          <p:cNvSpPr>
            <a:spLocks noGrp="1"/>
          </p:cNvSpPr>
          <p:nvPr>
            <p:ph type="body" sz="quarter" idx="17"/>
          </p:nvPr>
        </p:nvSpPr>
        <p:spPr/>
        <p:txBody>
          <a:bodyPr/>
          <a:lstStyle/>
          <a:p>
            <a:r>
              <a:rPr lang="en-GB" dirty="0"/>
              <a:t>Bipolar disorder – Neurobiology and aetiology</a:t>
            </a:r>
          </a:p>
        </p:txBody>
      </p:sp>
      <p:sp>
        <p:nvSpPr>
          <p:cNvPr id="3" name="Title 2">
            <a:extLst>
              <a:ext uri="{FF2B5EF4-FFF2-40B4-BE49-F238E27FC236}">
                <a16:creationId xmlns:a16="http://schemas.microsoft.com/office/drawing/2014/main" id="{ED3FB0B6-752C-CC5F-FFBB-2D3C5879910F}"/>
              </a:ext>
            </a:extLst>
          </p:cNvPr>
          <p:cNvSpPr>
            <a:spLocks noGrp="1"/>
          </p:cNvSpPr>
          <p:nvPr>
            <p:ph type="title"/>
          </p:nvPr>
        </p:nvSpPr>
        <p:spPr/>
        <p:txBody>
          <a:bodyPr/>
          <a:lstStyle/>
          <a:p>
            <a:r>
              <a:rPr lang="en-GB" dirty="0"/>
              <a:t>Accelerated aging</a:t>
            </a:r>
          </a:p>
        </p:txBody>
      </p:sp>
      <p:sp>
        <p:nvSpPr>
          <p:cNvPr id="8" name="Content Placeholder 7">
            <a:extLst>
              <a:ext uri="{FF2B5EF4-FFF2-40B4-BE49-F238E27FC236}">
                <a16:creationId xmlns:a16="http://schemas.microsoft.com/office/drawing/2014/main" id="{F5E92087-C81F-A1DB-25A9-D9F067804257}"/>
              </a:ext>
            </a:extLst>
          </p:cNvPr>
          <p:cNvSpPr>
            <a:spLocks noGrp="1"/>
          </p:cNvSpPr>
          <p:nvPr>
            <p:ph idx="19"/>
          </p:nvPr>
        </p:nvSpPr>
        <p:spPr/>
        <p:txBody>
          <a:bodyPr/>
          <a:lstStyle/>
          <a:p>
            <a:r>
              <a:rPr lang="en-GB" dirty="0">
                <a:solidFill>
                  <a:schemeClr val="tx1"/>
                </a:solidFill>
              </a:rPr>
              <a:t>BD is associated with signs of aging: hypertension, metabolic imbalances, dementia, and cancer, leading to the idea of accelerated aging</a:t>
            </a:r>
            <a:r>
              <a:rPr lang="en-GB" baseline="30000" dirty="0">
                <a:solidFill>
                  <a:schemeClr val="tx1"/>
                </a:solidFill>
              </a:rPr>
              <a:t>1</a:t>
            </a:r>
            <a:endParaRPr lang="en-GB" dirty="0">
              <a:solidFill>
                <a:schemeClr val="tx1"/>
              </a:solidFill>
            </a:endParaRPr>
          </a:p>
          <a:p>
            <a:r>
              <a:rPr lang="en-GB" dirty="0">
                <a:solidFill>
                  <a:schemeClr val="tx1"/>
                </a:solidFill>
              </a:rPr>
              <a:t>Accelerated aging is a concept that includes telomere length, DNA methylation, mitochondrial DNA copy number, inflammation, and oxidative stress</a:t>
            </a:r>
            <a:r>
              <a:rPr lang="en-GB" baseline="30000" dirty="0">
                <a:solidFill>
                  <a:schemeClr val="tx1"/>
                </a:solidFill>
              </a:rPr>
              <a:t>1-3</a:t>
            </a:r>
            <a:endParaRPr lang="en-GB" dirty="0">
              <a:solidFill>
                <a:schemeClr val="tx1"/>
              </a:solidFill>
            </a:endParaRPr>
          </a:p>
          <a:p>
            <a:r>
              <a:rPr lang="en-GB" dirty="0">
                <a:solidFill>
                  <a:schemeClr val="tx1"/>
                </a:solidFill>
              </a:rPr>
              <a:t>In a meta-analysis including 14,827 individuals of the association between psychiatric disorders and telomere length, telomere shortening was seen across all disorders compared with control individuals</a:t>
            </a:r>
            <a:r>
              <a:rPr lang="en-GB" baseline="30000" dirty="0">
                <a:solidFill>
                  <a:schemeClr val="tx1"/>
                </a:solidFill>
              </a:rPr>
              <a:t>3</a:t>
            </a:r>
            <a:endParaRPr lang="en-GB" dirty="0">
              <a:solidFill>
                <a:schemeClr val="tx1"/>
              </a:solidFill>
            </a:endParaRPr>
          </a:p>
          <a:p>
            <a:r>
              <a:rPr lang="en-GB" dirty="0">
                <a:solidFill>
                  <a:schemeClr val="tx1"/>
                </a:solidFill>
              </a:rPr>
              <a:t>BD was associated with telomere shortening, although less so than some of the other disorders included in the analysis (Hedge’s </a:t>
            </a:r>
            <a:r>
              <a:rPr lang="en-GB" i="1" dirty="0">
                <a:solidFill>
                  <a:schemeClr val="tx1"/>
                </a:solidFill>
              </a:rPr>
              <a:t>g</a:t>
            </a:r>
            <a:r>
              <a:rPr lang="en-GB" dirty="0">
                <a:solidFill>
                  <a:schemeClr val="tx1"/>
                </a:solidFill>
              </a:rPr>
              <a:t> </a:t>
            </a:r>
            <a:r>
              <a:rPr lang="en-GB" b="1" dirty="0">
                <a:solidFill>
                  <a:schemeClr val="tx1"/>
                </a:solidFill>
              </a:rPr>
              <a:t>effect size: -0.26 </a:t>
            </a:r>
            <a:r>
              <a:rPr lang="en-GB" dirty="0">
                <a:solidFill>
                  <a:schemeClr val="tx1"/>
                </a:solidFill>
              </a:rPr>
              <a:t>(95% CI: -0.75, 0.23))</a:t>
            </a:r>
            <a:r>
              <a:rPr lang="en-GB" baseline="30000" dirty="0">
                <a:solidFill>
                  <a:schemeClr val="tx1"/>
                </a:solidFill>
              </a:rPr>
              <a:t>3</a:t>
            </a:r>
            <a:endParaRPr lang="en-GB" dirty="0">
              <a:solidFill>
                <a:schemeClr val="tx1"/>
              </a:solidFill>
            </a:endParaRPr>
          </a:p>
        </p:txBody>
      </p:sp>
      <p:sp>
        <p:nvSpPr>
          <p:cNvPr id="5" name="Text Placeholder 4">
            <a:extLst>
              <a:ext uri="{FF2B5EF4-FFF2-40B4-BE49-F238E27FC236}">
                <a16:creationId xmlns:a16="http://schemas.microsoft.com/office/drawing/2014/main" id="{5855EA0F-45B1-6082-AF13-02F5467E5CCC}"/>
              </a:ext>
            </a:extLst>
          </p:cNvPr>
          <p:cNvSpPr>
            <a:spLocks noGrp="1"/>
          </p:cNvSpPr>
          <p:nvPr>
            <p:ph type="body" sz="quarter" idx="18"/>
          </p:nvPr>
        </p:nvSpPr>
        <p:spPr/>
        <p:txBody>
          <a:bodyPr/>
          <a:lstStyle/>
          <a:p>
            <a:r>
              <a:rPr lang="en-GB" dirty="0"/>
              <a:t>BD=bipolar disorder; CI=confidence interval; DNA=deoxyribonucleic acid</a:t>
            </a:r>
          </a:p>
          <a:p>
            <a:endParaRPr lang="en-GB" dirty="0"/>
          </a:p>
          <a:p>
            <a:r>
              <a:rPr lang="en-GB" dirty="0"/>
              <a:t>1. Fries et al. </a:t>
            </a:r>
            <a:r>
              <a:rPr lang="en-GB" dirty="0" err="1"/>
              <a:t>Neurosci</a:t>
            </a:r>
            <a:r>
              <a:rPr lang="en-GB" dirty="0"/>
              <a:t> </a:t>
            </a:r>
            <a:r>
              <a:rPr lang="en-GB" dirty="0" err="1"/>
              <a:t>Biobehav</a:t>
            </a:r>
            <a:r>
              <a:rPr lang="en-GB" dirty="0"/>
              <a:t> Rev 2020;112:107–116; 2. Rizzo LB, et al. </a:t>
            </a:r>
            <a:r>
              <a:rPr lang="en-GB" dirty="0" err="1"/>
              <a:t>Neurosci</a:t>
            </a:r>
            <a:r>
              <a:rPr lang="en-GB" dirty="0"/>
              <a:t> </a:t>
            </a:r>
            <a:r>
              <a:rPr lang="en-GB" dirty="0" err="1"/>
              <a:t>Biobehav</a:t>
            </a:r>
            <a:r>
              <a:rPr lang="en-GB" dirty="0"/>
              <a:t> Rev 2014;42:157–169; 3. Darrow et al. </a:t>
            </a:r>
            <a:r>
              <a:rPr lang="en-GB" dirty="0" err="1"/>
              <a:t>Psychosom</a:t>
            </a:r>
            <a:r>
              <a:rPr lang="en-GB" dirty="0"/>
              <a:t> Med 2016;78(7):776–787</a:t>
            </a:r>
          </a:p>
        </p:txBody>
      </p:sp>
      <p:sp>
        <p:nvSpPr>
          <p:cNvPr id="6" name="Slide Number Placeholder 5">
            <a:extLst>
              <a:ext uri="{FF2B5EF4-FFF2-40B4-BE49-F238E27FC236}">
                <a16:creationId xmlns:a16="http://schemas.microsoft.com/office/drawing/2014/main" id="{2B976CE7-50A1-90CA-416A-EDB8BCE8A640}"/>
              </a:ext>
            </a:extLst>
          </p:cNvPr>
          <p:cNvSpPr>
            <a:spLocks noGrp="1"/>
          </p:cNvSpPr>
          <p:nvPr>
            <p:ph type="sldNum" sz="quarter" idx="4"/>
          </p:nvPr>
        </p:nvSpPr>
        <p:spPr/>
        <p:txBody>
          <a:bodyPr/>
          <a:lstStyle/>
          <a:p>
            <a:fld id="{C5E73D8C-6D1C-4360-8101-83ED279A0FF1}" type="slidenum">
              <a:rPr lang="en-GB" smtClean="0"/>
              <a:pPr/>
              <a:t>18</a:t>
            </a:fld>
            <a:endParaRPr lang="en-GB" dirty="0"/>
          </a:p>
        </p:txBody>
      </p:sp>
      <p:sp>
        <p:nvSpPr>
          <p:cNvPr id="12" name="Content Placeholder 11">
            <a:extLst>
              <a:ext uri="{FF2B5EF4-FFF2-40B4-BE49-F238E27FC236}">
                <a16:creationId xmlns:a16="http://schemas.microsoft.com/office/drawing/2014/main" id="{4C0972A2-4D37-2B39-EC9B-34DDD4263B03}"/>
              </a:ext>
            </a:extLst>
          </p:cNvPr>
          <p:cNvSpPr>
            <a:spLocks noGrp="1"/>
          </p:cNvSpPr>
          <p:nvPr>
            <p:ph sz="half" idx="1"/>
          </p:nvPr>
        </p:nvSpPr>
        <p:spPr/>
        <p:txBody>
          <a:bodyPr/>
          <a:lstStyle/>
          <a:p>
            <a:pPr marL="0" indent="0">
              <a:buNone/>
            </a:pPr>
            <a:r>
              <a:rPr lang="en-GB" dirty="0"/>
              <a:t> </a:t>
            </a:r>
          </a:p>
        </p:txBody>
      </p:sp>
      <p:sp>
        <p:nvSpPr>
          <p:cNvPr id="22" name="Freeform: Shape 21" descr="DNA with solid fill">
            <a:extLst>
              <a:ext uri="{FF2B5EF4-FFF2-40B4-BE49-F238E27FC236}">
                <a16:creationId xmlns:a16="http://schemas.microsoft.com/office/drawing/2014/main" id="{ACA465FC-BB47-EB47-2CB3-586D466DEF2B}"/>
              </a:ext>
            </a:extLst>
          </p:cNvPr>
          <p:cNvSpPr/>
          <p:nvPr/>
        </p:nvSpPr>
        <p:spPr>
          <a:xfrm rot="1924619">
            <a:off x="10023386" y="1410140"/>
            <a:ext cx="918260" cy="4849246"/>
          </a:xfrm>
          <a:custGeom>
            <a:avLst/>
            <a:gdLst>
              <a:gd name="connsiteX0" fmla="*/ 490306 w 978599"/>
              <a:gd name="connsiteY0" fmla="*/ 4619622 h 5167896"/>
              <a:gd name="connsiteX1" fmla="*/ 239500 w 978599"/>
              <a:gd name="connsiteY1" fmla="*/ 4841895 h 5167896"/>
              <a:gd name="connsiteX2" fmla="*/ 741111 w 978599"/>
              <a:gd name="connsiteY2" fmla="*/ 4841895 h 5167896"/>
              <a:gd name="connsiteX3" fmla="*/ 490306 w 978599"/>
              <a:gd name="connsiteY3" fmla="*/ 4619622 h 5167896"/>
              <a:gd name="connsiteX4" fmla="*/ 235061 w 978599"/>
              <a:gd name="connsiteY4" fmla="*/ 4189893 h 5167896"/>
              <a:gd name="connsiteX5" fmla="*/ 490305 w 978599"/>
              <a:gd name="connsiteY5" fmla="*/ 4418094 h 5167896"/>
              <a:gd name="connsiteX6" fmla="*/ 745550 w 978599"/>
              <a:gd name="connsiteY6" fmla="*/ 4189893 h 5167896"/>
              <a:gd name="connsiteX7" fmla="*/ 152939 w 978599"/>
              <a:gd name="connsiteY7" fmla="*/ 3715710 h 5167896"/>
              <a:gd name="connsiteX8" fmla="*/ 135183 w 978599"/>
              <a:gd name="connsiteY8" fmla="*/ 3863892 h 5167896"/>
              <a:gd name="connsiteX9" fmla="*/ 152939 w 978599"/>
              <a:gd name="connsiteY9" fmla="*/ 4012075 h 5167896"/>
              <a:gd name="connsiteX10" fmla="*/ 829892 w 978599"/>
              <a:gd name="connsiteY10" fmla="*/ 4012075 h 5167896"/>
              <a:gd name="connsiteX11" fmla="*/ 847647 w 978599"/>
              <a:gd name="connsiteY11" fmla="*/ 3863892 h 5167896"/>
              <a:gd name="connsiteX12" fmla="*/ 829892 w 978599"/>
              <a:gd name="connsiteY12" fmla="*/ 3715710 h 5167896"/>
              <a:gd name="connsiteX13" fmla="*/ 490306 w 978599"/>
              <a:gd name="connsiteY13" fmla="*/ 3312654 h 5167896"/>
              <a:gd name="connsiteX14" fmla="*/ 237280 w 978599"/>
              <a:gd name="connsiteY14" fmla="*/ 3537891 h 5167896"/>
              <a:gd name="connsiteX15" fmla="*/ 743330 w 978599"/>
              <a:gd name="connsiteY15" fmla="*/ 3537891 h 5167896"/>
              <a:gd name="connsiteX16" fmla="*/ 490306 w 978599"/>
              <a:gd name="connsiteY16" fmla="*/ 3312654 h 5167896"/>
              <a:gd name="connsiteX17" fmla="*/ 237280 w 978599"/>
              <a:gd name="connsiteY17" fmla="*/ 2885889 h 5167896"/>
              <a:gd name="connsiteX18" fmla="*/ 488085 w 978599"/>
              <a:gd name="connsiteY18" fmla="*/ 3111126 h 5167896"/>
              <a:gd name="connsiteX19" fmla="*/ 741110 w 978599"/>
              <a:gd name="connsiteY19" fmla="*/ 2885889 h 5167896"/>
              <a:gd name="connsiteX20" fmla="*/ 150927 w 978599"/>
              <a:gd name="connsiteY20" fmla="*/ 2459826 h 5167896"/>
              <a:gd name="connsiteX21" fmla="*/ 137888 w 978599"/>
              <a:gd name="connsiteY21" fmla="*/ 2529472 h 5167896"/>
              <a:gd name="connsiteX22" fmla="*/ 135625 w 978599"/>
              <a:gd name="connsiteY22" fmla="*/ 2567147 h 5167896"/>
              <a:gd name="connsiteX23" fmla="*/ 139900 w 978599"/>
              <a:gd name="connsiteY23" fmla="*/ 2637313 h 5167896"/>
              <a:gd name="connsiteX24" fmla="*/ 152939 w 978599"/>
              <a:gd name="connsiteY24" fmla="*/ 2708070 h 5167896"/>
              <a:gd name="connsiteX25" fmla="*/ 827672 w 978599"/>
              <a:gd name="connsiteY25" fmla="*/ 2708070 h 5167896"/>
              <a:gd name="connsiteX26" fmla="*/ 840712 w 978599"/>
              <a:gd name="connsiteY26" fmla="*/ 2637314 h 5167896"/>
              <a:gd name="connsiteX27" fmla="*/ 842960 w 978599"/>
              <a:gd name="connsiteY27" fmla="*/ 2600408 h 5167896"/>
              <a:gd name="connsiteX28" fmla="*/ 838700 w 978599"/>
              <a:gd name="connsiteY28" fmla="*/ 2529471 h 5167896"/>
              <a:gd name="connsiteX29" fmla="*/ 825660 w 978599"/>
              <a:gd name="connsiteY29" fmla="*/ 2459826 h 5167896"/>
              <a:gd name="connsiteX30" fmla="*/ 488294 w 978599"/>
              <a:gd name="connsiteY30" fmla="*/ 2059734 h 5167896"/>
              <a:gd name="connsiteX31" fmla="*/ 237488 w 978599"/>
              <a:gd name="connsiteY31" fmla="*/ 2282007 h 5167896"/>
              <a:gd name="connsiteX32" fmla="*/ 739099 w 978599"/>
              <a:gd name="connsiteY32" fmla="*/ 2282007 h 5167896"/>
              <a:gd name="connsiteX33" fmla="*/ 488294 w 978599"/>
              <a:gd name="connsiteY33" fmla="*/ 2059734 h 5167896"/>
              <a:gd name="connsiteX34" fmla="*/ 233049 w 978599"/>
              <a:gd name="connsiteY34" fmla="*/ 1630005 h 5167896"/>
              <a:gd name="connsiteX35" fmla="*/ 488294 w 978599"/>
              <a:gd name="connsiteY35" fmla="*/ 1858206 h 5167896"/>
              <a:gd name="connsiteX36" fmla="*/ 743538 w 978599"/>
              <a:gd name="connsiteY36" fmla="*/ 1630005 h 5167896"/>
              <a:gd name="connsiteX37" fmla="*/ 150927 w 978599"/>
              <a:gd name="connsiteY37" fmla="*/ 1155822 h 5167896"/>
              <a:gd name="connsiteX38" fmla="*/ 133171 w 978599"/>
              <a:gd name="connsiteY38" fmla="*/ 1304004 h 5167896"/>
              <a:gd name="connsiteX39" fmla="*/ 150927 w 978599"/>
              <a:gd name="connsiteY39" fmla="*/ 1452187 h 5167896"/>
              <a:gd name="connsiteX40" fmla="*/ 827880 w 978599"/>
              <a:gd name="connsiteY40" fmla="*/ 1452187 h 5167896"/>
              <a:gd name="connsiteX41" fmla="*/ 845636 w 978599"/>
              <a:gd name="connsiteY41" fmla="*/ 1304004 h 5167896"/>
              <a:gd name="connsiteX42" fmla="*/ 827880 w 978599"/>
              <a:gd name="connsiteY42" fmla="*/ 1155822 h 5167896"/>
              <a:gd name="connsiteX43" fmla="*/ 488294 w 978599"/>
              <a:gd name="connsiteY43" fmla="*/ 752766 h 5167896"/>
              <a:gd name="connsiteX44" fmla="*/ 235269 w 978599"/>
              <a:gd name="connsiteY44" fmla="*/ 978003 h 5167896"/>
              <a:gd name="connsiteX45" fmla="*/ 741319 w 978599"/>
              <a:gd name="connsiteY45" fmla="*/ 978003 h 5167896"/>
              <a:gd name="connsiteX46" fmla="*/ 488294 w 978599"/>
              <a:gd name="connsiteY46" fmla="*/ 752766 h 5167896"/>
              <a:gd name="connsiteX47" fmla="*/ 235269 w 978599"/>
              <a:gd name="connsiteY47" fmla="*/ 326001 h 5167896"/>
              <a:gd name="connsiteX48" fmla="*/ 486074 w 978599"/>
              <a:gd name="connsiteY48" fmla="*/ 551238 h 5167896"/>
              <a:gd name="connsiteX49" fmla="*/ 739099 w 978599"/>
              <a:gd name="connsiteY49" fmla="*/ 326001 h 5167896"/>
              <a:gd name="connsiteX50" fmla="*/ 0 w 978599"/>
              <a:gd name="connsiteY50" fmla="*/ 0 h 5167896"/>
              <a:gd name="connsiteX51" fmla="*/ 133171 w 978599"/>
              <a:gd name="connsiteY51" fmla="*/ 0 h 5167896"/>
              <a:gd name="connsiteX52" fmla="*/ 150927 w 978599"/>
              <a:gd name="connsiteY52" fmla="*/ 148182 h 5167896"/>
              <a:gd name="connsiteX53" fmla="*/ 825660 w 978599"/>
              <a:gd name="connsiteY53" fmla="*/ 148182 h 5167896"/>
              <a:gd name="connsiteX54" fmla="*/ 843416 w 978599"/>
              <a:gd name="connsiteY54" fmla="*/ 0 h 5167896"/>
              <a:gd name="connsiteX55" fmla="*/ 976587 w 978599"/>
              <a:gd name="connsiteY55" fmla="*/ 0 h 5167896"/>
              <a:gd name="connsiteX56" fmla="*/ 628123 w 978599"/>
              <a:gd name="connsiteY56" fmla="*/ 652002 h 5167896"/>
              <a:gd name="connsiteX57" fmla="*/ 976587 w 978599"/>
              <a:gd name="connsiteY57" fmla="*/ 1304004 h 5167896"/>
              <a:gd name="connsiteX58" fmla="*/ 628123 w 978599"/>
              <a:gd name="connsiteY58" fmla="*/ 1958970 h 5167896"/>
              <a:gd name="connsiteX59" fmla="*/ 968988 w 978599"/>
              <a:gd name="connsiteY59" fmla="*/ 2488710 h 5167896"/>
              <a:gd name="connsiteX60" fmla="*/ 973522 w 978599"/>
              <a:gd name="connsiteY60" fmla="*/ 2559888 h 5167896"/>
              <a:gd name="connsiteX61" fmla="*/ 978599 w 978599"/>
              <a:gd name="connsiteY61" fmla="*/ 2559888 h 5167896"/>
              <a:gd name="connsiteX62" fmla="*/ 976061 w 978599"/>
              <a:gd name="connsiteY62" fmla="*/ 2599740 h 5167896"/>
              <a:gd name="connsiteX63" fmla="*/ 976587 w 978599"/>
              <a:gd name="connsiteY63" fmla="*/ 2608008 h 5167896"/>
              <a:gd name="connsiteX64" fmla="*/ 975533 w 978599"/>
              <a:gd name="connsiteY64" fmla="*/ 2608008 h 5167896"/>
              <a:gd name="connsiteX65" fmla="*/ 970999 w 978599"/>
              <a:gd name="connsiteY65" fmla="*/ 2679193 h 5167896"/>
              <a:gd name="connsiteX66" fmla="*/ 630135 w 978599"/>
              <a:gd name="connsiteY66" fmla="*/ 3211890 h 5167896"/>
              <a:gd name="connsiteX67" fmla="*/ 978599 w 978599"/>
              <a:gd name="connsiteY67" fmla="*/ 3863892 h 5167896"/>
              <a:gd name="connsiteX68" fmla="*/ 630135 w 978599"/>
              <a:gd name="connsiteY68" fmla="*/ 4518858 h 5167896"/>
              <a:gd name="connsiteX69" fmla="*/ 978599 w 978599"/>
              <a:gd name="connsiteY69" fmla="*/ 5167896 h 5167896"/>
              <a:gd name="connsiteX70" fmla="*/ 845428 w 978599"/>
              <a:gd name="connsiteY70" fmla="*/ 5167896 h 5167896"/>
              <a:gd name="connsiteX71" fmla="*/ 827672 w 978599"/>
              <a:gd name="connsiteY71" fmla="*/ 5019714 h 5167896"/>
              <a:gd name="connsiteX72" fmla="*/ 152939 w 978599"/>
              <a:gd name="connsiteY72" fmla="*/ 5019714 h 5167896"/>
              <a:gd name="connsiteX73" fmla="*/ 135183 w 978599"/>
              <a:gd name="connsiteY73" fmla="*/ 5167896 h 5167896"/>
              <a:gd name="connsiteX74" fmla="*/ 2012 w 978599"/>
              <a:gd name="connsiteY74" fmla="*/ 5167896 h 5167896"/>
              <a:gd name="connsiteX75" fmla="*/ 350476 w 978599"/>
              <a:gd name="connsiteY75" fmla="*/ 4518858 h 5167896"/>
              <a:gd name="connsiteX76" fmla="*/ 2012 w 978599"/>
              <a:gd name="connsiteY76" fmla="*/ 3863892 h 5167896"/>
              <a:gd name="connsiteX77" fmla="*/ 350476 w 978599"/>
              <a:gd name="connsiteY77" fmla="*/ 3211890 h 5167896"/>
              <a:gd name="connsiteX78" fmla="*/ 9611 w 978599"/>
              <a:gd name="connsiteY78" fmla="*/ 2679192 h 5167896"/>
              <a:gd name="connsiteX79" fmla="*/ 5077 w 978599"/>
              <a:gd name="connsiteY79" fmla="*/ 2608008 h 5167896"/>
              <a:gd name="connsiteX80" fmla="*/ 0 w 978599"/>
              <a:gd name="connsiteY80" fmla="*/ 2608008 h 5167896"/>
              <a:gd name="connsiteX81" fmla="*/ 2539 w 978599"/>
              <a:gd name="connsiteY81" fmla="*/ 2568158 h 5167896"/>
              <a:gd name="connsiteX82" fmla="*/ 2012 w 978599"/>
              <a:gd name="connsiteY82" fmla="*/ 2559888 h 5167896"/>
              <a:gd name="connsiteX83" fmla="*/ 3065 w 978599"/>
              <a:gd name="connsiteY83" fmla="*/ 2559888 h 5167896"/>
              <a:gd name="connsiteX84" fmla="*/ 7599 w 978599"/>
              <a:gd name="connsiteY84" fmla="*/ 2488710 h 5167896"/>
              <a:gd name="connsiteX85" fmla="*/ 348464 w 978599"/>
              <a:gd name="connsiteY85" fmla="*/ 1958970 h 5167896"/>
              <a:gd name="connsiteX86" fmla="*/ 0 w 978599"/>
              <a:gd name="connsiteY86" fmla="*/ 1304004 h 5167896"/>
              <a:gd name="connsiteX87" fmla="*/ 348464 w 978599"/>
              <a:gd name="connsiteY87" fmla="*/ 652002 h 5167896"/>
              <a:gd name="connsiteX88" fmla="*/ 0 w 978599"/>
              <a:gd name="connsiteY88" fmla="*/ 0 h 516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978599" h="5167896">
                <a:moveTo>
                  <a:pt x="490306" y="4619622"/>
                </a:moveTo>
                <a:cubicBezTo>
                  <a:pt x="392646" y="4687786"/>
                  <a:pt x="303866" y="4755950"/>
                  <a:pt x="239500" y="4841895"/>
                </a:cubicBezTo>
                <a:lnTo>
                  <a:pt x="741111" y="4841895"/>
                </a:lnTo>
                <a:cubicBezTo>
                  <a:pt x="676745" y="4755950"/>
                  <a:pt x="587964" y="4687786"/>
                  <a:pt x="490306" y="4619622"/>
                </a:cubicBezTo>
                <a:close/>
                <a:moveTo>
                  <a:pt x="235061" y="4189893"/>
                </a:moveTo>
                <a:cubicBezTo>
                  <a:pt x="299427" y="4278803"/>
                  <a:pt x="390427" y="4346967"/>
                  <a:pt x="490305" y="4418094"/>
                </a:cubicBezTo>
                <a:cubicBezTo>
                  <a:pt x="590184" y="4346967"/>
                  <a:pt x="681184" y="4278803"/>
                  <a:pt x="745550" y="4189893"/>
                </a:cubicBezTo>
                <a:close/>
                <a:moveTo>
                  <a:pt x="152939" y="3715710"/>
                </a:moveTo>
                <a:cubicBezTo>
                  <a:pt x="141842" y="3760165"/>
                  <a:pt x="135183" y="3810547"/>
                  <a:pt x="135183" y="3863892"/>
                </a:cubicBezTo>
                <a:cubicBezTo>
                  <a:pt x="135183" y="3917238"/>
                  <a:pt x="141841" y="3967620"/>
                  <a:pt x="152939" y="4012075"/>
                </a:cubicBezTo>
                <a:lnTo>
                  <a:pt x="829892" y="4012075"/>
                </a:lnTo>
                <a:cubicBezTo>
                  <a:pt x="840989" y="3967621"/>
                  <a:pt x="847648" y="3917238"/>
                  <a:pt x="847647" y="3863892"/>
                </a:cubicBezTo>
                <a:cubicBezTo>
                  <a:pt x="847648" y="3810547"/>
                  <a:pt x="840989" y="3760165"/>
                  <a:pt x="829892" y="3715710"/>
                </a:cubicBezTo>
                <a:close/>
                <a:moveTo>
                  <a:pt x="490306" y="3312654"/>
                </a:moveTo>
                <a:cubicBezTo>
                  <a:pt x="392646" y="3380818"/>
                  <a:pt x="301646" y="3451945"/>
                  <a:pt x="237280" y="3537891"/>
                </a:cubicBezTo>
                <a:lnTo>
                  <a:pt x="743330" y="3537891"/>
                </a:lnTo>
                <a:cubicBezTo>
                  <a:pt x="678965" y="3451945"/>
                  <a:pt x="587963" y="3383782"/>
                  <a:pt x="490306" y="3312654"/>
                </a:cubicBezTo>
                <a:close/>
                <a:moveTo>
                  <a:pt x="237280" y="2885889"/>
                </a:moveTo>
                <a:cubicBezTo>
                  <a:pt x="301647" y="2971835"/>
                  <a:pt x="392647" y="3039999"/>
                  <a:pt x="488085" y="3111126"/>
                </a:cubicBezTo>
                <a:cubicBezTo>
                  <a:pt x="585745" y="3039999"/>
                  <a:pt x="676744" y="2971835"/>
                  <a:pt x="741110" y="2885889"/>
                </a:cubicBezTo>
                <a:close/>
                <a:moveTo>
                  <a:pt x="150927" y="2459826"/>
                </a:moveTo>
                <a:cubicBezTo>
                  <a:pt x="145379" y="2482053"/>
                  <a:pt x="140940" y="2505022"/>
                  <a:pt x="137888" y="2529472"/>
                </a:cubicBezTo>
                <a:lnTo>
                  <a:pt x="135625" y="2567147"/>
                </a:lnTo>
                <a:lnTo>
                  <a:pt x="139900" y="2637313"/>
                </a:lnTo>
                <a:cubicBezTo>
                  <a:pt x="142952" y="2662134"/>
                  <a:pt x="147391" y="2685843"/>
                  <a:pt x="152939" y="2708070"/>
                </a:cubicBezTo>
                <a:lnTo>
                  <a:pt x="827672" y="2708070"/>
                </a:lnTo>
                <a:cubicBezTo>
                  <a:pt x="833221" y="2685843"/>
                  <a:pt x="837660" y="2662134"/>
                  <a:pt x="840712" y="2637314"/>
                </a:cubicBezTo>
                <a:lnTo>
                  <a:pt x="842960" y="2600408"/>
                </a:lnTo>
                <a:lnTo>
                  <a:pt x="838700" y="2529471"/>
                </a:lnTo>
                <a:cubicBezTo>
                  <a:pt x="835648" y="2505022"/>
                  <a:pt x="831209" y="2482053"/>
                  <a:pt x="825660" y="2459826"/>
                </a:cubicBezTo>
                <a:close/>
                <a:moveTo>
                  <a:pt x="488294" y="2059734"/>
                </a:moveTo>
                <a:cubicBezTo>
                  <a:pt x="390635" y="2127898"/>
                  <a:pt x="301854" y="2196062"/>
                  <a:pt x="237488" y="2282007"/>
                </a:cubicBezTo>
                <a:lnTo>
                  <a:pt x="739099" y="2282007"/>
                </a:lnTo>
                <a:cubicBezTo>
                  <a:pt x="674733" y="2196062"/>
                  <a:pt x="585952" y="2127898"/>
                  <a:pt x="488294" y="2059734"/>
                </a:cubicBezTo>
                <a:close/>
                <a:moveTo>
                  <a:pt x="233049" y="1630005"/>
                </a:moveTo>
                <a:cubicBezTo>
                  <a:pt x="297415" y="1718915"/>
                  <a:pt x="388415" y="1787079"/>
                  <a:pt x="488294" y="1858206"/>
                </a:cubicBezTo>
                <a:cubicBezTo>
                  <a:pt x="588172" y="1787079"/>
                  <a:pt x="679172" y="1718915"/>
                  <a:pt x="743538" y="1630005"/>
                </a:cubicBezTo>
                <a:close/>
                <a:moveTo>
                  <a:pt x="150927" y="1155822"/>
                </a:moveTo>
                <a:cubicBezTo>
                  <a:pt x="139830" y="1200277"/>
                  <a:pt x="133171" y="1250659"/>
                  <a:pt x="133171" y="1304004"/>
                </a:cubicBezTo>
                <a:cubicBezTo>
                  <a:pt x="133171" y="1357350"/>
                  <a:pt x="139830" y="1407732"/>
                  <a:pt x="150927" y="1452187"/>
                </a:cubicBezTo>
                <a:lnTo>
                  <a:pt x="827880" y="1452187"/>
                </a:lnTo>
                <a:cubicBezTo>
                  <a:pt x="838977" y="1407732"/>
                  <a:pt x="845636" y="1357350"/>
                  <a:pt x="845636" y="1304004"/>
                </a:cubicBezTo>
                <a:cubicBezTo>
                  <a:pt x="845636" y="1250659"/>
                  <a:pt x="838977" y="1200277"/>
                  <a:pt x="827880" y="1155822"/>
                </a:cubicBezTo>
                <a:close/>
                <a:moveTo>
                  <a:pt x="488294" y="752766"/>
                </a:moveTo>
                <a:cubicBezTo>
                  <a:pt x="390635" y="820930"/>
                  <a:pt x="299635" y="892057"/>
                  <a:pt x="235269" y="978003"/>
                </a:cubicBezTo>
                <a:lnTo>
                  <a:pt x="741319" y="978003"/>
                </a:lnTo>
                <a:cubicBezTo>
                  <a:pt x="676953" y="892057"/>
                  <a:pt x="585952" y="823894"/>
                  <a:pt x="488294" y="752766"/>
                </a:cubicBezTo>
                <a:close/>
                <a:moveTo>
                  <a:pt x="235269" y="326001"/>
                </a:moveTo>
                <a:cubicBezTo>
                  <a:pt x="299635" y="411947"/>
                  <a:pt x="390635" y="480111"/>
                  <a:pt x="486074" y="551238"/>
                </a:cubicBezTo>
                <a:cubicBezTo>
                  <a:pt x="583733" y="480111"/>
                  <a:pt x="674733" y="411947"/>
                  <a:pt x="739099" y="326001"/>
                </a:cubicBezTo>
                <a:close/>
                <a:moveTo>
                  <a:pt x="0" y="0"/>
                </a:moveTo>
                <a:lnTo>
                  <a:pt x="133171" y="0"/>
                </a:lnTo>
                <a:cubicBezTo>
                  <a:pt x="133171" y="53346"/>
                  <a:pt x="139830" y="103728"/>
                  <a:pt x="150927" y="148182"/>
                </a:cubicBezTo>
                <a:lnTo>
                  <a:pt x="825660" y="148182"/>
                </a:lnTo>
                <a:cubicBezTo>
                  <a:pt x="836758" y="103728"/>
                  <a:pt x="843416" y="53346"/>
                  <a:pt x="843416" y="0"/>
                </a:cubicBezTo>
                <a:lnTo>
                  <a:pt x="976587" y="0"/>
                </a:lnTo>
                <a:cubicBezTo>
                  <a:pt x="976587" y="337856"/>
                  <a:pt x="807904" y="512711"/>
                  <a:pt x="628123" y="652002"/>
                </a:cubicBezTo>
                <a:cubicBezTo>
                  <a:pt x="807904" y="788330"/>
                  <a:pt x="976587" y="966149"/>
                  <a:pt x="976587" y="1304004"/>
                </a:cubicBezTo>
                <a:cubicBezTo>
                  <a:pt x="976587" y="1644824"/>
                  <a:pt x="807904" y="1822642"/>
                  <a:pt x="628123" y="1958970"/>
                </a:cubicBezTo>
                <a:cubicBezTo>
                  <a:pt x="785432" y="2078257"/>
                  <a:pt x="934242" y="2227042"/>
                  <a:pt x="968988" y="2488710"/>
                </a:cubicBezTo>
                <a:lnTo>
                  <a:pt x="973522" y="2559888"/>
                </a:lnTo>
                <a:lnTo>
                  <a:pt x="978599" y="2559888"/>
                </a:lnTo>
                <a:lnTo>
                  <a:pt x="976061" y="2599740"/>
                </a:lnTo>
                <a:lnTo>
                  <a:pt x="976587" y="2608008"/>
                </a:lnTo>
                <a:lnTo>
                  <a:pt x="975533" y="2608008"/>
                </a:lnTo>
                <a:lnTo>
                  <a:pt x="970999" y="2679193"/>
                </a:lnTo>
                <a:cubicBezTo>
                  <a:pt x="936255" y="2940902"/>
                  <a:pt x="787443" y="3090011"/>
                  <a:pt x="630135" y="3211890"/>
                </a:cubicBezTo>
                <a:cubicBezTo>
                  <a:pt x="809916" y="3348218"/>
                  <a:pt x="978599" y="3526037"/>
                  <a:pt x="978599" y="3863892"/>
                </a:cubicBezTo>
                <a:cubicBezTo>
                  <a:pt x="978599" y="4204712"/>
                  <a:pt x="809916" y="4382530"/>
                  <a:pt x="630135" y="4518858"/>
                </a:cubicBezTo>
                <a:cubicBezTo>
                  <a:pt x="809916" y="4655186"/>
                  <a:pt x="978598" y="4830041"/>
                  <a:pt x="978599" y="5167896"/>
                </a:cubicBezTo>
                <a:lnTo>
                  <a:pt x="845428" y="5167896"/>
                </a:lnTo>
                <a:cubicBezTo>
                  <a:pt x="845428" y="5111587"/>
                  <a:pt x="838770" y="5064169"/>
                  <a:pt x="827672" y="5019714"/>
                </a:cubicBezTo>
                <a:lnTo>
                  <a:pt x="152939" y="5019714"/>
                </a:lnTo>
                <a:cubicBezTo>
                  <a:pt x="141842" y="5064169"/>
                  <a:pt x="135183" y="5111587"/>
                  <a:pt x="135183" y="5167896"/>
                </a:cubicBezTo>
                <a:lnTo>
                  <a:pt x="2012" y="5167896"/>
                </a:lnTo>
                <a:cubicBezTo>
                  <a:pt x="2012" y="4830041"/>
                  <a:pt x="170695" y="4655186"/>
                  <a:pt x="350476" y="4518858"/>
                </a:cubicBezTo>
                <a:cubicBezTo>
                  <a:pt x="170695" y="4382530"/>
                  <a:pt x="2012" y="4204712"/>
                  <a:pt x="2012" y="3863892"/>
                </a:cubicBezTo>
                <a:cubicBezTo>
                  <a:pt x="2012" y="3526037"/>
                  <a:pt x="170695" y="3348218"/>
                  <a:pt x="350476" y="3211890"/>
                </a:cubicBezTo>
                <a:cubicBezTo>
                  <a:pt x="193167" y="3090011"/>
                  <a:pt x="44356" y="2940902"/>
                  <a:pt x="9611" y="2679192"/>
                </a:cubicBezTo>
                <a:lnTo>
                  <a:pt x="5077" y="2608008"/>
                </a:lnTo>
                <a:lnTo>
                  <a:pt x="0" y="2608008"/>
                </a:lnTo>
                <a:lnTo>
                  <a:pt x="2539" y="2568158"/>
                </a:lnTo>
                <a:lnTo>
                  <a:pt x="2012" y="2559888"/>
                </a:lnTo>
                <a:lnTo>
                  <a:pt x="3065" y="2559888"/>
                </a:lnTo>
                <a:lnTo>
                  <a:pt x="7599" y="2488710"/>
                </a:lnTo>
                <a:cubicBezTo>
                  <a:pt x="42345" y="2227041"/>
                  <a:pt x="191156" y="2078257"/>
                  <a:pt x="348464" y="1958970"/>
                </a:cubicBezTo>
                <a:cubicBezTo>
                  <a:pt x="168683" y="1822642"/>
                  <a:pt x="0" y="1644824"/>
                  <a:pt x="0" y="1304004"/>
                </a:cubicBezTo>
                <a:cubicBezTo>
                  <a:pt x="0" y="966149"/>
                  <a:pt x="168683" y="788330"/>
                  <a:pt x="348464" y="652002"/>
                </a:cubicBezTo>
                <a:cubicBezTo>
                  <a:pt x="168683" y="512711"/>
                  <a:pt x="0" y="337856"/>
                  <a:pt x="0" y="0"/>
                </a:cubicBezTo>
                <a:close/>
              </a:path>
            </a:pathLst>
          </a:custGeom>
          <a:solidFill>
            <a:schemeClr val="bg1"/>
          </a:solidFill>
          <a:ln w="22126" cap="flat">
            <a:solidFill>
              <a:srgbClr val="D9D1CC"/>
            </a:solidFill>
            <a:prstDash val="solid"/>
            <a:miter/>
          </a:ln>
        </p:spPr>
        <p:txBody>
          <a:bodyPr rtlCol="0" anchor="ctr"/>
          <a:lstStyle/>
          <a:p>
            <a:endParaRPr lang="en-GB"/>
          </a:p>
        </p:txBody>
      </p:sp>
    </p:spTree>
    <p:extLst>
      <p:ext uri="{BB962C8B-B14F-4D97-AF65-F5344CB8AC3E}">
        <p14:creationId xmlns:p14="http://schemas.microsoft.com/office/powerpoint/2010/main" val="13609612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B62DD91-97DA-EE17-CBE8-2F01C0584283}"/>
              </a:ext>
            </a:extLst>
          </p:cNvPr>
          <p:cNvSpPr>
            <a:spLocks noGrp="1"/>
          </p:cNvSpPr>
          <p:nvPr>
            <p:ph type="body" sz="quarter" idx="17"/>
          </p:nvPr>
        </p:nvSpPr>
        <p:spPr/>
        <p:txBody>
          <a:bodyPr/>
          <a:lstStyle/>
          <a:p>
            <a:r>
              <a:rPr lang="en-GB" dirty="0"/>
              <a:t>Bipolar disorder – Neurobiology and aetiology</a:t>
            </a:r>
          </a:p>
        </p:txBody>
      </p:sp>
      <p:sp>
        <p:nvSpPr>
          <p:cNvPr id="3" name="Title 2">
            <a:extLst>
              <a:ext uri="{FF2B5EF4-FFF2-40B4-BE49-F238E27FC236}">
                <a16:creationId xmlns:a16="http://schemas.microsoft.com/office/drawing/2014/main" id="{ED3FB0B6-752C-CC5F-FFBB-2D3C5879910F}"/>
              </a:ext>
            </a:extLst>
          </p:cNvPr>
          <p:cNvSpPr>
            <a:spLocks noGrp="1"/>
          </p:cNvSpPr>
          <p:nvPr>
            <p:ph type="title"/>
          </p:nvPr>
        </p:nvSpPr>
        <p:spPr/>
        <p:txBody>
          <a:bodyPr/>
          <a:lstStyle/>
          <a:p>
            <a:r>
              <a:rPr lang="en-GB" dirty="0"/>
              <a:t>Bipolar disorder and risk of dementia</a:t>
            </a:r>
          </a:p>
        </p:txBody>
      </p:sp>
      <p:sp>
        <p:nvSpPr>
          <p:cNvPr id="13" name="Content Placeholder 12">
            <a:extLst>
              <a:ext uri="{FF2B5EF4-FFF2-40B4-BE49-F238E27FC236}">
                <a16:creationId xmlns:a16="http://schemas.microsoft.com/office/drawing/2014/main" id="{8F200E1E-EA5A-C4EB-6CE3-689BB94B4272}"/>
              </a:ext>
            </a:extLst>
          </p:cNvPr>
          <p:cNvSpPr>
            <a:spLocks noGrp="1"/>
          </p:cNvSpPr>
          <p:nvPr>
            <p:ph idx="19"/>
          </p:nvPr>
        </p:nvSpPr>
        <p:spPr/>
        <p:txBody>
          <a:bodyPr/>
          <a:lstStyle/>
          <a:p>
            <a:r>
              <a:rPr lang="en-GB" dirty="0">
                <a:solidFill>
                  <a:schemeClr val="tx1"/>
                </a:solidFill>
              </a:rPr>
              <a:t>A longitudinal analysis of 1.7 million people in New Zealand found many different mental disorders were associated with the onset of dementia</a:t>
            </a:r>
            <a:r>
              <a:rPr lang="en-GB" baseline="30000" dirty="0">
                <a:solidFill>
                  <a:schemeClr val="tx1"/>
                </a:solidFill>
              </a:rPr>
              <a:t>1</a:t>
            </a:r>
            <a:endParaRPr lang="en-GB" dirty="0">
              <a:solidFill>
                <a:schemeClr val="tx1"/>
              </a:solidFill>
            </a:endParaRPr>
          </a:p>
          <a:p>
            <a:r>
              <a:rPr lang="en-GB" dirty="0">
                <a:solidFill>
                  <a:schemeClr val="tx1"/>
                </a:solidFill>
              </a:rPr>
              <a:t>One meta-analysis examining the link between history of BD and risk of dementia found 6 studies, including 3,026 people with BD</a:t>
            </a:r>
            <a:r>
              <a:rPr lang="en-GB" baseline="30000" dirty="0">
                <a:solidFill>
                  <a:schemeClr val="tx1"/>
                </a:solidFill>
              </a:rPr>
              <a:t>2</a:t>
            </a:r>
          </a:p>
          <a:p>
            <a:pPr lvl="1"/>
            <a:r>
              <a:rPr lang="en-GB" sz="1600" dirty="0">
                <a:solidFill>
                  <a:schemeClr val="tx1"/>
                </a:solidFill>
              </a:rPr>
              <a:t>A history of BD </a:t>
            </a:r>
            <a:r>
              <a:rPr lang="en-GB" sz="1600" b="1" dirty="0">
                <a:solidFill>
                  <a:schemeClr val="tx1"/>
                </a:solidFill>
              </a:rPr>
              <a:t>increased the risk of dementia by 2.36 times </a:t>
            </a:r>
            <a:r>
              <a:rPr lang="en-GB" sz="1600" dirty="0">
                <a:solidFill>
                  <a:schemeClr val="tx1"/>
                </a:solidFill>
              </a:rPr>
              <a:t>(p&lt;0.001)</a:t>
            </a:r>
          </a:p>
          <a:p>
            <a:r>
              <a:rPr lang="en-GB" dirty="0">
                <a:solidFill>
                  <a:schemeClr val="tx1"/>
                </a:solidFill>
              </a:rPr>
              <a:t>Another meta-analysis of the link between BD and dementia found 10 studies, including 6,859 people with BD</a:t>
            </a:r>
            <a:r>
              <a:rPr lang="en-GB" baseline="30000" dirty="0">
                <a:solidFill>
                  <a:schemeClr val="tx1"/>
                </a:solidFill>
              </a:rPr>
              <a:t>3</a:t>
            </a:r>
            <a:endParaRPr lang="en-GB" dirty="0">
              <a:solidFill>
                <a:schemeClr val="tx1"/>
              </a:solidFill>
            </a:endParaRPr>
          </a:p>
          <a:p>
            <a:pPr lvl="1"/>
            <a:r>
              <a:rPr lang="en-GB" sz="1600" dirty="0">
                <a:solidFill>
                  <a:schemeClr val="tx1"/>
                </a:solidFill>
              </a:rPr>
              <a:t>People with BD were </a:t>
            </a:r>
            <a:r>
              <a:rPr lang="en-GB" sz="1600" b="1" dirty="0">
                <a:solidFill>
                  <a:schemeClr val="tx1"/>
                </a:solidFill>
              </a:rPr>
              <a:t>at 2.96-times greater risk of developing dementia </a:t>
            </a:r>
            <a:r>
              <a:rPr lang="en-GB" sz="1600" dirty="0">
                <a:solidFill>
                  <a:schemeClr val="tx1"/>
                </a:solidFill>
              </a:rPr>
              <a:t>compared with control individuals (p&lt;0.001)</a:t>
            </a:r>
          </a:p>
          <a:p>
            <a:pPr lvl="1"/>
            <a:r>
              <a:rPr lang="en-GB" sz="1600" dirty="0">
                <a:solidFill>
                  <a:schemeClr val="tx1"/>
                </a:solidFill>
              </a:rPr>
              <a:t>Interestingly, treatment with lithium in this analysis </a:t>
            </a:r>
            <a:r>
              <a:rPr lang="en-GB" sz="1600" b="1" dirty="0">
                <a:solidFill>
                  <a:schemeClr val="tx1"/>
                </a:solidFill>
              </a:rPr>
              <a:t>halved this increased risk</a:t>
            </a:r>
          </a:p>
          <a:p>
            <a:r>
              <a:rPr lang="en-GB" dirty="0">
                <a:solidFill>
                  <a:schemeClr val="tx1"/>
                </a:solidFill>
              </a:rPr>
              <a:t>A systematic review of FTD found that between </a:t>
            </a:r>
            <a:r>
              <a:rPr lang="en-GB" b="1" dirty="0">
                <a:solidFill>
                  <a:schemeClr val="tx1"/>
                </a:solidFill>
              </a:rPr>
              <a:t>10.2–11.6% of patients </a:t>
            </a:r>
            <a:r>
              <a:rPr lang="en-GB" dirty="0">
                <a:solidFill>
                  <a:schemeClr val="tx1"/>
                </a:solidFill>
              </a:rPr>
              <a:t>with behavioural variant FTD had a preceding history of BD</a:t>
            </a:r>
            <a:r>
              <a:rPr lang="en-GB" baseline="30000" dirty="0">
                <a:solidFill>
                  <a:schemeClr val="tx1"/>
                </a:solidFill>
              </a:rPr>
              <a:t>4</a:t>
            </a:r>
            <a:endParaRPr lang="en-GB" dirty="0">
              <a:solidFill>
                <a:schemeClr val="tx1"/>
              </a:solidFill>
            </a:endParaRPr>
          </a:p>
        </p:txBody>
      </p:sp>
      <p:sp>
        <p:nvSpPr>
          <p:cNvPr id="5" name="Text Placeholder 4">
            <a:extLst>
              <a:ext uri="{FF2B5EF4-FFF2-40B4-BE49-F238E27FC236}">
                <a16:creationId xmlns:a16="http://schemas.microsoft.com/office/drawing/2014/main" id="{5855EA0F-45B1-6082-AF13-02F5467E5CCC}"/>
              </a:ext>
            </a:extLst>
          </p:cNvPr>
          <p:cNvSpPr>
            <a:spLocks noGrp="1"/>
          </p:cNvSpPr>
          <p:nvPr>
            <p:ph type="body" sz="quarter" idx="18"/>
          </p:nvPr>
        </p:nvSpPr>
        <p:spPr/>
        <p:txBody>
          <a:bodyPr/>
          <a:lstStyle/>
          <a:p>
            <a:r>
              <a:rPr lang="en-GB" dirty="0"/>
              <a:t>BD=bipolar disorder; FTD=frontotemporal dementia</a:t>
            </a:r>
          </a:p>
          <a:p>
            <a:endParaRPr lang="en-GB" dirty="0"/>
          </a:p>
          <a:p>
            <a:r>
              <a:rPr lang="en-GB" dirty="0"/>
              <a:t>1. Richmond-</a:t>
            </a:r>
            <a:r>
              <a:rPr lang="en-GB" dirty="0" err="1"/>
              <a:t>Rakerd</a:t>
            </a:r>
            <a:r>
              <a:rPr lang="en-GB" dirty="0"/>
              <a:t> et al. JAMA Psychiatry 2022;79(4):333–340; 2. </a:t>
            </a:r>
            <a:r>
              <a:rPr lang="en-GB" dirty="0" err="1"/>
              <a:t>Diniz</a:t>
            </a:r>
            <a:r>
              <a:rPr lang="en-GB" dirty="0"/>
              <a:t> et al. Am J </a:t>
            </a:r>
            <a:r>
              <a:rPr lang="en-GB" dirty="0" err="1"/>
              <a:t>Geriatr</a:t>
            </a:r>
            <a:r>
              <a:rPr lang="en-GB" dirty="0"/>
              <a:t> Psychiatry 2017;25(4):357–362; </a:t>
            </a:r>
            <a:br>
              <a:rPr lang="en-GB" dirty="0"/>
            </a:br>
            <a:r>
              <a:rPr lang="en-GB" dirty="0"/>
              <a:t>3. Velosa et al. Acta </a:t>
            </a:r>
            <a:r>
              <a:rPr lang="en-GB" dirty="0" err="1"/>
              <a:t>Psychiatr</a:t>
            </a:r>
            <a:r>
              <a:rPr lang="en-GB" dirty="0"/>
              <a:t> </a:t>
            </a:r>
            <a:r>
              <a:rPr lang="en-GB" dirty="0" err="1"/>
              <a:t>Scand</a:t>
            </a:r>
            <a:r>
              <a:rPr lang="en-GB" dirty="0"/>
              <a:t> 2020;141(6):510–521; 4. Roman </a:t>
            </a:r>
            <a:r>
              <a:rPr lang="en-GB" dirty="0" err="1"/>
              <a:t>Meller</a:t>
            </a:r>
            <a:r>
              <a:rPr lang="en-GB" dirty="0"/>
              <a:t> et al. Acta </a:t>
            </a:r>
            <a:r>
              <a:rPr lang="en-GB" dirty="0" err="1"/>
              <a:t>Psychiatr</a:t>
            </a:r>
            <a:r>
              <a:rPr lang="en-GB" dirty="0"/>
              <a:t> </a:t>
            </a:r>
            <a:r>
              <a:rPr lang="en-GB" dirty="0" err="1"/>
              <a:t>Scand</a:t>
            </a:r>
            <a:r>
              <a:rPr lang="en-GB" dirty="0"/>
              <a:t> 2021;144(5):433–447</a:t>
            </a:r>
          </a:p>
        </p:txBody>
      </p:sp>
      <p:sp>
        <p:nvSpPr>
          <p:cNvPr id="6" name="Slide Number Placeholder 5">
            <a:extLst>
              <a:ext uri="{FF2B5EF4-FFF2-40B4-BE49-F238E27FC236}">
                <a16:creationId xmlns:a16="http://schemas.microsoft.com/office/drawing/2014/main" id="{2B976CE7-50A1-90CA-416A-EDB8BCE8A640}"/>
              </a:ext>
            </a:extLst>
          </p:cNvPr>
          <p:cNvSpPr>
            <a:spLocks noGrp="1"/>
          </p:cNvSpPr>
          <p:nvPr>
            <p:ph type="sldNum" sz="quarter" idx="4"/>
          </p:nvPr>
        </p:nvSpPr>
        <p:spPr/>
        <p:txBody>
          <a:bodyPr/>
          <a:lstStyle/>
          <a:p>
            <a:fld id="{C5E73D8C-6D1C-4360-8101-83ED279A0FF1}" type="slidenum">
              <a:rPr lang="en-GB" smtClean="0"/>
              <a:pPr/>
              <a:t>19</a:t>
            </a:fld>
            <a:endParaRPr lang="en-GB" dirty="0"/>
          </a:p>
        </p:txBody>
      </p:sp>
    </p:spTree>
    <p:extLst>
      <p:ext uri="{BB962C8B-B14F-4D97-AF65-F5344CB8AC3E}">
        <p14:creationId xmlns:p14="http://schemas.microsoft.com/office/powerpoint/2010/main" val="462458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A2EB4A7-2454-C3B8-C968-68FB6732E001}"/>
              </a:ext>
            </a:extLst>
          </p:cNvPr>
          <p:cNvSpPr/>
          <p:nvPr/>
        </p:nvSpPr>
        <p:spPr>
          <a:xfrm>
            <a:off x="6259791" y="2525692"/>
            <a:ext cx="2625969" cy="2371006"/>
          </a:xfrm>
          <a:prstGeom prst="rect">
            <a:avLst/>
          </a:prstGeom>
          <a:solidFill>
            <a:schemeClr val="accent5">
              <a:lumMod val="20000"/>
              <a:lumOff val="80000"/>
              <a:alpha val="50196"/>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t"/>
          <a:lstStyle/>
          <a:p>
            <a:pPr algn="ctr">
              <a:buClr>
                <a:schemeClr val="tx1"/>
              </a:buClr>
            </a:pPr>
            <a:r>
              <a:rPr lang="en-GB" sz="1200" dirty="0">
                <a:solidFill>
                  <a:schemeClr val="accent5">
                    <a:lumMod val="50000"/>
                  </a:schemeClr>
                </a:solidFill>
              </a:rPr>
              <a:t>Improve psychosocial functioning</a:t>
            </a:r>
            <a:br>
              <a:rPr lang="en-GB" sz="1200" dirty="0">
                <a:solidFill>
                  <a:schemeClr val="accent5">
                    <a:lumMod val="50000"/>
                  </a:schemeClr>
                </a:solidFill>
              </a:rPr>
            </a:br>
            <a:r>
              <a:rPr lang="en-GB" sz="1200" dirty="0">
                <a:solidFill>
                  <a:schemeClr val="accent5">
                    <a:lumMod val="50000"/>
                  </a:schemeClr>
                </a:solidFill>
              </a:rPr>
              <a:t>and neurocognitive performance</a:t>
            </a:r>
          </a:p>
        </p:txBody>
      </p:sp>
      <p:sp>
        <p:nvSpPr>
          <p:cNvPr id="2" name="Text Placeholder 1">
            <a:extLst>
              <a:ext uri="{FF2B5EF4-FFF2-40B4-BE49-F238E27FC236}">
                <a16:creationId xmlns:a16="http://schemas.microsoft.com/office/drawing/2014/main" id="{7B62DD91-97DA-EE17-CBE8-2F01C0584283}"/>
              </a:ext>
            </a:extLst>
          </p:cNvPr>
          <p:cNvSpPr>
            <a:spLocks noGrp="1"/>
          </p:cNvSpPr>
          <p:nvPr>
            <p:ph type="body" sz="quarter" idx="17"/>
          </p:nvPr>
        </p:nvSpPr>
        <p:spPr/>
        <p:txBody>
          <a:bodyPr/>
          <a:lstStyle/>
          <a:p>
            <a:r>
              <a:rPr lang="en-GB" dirty="0"/>
              <a:t>Bipolar disorder – Neurobiology and aetiology</a:t>
            </a:r>
          </a:p>
        </p:txBody>
      </p:sp>
      <p:sp>
        <p:nvSpPr>
          <p:cNvPr id="3" name="Title 2">
            <a:extLst>
              <a:ext uri="{FF2B5EF4-FFF2-40B4-BE49-F238E27FC236}">
                <a16:creationId xmlns:a16="http://schemas.microsoft.com/office/drawing/2014/main" id="{ED3FB0B6-752C-CC5F-FFBB-2D3C5879910F}"/>
              </a:ext>
            </a:extLst>
          </p:cNvPr>
          <p:cNvSpPr>
            <a:spLocks noGrp="1"/>
          </p:cNvSpPr>
          <p:nvPr>
            <p:ph type="title"/>
          </p:nvPr>
        </p:nvSpPr>
        <p:spPr/>
        <p:txBody>
          <a:bodyPr/>
          <a:lstStyle/>
          <a:p>
            <a:r>
              <a:rPr lang="en-GB" dirty="0"/>
              <a:t>The functional impact of bipolar disorder progression</a:t>
            </a:r>
          </a:p>
        </p:txBody>
      </p:sp>
      <p:sp>
        <p:nvSpPr>
          <p:cNvPr id="4" name="Content Placeholder 3">
            <a:extLst>
              <a:ext uri="{FF2B5EF4-FFF2-40B4-BE49-F238E27FC236}">
                <a16:creationId xmlns:a16="http://schemas.microsoft.com/office/drawing/2014/main" id="{AC65877F-5B6C-3493-FA89-82153C25C367}"/>
              </a:ext>
            </a:extLst>
          </p:cNvPr>
          <p:cNvSpPr>
            <a:spLocks noGrp="1"/>
          </p:cNvSpPr>
          <p:nvPr>
            <p:ph idx="20"/>
          </p:nvPr>
        </p:nvSpPr>
        <p:spPr/>
        <p:txBody>
          <a:bodyPr/>
          <a:lstStyle/>
          <a:p>
            <a:pPr>
              <a:buClr>
                <a:schemeClr val="tx1"/>
              </a:buClr>
            </a:pPr>
            <a:r>
              <a:rPr lang="en-GB" dirty="0">
                <a:solidFill>
                  <a:schemeClr val="tx1"/>
                </a:solidFill>
              </a:rPr>
              <a:t>The average age of onset of BD is between 20–30 years, although the disorder can present later in life</a:t>
            </a:r>
            <a:r>
              <a:rPr lang="en-GB" baseline="30000" dirty="0">
                <a:solidFill>
                  <a:schemeClr val="tx1"/>
                </a:solidFill>
              </a:rPr>
              <a:t>1</a:t>
            </a:r>
            <a:endParaRPr lang="en-GB" dirty="0">
              <a:solidFill>
                <a:schemeClr val="tx1"/>
              </a:solidFill>
            </a:endParaRPr>
          </a:p>
          <a:p>
            <a:pPr>
              <a:buClr>
                <a:schemeClr val="tx1"/>
              </a:buClr>
            </a:pPr>
            <a:r>
              <a:rPr lang="en-GB" b="1" dirty="0">
                <a:solidFill>
                  <a:schemeClr val="tx1"/>
                </a:solidFill>
              </a:rPr>
              <a:t>9 in 10 people </a:t>
            </a:r>
            <a:r>
              <a:rPr lang="en-GB" dirty="0">
                <a:solidFill>
                  <a:schemeClr val="tx1"/>
                </a:solidFill>
              </a:rPr>
              <a:t>who experience a single manic episode go on to experience recurrent mood disturbances</a:t>
            </a:r>
            <a:r>
              <a:rPr lang="en-GB" baseline="30000" dirty="0">
                <a:solidFill>
                  <a:schemeClr val="tx1"/>
                </a:solidFill>
              </a:rPr>
              <a:t>1</a:t>
            </a:r>
            <a:endParaRPr lang="en-GB" dirty="0">
              <a:solidFill>
                <a:schemeClr val="tx1"/>
              </a:solidFill>
            </a:endParaRPr>
          </a:p>
          <a:p>
            <a:pPr>
              <a:buClr>
                <a:schemeClr val="tx1"/>
              </a:buClr>
            </a:pPr>
            <a:r>
              <a:rPr lang="en-GB" dirty="0">
                <a:solidFill>
                  <a:schemeClr val="tx1"/>
                </a:solidFill>
              </a:rPr>
              <a:t>Some people progress from a diagnosis of MDD to BD – in one meta-analysis, </a:t>
            </a:r>
            <a:r>
              <a:rPr lang="en-US" b="1" dirty="0">
                <a:solidFill>
                  <a:schemeClr val="tx1"/>
                </a:solidFill>
              </a:rPr>
              <a:t>22.5% of participants </a:t>
            </a:r>
            <a:r>
              <a:rPr lang="en-US" dirty="0">
                <a:solidFill>
                  <a:schemeClr val="tx1"/>
                </a:solidFill>
              </a:rPr>
              <a:t>with MDD who were followed for &gt;12 years developed BD</a:t>
            </a:r>
            <a:r>
              <a:rPr lang="en-US" baseline="30000" dirty="0">
                <a:solidFill>
                  <a:schemeClr val="tx1"/>
                </a:solidFill>
              </a:rPr>
              <a:t>2</a:t>
            </a:r>
          </a:p>
          <a:p>
            <a:pPr>
              <a:buClr>
                <a:schemeClr val="tx1"/>
              </a:buClr>
            </a:pPr>
            <a:r>
              <a:rPr lang="en-GB" dirty="0">
                <a:solidFill>
                  <a:schemeClr val="tx1"/>
                </a:solidFill>
              </a:rPr>
              <a:t>Between episodes, approximately a </a:t>
            </a:r>
            <a:r>
              <a:rPr lang="en-GB" b="1" dirty="0">
                <a:solidFill>
                  <a:schemeClr val="tx1"/>
                </a:solidFill>
              </a:rPr>
              <a:t>third of patients experience impairment </a:t>
            </a:r>
            <a:r>
              <a:rPr lang="en-GB" dirty="0">
                <a:solidFill>
                  <a:schemeClr val="tx1"/>
                </a:solidFill>
              </a:rPr>
              <a:t>in their functioning, which can negatively impact work or school</a:t>
            </a:r>
            <a:r>
              <a:rPr lang="en-GB" baseline="30000" dirty="0">
                <a:solidFill>
                  <a:schemeClr val="tx1"/>
                </a:solidFill>
              </a:rPr>
              <a:t>1</a:t>
            </a:r>
            <a:endParaRPr lang="en-GB" dirty="0">
              <a:solidFill>
                <a:schemeClr val="tx1"/>
              </a:solidFill>
            </a:endParaRPr>
          </a:p>
          <a:p>
            <a:pPr>
              <a:buClr>
                <a:schemeClr val="tx1"/>
              </a:buClr>
            </a:pPr>
            <a:r>
              <a:rPr lang="en-GB" dirty="0">
                <a:solidFill>
                  <a:schemeClr val="tx1"/>
                </a:solidFill>
              </a:rPr>
              <a:t>This functional impairment can remain after typical BD symptoms have improved</a:t>
            </a:r>
            <a:r>
              <a:rPr lang="en-GB" baseline="30000" dirty="0">
                <a:solidFill>
                  <a:schemeClr val="tx1"/>
                </a:solidFill>
              </a:rPr>
              <a:t>1</a:t>
            </a:r>
            <a:endParaRPr lang="en-GB" dirty="0">
              <a:solidFill>
                <a:schemeClr val="tx1"/>
              </a:solidFill>
            </a:endParaRPr>
          </a:p>
          <a:p>
            <a:pPr>
              <a:buClr>
                <a:schemeClr val="tx1"/>
              </a:buClr>
            </a:pPr>
            <a:endParaRPr lang="en-GB" dirty="0">
              <a:solidFill>
                <a:schemeClr val="tx1"/>
              </a:solidFill>
            </a:endParaRPr>
          </a:p>
        </p:txBody>
      </p:sp>
      <p:sp>
        <p:nvSpPr>
          <p:cNvPr id="7" name="Content Placeholder 6">
            <a:extLst>
              <a:ext uri="{FF2B5EF4-FFF2-40B4-BE49-F238E27FC236}">
                <a16:creationId xmlns:a16="http://schemas.microsoft.com/office/drawing/2014/main" id="{39D6E666-2CEA-529A-6CE2-31D08046CA00}"/>
              </a:ext>
            </a:extLst>
          </p:cNvPr>
          <p:cNvSpPr>
            <a:spLocks noGrp="1"/>
          </p:cNvSpPr>
          <p:nvPr>
            <p:ph idx="21"/>
          </p:nvPr>
        </p:nvSpPr>
        <p:spPr/>
        <p:txBody>
          <a:bodyPr/>
          <a:lstStyle/>
          <a:p>
            <a:r>
              <a:rPr lang="en-GB" dirty="0"/>
              <a:t>People with BD can experience residual symptoms that impact on functioning and quality of life – these symptoms can benefit from an integrated approach to treatment:</a:t>
            </a:r>
            <a:r>
              <a:rPr lang="en-GB" baseline="30000" dirty="0"/>
              <a:t>3</a:t>
            </a:r>
            <a:endParaRPr lang="en-GB" dirty="0"/>
          </a:p>
          <a:p>
            <a:endParaRPr lang="en-GB" dirty="0"/>
          </a:p>
        </p:txBody>
      </p:sp>
      <p:sp>
        <p:nvSpPr>
          <p:cNvPr id="5" name="Text Placeholder 4">
            <a:extLst>
              <a:ext uri="{FF2B5EF4-FFF2-40B4-BE49-F238E27FC236}">
                <a16:creationId xmlns:a16="http://schemas.microsoft.com/office/drawing/2014/main" id="{5855EA0F-45B1-6082-AF13-02F5467E5CCC}"/>
              </a:ext>
            </a:extLst>
          </p:cNvPr>
          <p:cNvSpPr>
            <a:spLocks noGrp="1"/>
          </p:cNvSpPr>
          <p:nvPr>
            <p:ph type="body" sz="quarter" idx="18"/>
          </p:nvPr>
        </p:nvSpPr>
        <p:spPr/>
        <p:txBody>
          <a:bodyPr/>
          <a:lstStyle/>
          <a:p>
            <a:r>
              <a:rPr lang="en-GB" dirty="0"/>
              <a:t>BD=bipolar disorder; CBT=cognitive–behavioural therapy; MDD=major depressive disorder</a:t>
            </a:r>
          </a:p>
          <a:p>
            <a:endParaRPr lang="en-GB" dirty="0"/>
          </a:p>
          <a:p>
            <a:r>
              <a:rPr lang="en-GB" dirty="0"/>
              <a:t>1. APA. DSM-5-TR. 2022; 2. Ratheesh et al. Acta </a:t>
            </a:r>
            <a:r>
              <a:rPr lang="en-GB" dirty="0" err="1"/>
              <a:t>Psychiatr</a:t>
            </a:r>
            <a:r>
              <a:rPr lang="en-GB" dirty="0"/>
              <a:t> </a:t>
            </a:r>
            <a:r>
              <a:rPr lang="en-GB" dirty="0" err="1"/>
              <a:t>Scand</a:t>
            </a:r>
            <a:r>
              <a:rPr lang="en-GB" dirty="0"/>
              <a:t> 2017;135(4):273–284;</a:t>
            </a:r>
            <a:r>
              <a:rPr lang="en-US" dirty="0"/>
              <a:t> 3. </a:t>
            </a:r>
            <a:r>
              <a:rPr lang="en-US" dirty="0" err="1"/>
              <a:t>Bonnín</a:t>
            </a:r>
            <a:r>
              <a:rPr lang="en-US" dirty="0"/>
              <a:t> et al. Int J </a:t>
            </a:r>
            <a:r>
              <a:rPr lang="en-US" dirty="0" err="1"/>
              <a:t>Neuropsychopharmacol</a:t>
            </a:r>
            <a:r>
              <a:rPr lang="en-US" dirty="0"/>
              <a:t> 2019;22(8):467–477</a:t>
            </a:r>
          </a:p>
        </p:txBody>
      </p:sp>
      <p:sp>
        <p:nvSpPr>
          <p:cNvPr id="6" name="Slide Number Placeholder 5">
            <a:extLst>
              <a:ext uri="{FF2B5EF4-FFF2-40B4-BE49-F238E27FC236}">
                <a16:creationId xmlns:a16="http://schemas.microsoft.com/office/drawing/2014/main" id="{2B976CE7-50A1-90CA-416A-EDB8BCE8A640}"/>
              </a:ext>
            </a:extLst>
          </p:cNvPr>
          <p:cNvSpPr>
            <a:spLocks noGrp="1"/>
          </p:cNvSpPr>
          <p:nvPr>
            <p:ph type="sldNum" sz="quarter" idx="4"/>
          </p:nvPr>
        </p:nvSpPr>
        <p:spPr/>
        <p:txBody>
          <a:bodyPr/>
          <a:lstStyle/>
          <a:p>
            <a:fld id="{C5E73D8C-6D1C-4360-8101-83ED279A0FF1}" type="slidenum">
              <a:rPr lang="en-GB" smtClean="0"/>
              <a:pPr/>
              <a:t>20</a:t>
            </a:fld>
            <a:endParaRPr lang="en-GB" dirty="0"/>
          </a:p>
        </p:txBody>
      </p:sp>
      <p:sp>
        <p:nvSpPr>
          <p:cNvPr id="8" name="Content Placeholder 12">
            <a:extLst>
              <a:ext uri="{FF2B5EF4-FFF2-40B4-BE49-F238E27FC236}">
                <a16:creationId xmlns:a16="http://schemas.microsoft.com/office/drawing/2014/main" id="{41DC1A87-35FB-42FE-68E8-FFFEB347A27E}"/>
              </a:ext>
            </a:extLst>
          </p:cNvPr>
          <p:cNvSpPr txBox="1">
            <a:spLocks/>
          </p:cNvSpPr>
          <p:nvPr/>
        </p:nvSpPr>
        <p:spPr>
          <a:xfrm>
            <a:off x="6174666" y="3148031"/>
            <a:ext cx="1496380" cy="610728"/>
          </a:xfrm>
          <a:prstGeom prst="round2DiagRect">
            <a:avLst>
              <a:gd name="adj1" fmla="val 0"/>
              <a:gd name="adj2" fmla="val 23517"/>
            </a:avLst>
          </a:prstGeom>
          <a:solidFill>
            <a:schemeClr val="accent5"/>
          </a:solidFill>
          <a:ln w="9525">
            <a:solidFill>
              <a:schemeClr val="bg1"/>
            </a:solid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200" b="1" dirty="0">
                <a:solidFill>
                  <a:schemeClr val="bg1"/>
                </a:solidFill>
              </a:rPr>
              <a:t>Functional remediation</a:t>
            </a:r>
          </a:p>
        </p:txBody>
      </p:sp>
      <p:sp>
        <p:nvSpPr>
          <p:cNvPr id="11" name="Content Placeholder 12">
            <a:extLst>
              <a:ext uri="{FF2B5EF4-FFF2-40B4-BE49-F238E27FC236}">
                <a16:creationId xmlns:a16="http://schemas.microsoft.com/office/drawing/2014/main" id="{26FFC8BF-5FDE-311E-ED77-9A5C339F475D}"/>
              </a:ext>
            </a:extLst>
          </p:cNvPr>
          <p:cNvSpPr txBox="1">
            <a:spLocks/>
          </p:cNvSpPr>
          <p:nvPr/>
        </p:nvSpPr>
        <p:spPr>
          <a:xfrm>
            <a:off x="6174666" y="3990316"/>
            <a:ext cx="1496380" cy="610728"/>
          </a:xfrm>
          <a:prstGeom prst="round2DiagRect">
            <a:avLst>
              <a:gd name="adj1" fmla="val 0"/>
              <a:gd name="adj2" fmla="val 23517"/>
            </a:avLst>
          </a:prstGeom>
          <a:solidFill>
            <a:schemeClr val="accent5"/>
          </a:solidFill>
          <a:ln w="9525">
            <a:solidFill>
              <a:schemeClr val="bg1"/>
            </a:solid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200" b="1" dirty="0">
                <a:solidFill>
                  <a:schemeClr val="bg1"/>
                </a:solidFill>
              </a:rPr>
              <a:t>Cognitive remediation</a:t>
            </a:r>
          </a:p>
        </p:txBody>
      </p:sp>
      <p:sp>
        <p:nvSpPr>
          <p:cNvPr id="13" name="Content Placeholder 12">
            <a:extLst>
              <a:ext uri="{FF2B5EF4-FFF2-40B4-BE49-F238E27FC236}">
                <a16:creationId xmlns:a16="http://schemas.microsoft.com/office/drawing/2014/main" id="{90931ADE-EB45-F03B-DC64-24C4F9731BD0}"/>
              </a:ext>
            </a:extLst>
          </p:cNvPr>
          <p:cNvSpPr txBox="1">
            <a:spLocks/>
          </p:cNvSpPr>
          <p:nvPr/>
        </p:nvSpPr>
        <p:spPr>
          <a:xfrm>
            <a:off x="7472480" y="4401749"/>
            <a:ext cx="1496380" cy="610728"/>
          </a:xfrm>
          <a:prstGeom prst="round2DiagRect">
            <a:avLst>
              <a:gd name="adj1" fmla="val 0"/>
              <a:gd name="adj2" fmla="val 23517"/>
            </a:avLst>
          </a:prstGeom>
          <a:solidFill>
            <a:schemeClr val="accent5"/>
          </a:solidFill>
          <a:ln w="9525">
            <a:solidFill>
              <a:schemeClr val="bg1"/>
            </a:solid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200" b="1" dirty="0">
                <a:solidFill>
                  <a:schemeClr val="bg1"/>
                </a:solidFill>
              </a:rPr>
              <a:t>CBT and psychotherapies</a:t>
            </a:r>
          </a:p>
        </p:txBody>
      </p:sp>
      <p:sp>
        <p:nvSpPr>
          <p:cNvPr id="14" name="Rectangle 13">
            <a:extLst>
              <a:ext uri="{FF2B5EF4-FFF2-40B4-BE49-F238E27FC236}">
                <a16:creationId xmlns:a16="http://schemas.microsoft.com/office/drawing/2014/main" id="{356586CB-B8D8-B547-12E0-20E30994B9A5}"/>
              </a:ext>
            </a:extLst>
          </p:cNvPr>
          <p:cNvSpPr/>
          <p:nvPr/>
        </p:nvSpPr>
        <p:spPr>
          <a:xfrm>
            <a:off x="9117220" y="2525692"/>
            <a:ext cx="2625969" cy="2371006"/>
          </a:xfrm>
          <a:prstGeom prst="rect">
            <a:avLst/>
          </a:prstGeom>
          <a:solidFill>
            <a:schemeClr val="accent2">
              <a:lumMod val="20000"/>
              <a:lumOff val="80000"/>
              <a:alpha val="50196"/>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chemeClr val="tx1"/>
              </a:buClr>
            </a:pPr>
            <a:r>
              <a:rPr lang="en-GB" sz="1200" dirty="0">
                <a:solidFill>
                  <a:schemeClr val="accent2">
                    <a:lumMod val="50000"/>
                  </a:schemeClr>
                </a:solidFill>
              </a:rPr>
              <a:t>Personal recovery to improve </a:t>
            </a:r>
            <a:br>
              <a:rPr lang="en-GB" sz="1200" dirty="0">
                <a:solidFill>
                  <a:schemeClr val="accent2">
                    <a:lumMod val="50000"/>
                  </a:schemeClr>
                </a:solidFill>
              </a:rPr>
            </a:br>
            <a:r>
              <a:rPr lang="en-GB" sz="1200" dirty="0">
                <a:solidFill>
                  <a:schemeClr val="accent2">
                    <a:lumMod val="50000"/>
                  </a:schemeClr>
                </a:solidFill>
              </a:rPr>
              <a:t>well-being and quality of life</a:t>
            </a:r>
          </a:p>
        </p:txBody>
      </p:sp>
      <p:sp>
        <p:nvSpPr>
          <p:cNvPr id="12" name="Content Placeholder 12">
            <a:extLst>
              <a:ext uri="{FF2B5EF4-FFF2-40B4-BE49-F238E27FC236}">
                <a16:creationId xmlns:a16="http://schemas.microsoft.com/office/drawing/2014/main" id="{0530ADCE-2B93-D86E-B296-62EAB0FC07D0}"/>
              </a:ext>
            </a:extLst>
          </p:cNvPr>
          <p:cNvSpPr txBox="1">
            <a:spLocks/>
          </p:cNvSpPr>
          <p:nvPr/>
        </p:nvSpPr>
        <p:spPr>
          <a:xfrm>
            <a:off x="7474505" y="3489767"/>
            <a:ext cx="1496380" cy="610728"/>
          </a:xfrm>
          <a:prstGeom prst="round2DiagRect">
            <a:avLst>
              <a:gd name="adj1" fmla="val 0"/>
              <a:gd name="adj2" fmla="val 23517"/>
            </a:avLst>
          </a:prstGeom>
          <a:solidFill>
            <a:schemeClr val="accent5"/>
          </a:solidFill>
          <a:ln w="9525">
            <a:solidFill>
              <a:schemeClr val="bg1"/>
            </a:solid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200" b="1" dirty="0">
                <a:solidFill>
                  <a:schemeClr val="bg1"/>
                </a:solidFill>
              </a:rPr>
              <a:t>Pharmacological therapy</a:t>
            </a:r>
          </a:p>
        </p:txBody>
      </p:sp>
      <p:sp>
        <p:nvSpPr>
          <p:cNvPr id="15" name="Content Placeholder 12">
            <a:extLst>
              <a:ext uri="{FF2B5EF4-FFF2-40B4-BE49-F238E27FC236}">
                <a16:creationId xmlns:a16="http://schemas.microsoft.com/office/drawing/2014/main" id="{E966FCD3-DD1A-C095-A40B-649817BA49CD}"/>
              </a:ext>
            </a:extLst>
          </p:cNvPr>
          <p:cNvSpPr txBox="1">
            <a:spLocks/>
          </p:cNvSpPr>
          <p:nvPr/>
        </p:nvSpPr>
        <p:spPr>
          <a:xfrm>
            <a:off x="9048002" y="3148031"/>
            <a:ext cx="1496380" cy="610728"/>
          </a:xfrm>
          <a:prstGeom prst="round2DiagRect">
            <a:avLst>
              <a:gd name="adj1" fmla="val 0"/>
              <a:gd name="adj2" fmla="val 23517"/>
            </a:avLst>
          </a:prstGeom>
          <a:solidFill>
            <a:schemeClr val="accent2"/>
          </a:solidFill>
          <a:ln w="9525">
            <a:solidFill>
              <a:schemeClr val="bg1"/>
            </a:solid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200" b="1" dirty="0">
                <a:solidFill>
                  <a:schemeClr val="bg1"/>
                </a:solidFill>
              </a:rPr>
              <a:t>Pharmacological therapy</a:t>
            </a:r>
          </a:p>
        </p:txBody>
      </p:sp>
      <p:sp>
        <p:nvSpPr>
          <p:cNvPr id="16" name="Content Placeholder 12">
            <a:extLst>
              <a:ext uri="{FF2B5EF4-FFF2-40B4-BE49-F238E27FC236}">
                <a16:creationId xmlns:a16="http://schemas.microsoft.com/office/drawing/2014/main" id="{DCEB0DD6-EEE9-3A9E-D940-D422B8E07AD3}"/>
              </a:ext>
            </a:extLst>
          </p:cNvPr>
          <p:cNvSpPr txBox="1">
            <a:spLocks/>
          </p:cNvSpPr>
          <p:nvPr/>
        </p:nvSpPr>
        <p:spPr>
          <a:xfrm>
            <a:off x="10309858" y="3489767"/>
            <a:ext cx="1496380" cy="610728"/>
          </a:xfrm>
          <a:prstGeom prst="round2DiagRect">
            <a:avLst>
              <a:gd name="adj1" fmla="val 0"/>
              <a:gd name="adj2" fmla="val 23517"/>
            </a:avLst>
          </a:prstGeom>
          <a:solidFill>
            <a:schemeClr val="accent2"/>
          </a:solidFill>
          <a:ln w="9525">
            <a:solidFill>
              <a:schemeClr val="bg1"/>
            </a:solid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200" b="1" dirty="0">
                <a:solidFill>
                  <a:schemeClr val="bg1"/>
                </a:solidFill>
              </a:rPr>
              <a:t>Physical activity</a:t>
            </a:r>
          </a:p>
        </p:txBody>
      </p:sp>
      <p:sp>
        <p:nvSpPr>
          <p:cNvPr id="17" name="Content Placeholder 12">
            <a:extLst>
              <a:ext uri="{FF2B5EF4-FFF2-40B4-BE49-F238E27FC236}">
                <a16:creationId xmlns:a16="http://schemas.microsoft.com/office/drawing/2014/main" id="{EBC3ED38-9488-E075-0883-A3CCA930C58F}"/>
              </a:ext>
            </a:extLst>
          </p:cNvPr>
          <p:cNvSpPr txBox="1">
            <a:spLocks/>
          </p:cNvSpPr>
          <p:nvPr/>
        </p:nvSpPr>
        <p:spPr>
          <a:xfrm>
            <a:off x="9048002" y="3990316"/>
            <a:ext cx="1496380" cy="610728"/>
          </a:xfrm>
          <a:prstGeom prst="round2DiagRect">
            <a:avLst>
              <a:gd name="adj1" fmla="val 0"/>
              <a:gd name="adj2" fmla="val 23517"/>
            </a:avLst>
          </a:prstGeom>
          <a:solidFill>
            <a:schemeClr val="accent2"/>
          </a:solidFill>
          <a:ln w="9525">
            <a:solidFill>
              <a:schemeClr val="bg1"/>
            </a:solid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200" b="1" dirty="0">
                <a:solidFill>
                  <a:schemeClr val="bg1"/>
                </a:solidFill>
              </a:rPr>
              <a:t>Family-focused therapy</a:t>
            </a:r>
          </a:p>
        </p:txBody>
      </p:sp>
      <p:sp>
        <p:nvSpPr>
          <p:cNvPr id="18" name="Content Placeholder 12">
            <a:extLst>
              <a:ext uri="{FF2B5EF4-FFF2-40B4-BE49-F238E27FC236}">
                <a16:creationId xmlns:a16="http://schemas.microsoft.com/office/drawing/2014/main" id="{DF883659-9BCD-EBDC-D2AE-605C8CB768FC}"/>
              </a:ext>
            </a:extLst>
          </p:cNvPr>
          <p:cNvSpPr txBox="1">
            <a:spLocks/>
          </p:cNvSpPr>
          <p:nvPr/>
        </p:nvSpPr>
        <p:spPr>
          <a:xfrm>
            <a:off x="10309858" y="4405490"/>
            <a:ext cx="1496380" cy="610728"/>
          </a:xfrm>
          <a:prstGeom prst="round2DiagRect">
            <a:avLst>
              <a:gd name="adj1" fmla="val 0"/>
              <a:gd name="adj2" fmla="val 23517"/>
            </a:avLst>
          </a:prstGeom>
          <a:solidFill>
            <a:schemeClr val="accent2"/>
          </a:solidFill>
          <a:ln w="9525">
            <a:solidFill>
              <a:schemeClr val="bg1"/>
            </a:solid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200" b="1" dirty="0">
                <a:solidFill>
                  <a:schemeClr val="bg1"/>
                </a:solidFill>
              </a:rPr>
              <a:t>Internet-based therapies</a:t>
            </a:r>
          </a:p>
        </p:txBody>
      </p:sp>
    </p:spTree>
    <p:extLst>
      <p:ext uri="{BB962C8B-B14F-4D97-AF65-F5344CB8AC3E}">
        <p14:creationId xmlns:p14="http://schemas.microsoft.com/office/powerpoint/2010/main" val="38679408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DB2133D-EA3A-1A79-2DA9-DCF8A98A127F}"/>
              </a:ext>
            </a:extLst>
          </p:cNvPr>
          <p:cNvSpPr>
            <a:spLocks noGrp="1"/>
          </p:cNvSpPr>
          <p:nvPr>
            <p:ph type="title"/>
          </p:nvPr>
        </p:nvSpPr>
        <p:spPr/>
        <p:txBody>
          <a:bodyPr/>
          <a:lstStyle/>
          <a:p>
            <a:r>
              <a:rPr lang="en-GB" dirty="0"/>
              <a:t>Inflammation and bipolar disorder</a:t>
            </a:r>
          </a:p>
        </p:txBody>
      </p:sp>
      <p:sp>
        <p:nvSpPr>
          <p:cNvPr id="2" name="Text Placeholder 1">
            <a:extLst>
              <a:ext uri="{FF2B5EF4-FFF2-40B4-BE49-F238E27FC236}">
                <a16:creationId xmlns:a16="http://schemas.microsoft.com/office/drawing/2014/main" id="{4B6405C9-5B04-6CD4-C00E-F688A6C3AD1D}"/>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4927310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908322-5F8F-06F1-467F-6A9B76D39D24}"/>
              </a:ext>
            </a:extLst>
          </p:cNvPr>
          <p:cNvSpPr>
            <a:spLocks noGrp="1"/>
          </p:cNvSpPr>
          <p:nvPr>
            <p:ph type="body" sz="quarter" idx="17"/>
          </p:nvPr>
        </p:nvSpPr>
        <p:spPr/>
        <p:txBody>
          <a:bodyPr/>
          <a:lstStyle/>
          <a:p>
            <a:r>
              <a:rPr lang="en-GB"/>
              <a:t>Bipolar disorder – Neurobiology and aetiology</a:t>
            </a:r>
            <a:endParaRPr lang="en-GB" dirty="0"/>
          </a:p>
        </p:txBody>
      </p:sp>
      <p:sp>
        <p:nvSpPr>
          <p:cNvPr id="3" name="Title 2">
            <a:extLst>
              <a:ext uri="{FF2B5EF4-FFF2-40B4-BE49-F238E27FC236}">
                <a16:creationId xmlns:a16="http://schemas.microsoft.com/office/drawing/2014/main" id="{3E941FCF-6596-4B6B-A7DD-3B261E1063B6}"/>
              </a:ext>
            </a:extLst>
          </p:cNvPr>
          <p:cNvSpPr>
            <a:spLocks noGrp="1"/>
          </p:cNvSpPr>
          <p:nvPr>
            <p:ph type="title"/>
          </p:nvPr>
        </p:nvSpPr>
        <p:spPr/>
        <p:txBody>
          <a:bodyPr/>
          <a:lstStyle/>
          <a:p>
            <a:r>
              <a:rPr lang="en-GB"/>
              <a:t>Inflammation and bipolar disorder</a:t>
            </a:r>
            <a:endParaRPr lang="en-GB" dirty="0"/>
          </a:p>
        </p:txBody>
      </p:sp>
      <p:sp>
        <p:nvSpPr>
          <p:cNvPr id="8" name="Content Placeholder 7">
            <a:extLst>
              <a:ext uri="{FF2B5EF4-FFF2-40B4-BE49-F238E27FC236}">
                <a16:creationId xmlns:a16="http://schemas.microsoft.com/office/drawing/2014/main" id="{2FBADFC1-F0C0-5FD2-53A4-35C64E699D8E}"/>
              </a:ext>
            </a:extLst>
          </p:cNvPr>
          <p:cNvSpPr>
            <a:spLocks noGrp="1"/>
          </p:cNvSpPr>
          <p:nvPr>
            <p:ph idx="19"/>
          </p:nvPr>
        </p:nvSpPr>
        <p:spPr>
          <a:xfrm>
            <a:off x="3384550" y="1416785"/>
            <a:ext cx="7771130" cy="4415215"/>
          </a:xfrm>
        </p:spPr>
        <p:txBody>
          <a:bodyPr/>
          <a:lstStyle/>
          <a:p>
            <a:r>
              <a:rPr lang="en-GB" dirty="0">
                <a:solidFill>
                  <a:schemeClr val="tx1"/>
                </a:solidFill>
              </a:rPr>
              <a:t>An analysis of postmortem </a:t>
            </a:r>
            <a:r>
              <a:rPr lang="en-US" dirty="0">
                <a:solidFill>
                  <a:schemeClr val="tx1"/>
                </a:solidFill>
              </a:rPr>
              <a:t>frontal cortex </a:t>
            </a:r>
            <a:r>
              <a:rPr lang="en-GB" dirty="0">
                <a:solidFill>
                  <a:schemeClr val="tx1"/>
                </a:solidFill>
              </a:rPr>
              <a:t>brain tissue from people with BD studied the levels of inflammatory markers compared with control brains</a:t>
            </a:r>
            <a:r>
              <a:rPr lang="en-GB" baseline="30000" dirty="0">
                <a:solidFill>
                  <a:schemeClr val="tx1"/>
                </a:solidFill>
              </a:rPr>
              <a:t>2</a:t>
            </a:r>
            <a:endParaRPr lang="en-GB" dirty="0">
              <a:solidFill>
                <a:schemeClr val="tx1"/>
              </a:solidFill>
            </a:endParaRPr>
          </a:p>
          <a:p>
            <a:pPr lvl="1"/>
            <a:r>
              <a:rPr lang="en-GB" sz="1600" dirty="0">
                <a:solidFill>
                  <a:schemeClr val="tx1"/>
                </a:solidFill>
              </a:rPr>
              <a:t>Whereas the levels of </a:t>
            </a:r>
            <a:r>
              <a:rPr lang="en-US" sz="1600" dirty="0">
                <a:solidFill>
                  <a:schemeClr val="tx1"/>
                </a:solidFill>
              </a:rPr>
              <a:t>NMDA receptors, and its subunits NR-1 and NR-3A, were reduced…</a:t>
            </a:r>
          </a:p>
          <a:p>
            <a:pPr lvl="1"/>
            <a:r>
              <a:rPr lang="en-US" sz="1600" dirty="0">
                <a:solidFill>
                  <a:schemeClr val="tx1"/>
                </a:solidFill>
              </a:rPr>
              <a:t>…many inflammatory markers were increased, including IL-1</a:t>
            </a:r>
            <a:r>
              <a:rPr lang="el-GR" sz="1600" dirty="0">
                <a:solidFill>
                  <a:schemeClr val="tx1"/>
                </a:solidFill>
              </a:rPr>
              <a:t>β</a:t>
            </a:r>
            <a:r>
              <a:rPr lang="en-GB" sz="1600" dirty="0">
                <a:solidFill>
                  <a:schemeClr val="tx1"/>
                </a:solidFill>
              </a:rPr>
              <a:t> receptor</a:t>
            </a:r>
            <a:r>
              <a:rPr lang="el-GR" sz="1600" dirty="0">
                <a:solidFill>
                  <a:schemeClr val="tx1"/>
                </a:solidFill>
              </a:rPr>
              <a:t>, </a:t>
            </a:r>
            <a:r>
              <a:rPr lang="en-US" sz="1600" dirty="0">
                <a:solidFill>
                  <a:schemeClr val="tx1"/>
                </a:solidFill>
              </a:rPr>
              <a:t>MyD88, </a:t>
            </a:r>
            <a:r>
              <a:rPr lang="en-US" sz="1600" dirty="0" err="1">
                <a:solidFill>
                  <a:schemeClr val="tx1"/>
                </a:solidFill>
              </a:rPr>
              <a:t>astroglial</a:t>
            </a:r>
            <a:r>
              <a:rPr lang="en-US" sz="1600" dirty="0">
                <a:solidFill>
                  <a:schemeClr val="tx1"/>
                </a:solidFill>
              </a:rPr>
              <a:t> and microglial markers, and </a:t>
            </a:r>
            <a:r>
              <a:rPr lang="en-US" sz="1600" dirty="0" err="1">
                <a:solidFill>
                  <a:schemeClr val="tx1"/>
                </a:solidFill>
              </a:rPr>
              <a:t>iNOS</a:t>
            </a:r>
            <a:endParaRPr lang="en-US" sz="1600" dirty="0">
              <a:solidFill>
                <a:schemeClr val="tx1"/>
              </a:solidFill>
            </a:endParaRPr>
          </a:p>
          <a:p>
            <a:pPr lvl="1"/>
            <a:r>
              <a:rPr lang="en-US" sz="1600" dirty="0">
                <a:solidFill>
                  <a:schemeClr val="tx1"/>
                </a:solidFill>
              </a:rPr>
              <a:t>Taken together, these data suggest that the BD disease process involves </a:t>
            </a:r>
            <a:r>
              <a:rPr lang="en-US" sz="1600" b="1" dirty="0">
                <a:solidFill>
                  <a:schemeClr val="tx1"/>
                </a:solidFill>
              </a:rPr>
              <a:t>excitotoxicity and neuroinflammation</a:t>
            </a:r>
            <a:endParaRPr lang="en-US" sz="1600" dirty="0">
              <a:solidFill>
                <a:schemeClr val="tx1"/>
              </a:solidFill>
            </a:endParaRPr>
          </a:p>
          <a:p>
            <a:r>
              <a:rPr lang="en-US" dirty="0">
                <a:solidFill>
                  <a:schemeClr val="tx1"/>
                </a:solidFill>
              </a:rPr>
              <a:t>A PET brain imaging study using a microglial activation visualizing agent </a:t>
            </a:r>
            <a:br>
              <a:rPr lang="en-US" dirty="0">
                <a:solidFill>
                  <a:schemeClr val="tx1"/>
                </a:solidFill>
              </a:rPr>
            </a:br>
            <a:r>
              <a:rPr lang="en-US" dirty="0">
                <a:solidFill>
                  <a:schemeClr val="tx1"/>
                </a:solidFill>
              </a:rPr>
              <a:t>[</a:t>
            </a:r>
            <a:r>
              <a:rPr lang="en-US" baseline="30000" dirty="0">
                <a:solidFill>
                  <a:schemeClr val="tx1"/>
                </a:solidFill>
              </a:rPr>
              <a:t>11</a:t>
            </a:r>
            <a:r>
              <a:rPr lang="en-US" dirty="0">
                <a:solidFill>
                  <a:schemeClr val="tx1"/>
                </a:solidFill>
              </a:rPr>
              <a:t>C]-(R)-PK11195 found that, compared with controls, people with BD had </a:t>
            </a:r>
            <a:r>
              <a:rPr lang="en-US" b="1" dirty="0">
                <a:solidFill>
                  <a:schemeClr val="tx1"/>
                </a:solidFill>
              </a:rPr>
              <a:t>focal neuroinflammation in the right hippocampus</a:t>
            </a:r>
            <a:r>
              <a:rPr lang="en-US" baseline="30000" dirty="0">
                <a:solidFill>
                  <a:schemeClr val="tx1"/>
                </a:solidFill>
              </a:rPr>
              <a:t>3</a:t>
            </a:r>
            <a:endParaRPr lang="en-US" dirty="0">
              <a:solidFill>
                <a:schemeClr val="tx1"/>
              </a:solidFill>
            </a:endParaRPr>
          </a:p>
          <a:p>
            <a:r>
              <a:rPr lang="en-US" dirty="0">
                <a:solidFill>
                  <a:schemeClr val="tx1"/>
                </a:solidFill>
              </a:rPr>
              <a:t>One study has also reported </a:t>
            </a:r>
            <a:r>
              <a:rPr lang="en-US" b="1" dirty="0">
                <a:solidFill>
                  <a:schemeClr val="tx1"/>
                </a:solidFill>
              </a:rPr>
              <a:t>reduced numbers of oligodendrocytes </a:t>
            </a:r>
            <a:r>
              <a:rPr lang="en-US" dirty="0">
                <a:solidFill>
                  <a:schemeClr val="tx1"/>
                </a:solidFill>
              </a:rPr>
              <a:t>in the brains of people with BD</a:t>
            </a:r>
            <a:r>
              <a:rPr lang="en-US" baseline="30000" dirty="0">
                <a:solidFill>
                  <a:schemeClr val="tx1"/>
                </a:solidFill>
              </a:rPr>
              <a:t>4</a:t>
            </a:r>
            <a:endParaRPr lang="en-US" dirty="0">
              <a:solidFill>
                <a:schemeClr val="tx1"/>
              </a:solidFill>
            </a:endParaRPr>
          </a:p>
        </p:txBody>
      </p:sp>
      <p:sp>
        <p:nvSpPr>
          <p:cNvPr id="4" name="Content Placeholder 3">
            <a:extLst>
              <a:ext uri="{FF2B5EF4-FFF2-40B4-BE49-F238E27FC236}">
                <a16:creationId xmlns:a16="http://schemas.microsoft.com/office/drawing/2014/main" id="{A941F16E-3658-60FA-495C-27098F3F2FE7}"/>
              </a:ext>
            </a:extLst>
          </p:cNvPr>
          <p:cNvSpPr>
            <a:spLocks noGrp="1"/>
          </p:cNvSpPr>
          <p:nvPr>
            <p:ph sz="half" idx="21"/>
          </p:nvPr>
        </p:nvSpPr>
        <p:spPr/>
        <p:txBody>
          <a:bodyPr/>
          <a:lstStyle/>
          <a:p>
            <a:pPr marL="0" indent="0">
              <a:buNone/>
            </a:pPr>
            <a:r>
              <a:rPr lang="en-GB" dirty="0"/>
              <a:t>Inflammation appears to play a role in many mood disorders, including BD – the brains of people with BD carry many of the hallmarks of inflammation</a:t>
            </a:r>
            <a:r>
              <a:rPr lang="en-GB" baseline="30000" dirty="0"/>
              <a:t>1</a:t>
            </a:r>
            <a:endParaRPr lang="en-GB" dirty="0"/>
          </a:p>
          <a:p>
            <a:pPr marL="0" indent="0">
              <a:buNone/>
            </a:pPr>
            <a:endParaRPr lang="en-GB" dirty="0"/>
          </a:p>
        </p:txBody>
      </p:sp>
      <p:sp>
        <p:nvSpPr>
          <p:cNvPr id="7" name="Text Placeholder 6">
            <a:extLst>
              <a:ext uri="{FF2B5EF4-FFF2-40B4-BE49-F238E27FC236}">
                <a16:creationId xmlns:a16="http://schemas.microsoft.com/office/drawing/2014/main" id="{4BFBA92B-683B-D513-6CFC-B83DBCF6B0C4}"/>
              </a:ext>
            </a:extLst>
          </p:cNvPr>
          <p:cNvSpPr>
            <a:spLocks noGrp="1"/>
          </p:cNvSpPr>
          <p:nvPr>
            <p:ph type="body" sz="quarter" idx="18"/>
          </p:nvPr>
        </p:nvSpPr>
        <p:spPr/>
        <p:txBody>
          <a:bodyPr/>
          <a:lstStyle/>
          <a:p>
            <a:r>
              <a:rPr lang="en-US" dirty="0"/>
              <a:t>BD=bipolar disorder; IL-1</a:t>
            </a:r>
            <a:r>
              <a:rPr lang="el-GR" dirty="0"/>
              <a:t>β</a:t>
            </a:r>
            <a:r>
              <a:rPr lang="en-GB" dirty="0"/>
              <a:t>=interleukin-1 beta; </a:t>
            </a:r>
            <a:r>
              <a:rPr lang="en-GB" dirty="0" err="1"/>
              <a:t>iNOS</a:t>
            </a:r>
            <a:r>
              <a:rPr lang="en-GB" dirty="0"/>
              <a:t>=inducible nitric oxide synthase; NMDA=N-methyl-D-aspartate; </a:t>
            </a:r>
            <a:br>
              <a:rPr lang="en-GB" dirty="0"/>
            </a:br>
            <a:r>
              <a:rPr lang="en-GB" dirty="0"/>
              <a:t>NR=NMDA receptor; MyD88=myeloid differentiation factor 88; PET=positron emission tomography</a:t>
            </a:r>
          </a:p>
          <a:p>
            <a:endParaRPr lang="en-GB" dirty="0"/>
          </a:p>
          <a:p>
            <a:r>
              <a:rPr lang="it-IT" dirty="0"/>
              <a:t>1. Benedetti et al. Front Psychiatry 2020;11:71; </a:t>
            </a:r>
            <a:r>
              <a:rPr lang="en-GB" dirty="0"/>
              <a:t>2. Rao et al. Mol Psychiatry 2010;15(4):384–392;</a:t>
            </a:r>
            <a:endParaRPr lang="it-IT" dirty="0"/>
          </a:p>
          <a:p>
            <a:r>
              <a:rPr lang="en-GB" dirty="0"/>
              <a:t>3. </a:t>
            </a:r>
            <a:r>
              <a:rPr lang="en-GB" dirty="0" err="1"/>
              <a:t>Haarman</a:t>
            </a:r>
            <a:r>
              <a:rPr lang="en-GB" dirty="0"/>
              <a:t> et al. Brain </a:t>
            </a:r>
            <a:r>
              <a:rPr lang="en-GB" dirty="0" err="1"/>
              <a:t>Behav</a:t>
            </a:r>
            <a:r>
              <a:rPr lang="en-GB" dirty="0"/>
              <a:t> </a:t>
            </a:r>
            <a:r>
              <a:rPr lang="en-GB" dirty="0" err="1"/>
              <a:t>Immun</a:t>
            </a:r>
            <a:r>
              <a:rPr lang="en-GB" dirty="0"/>
              <a:t> 2014;40:219–225; 4. </a:t>
            </a:r>
            <a:r>
              <a:rPr lang="it-IT" dirty="0"/>
              <a:t>Vostrikov et al. Schizophr Res 2007;94(1–3):273–280</a:t>
            </a:r>
          </a:p>
        </p:txBody>
      </p:sp>
      <p:sp>
        <p:nvSpPr>
          <p:cNvPr id="6" name="Slide Number Placeholder 5">
            <a:extLst>
              <a:ext uri="{FF2B5EF4-FFF2-40B4-BE49-F238E27FC236}">
                <a16:creationId xmlns:a16="http://schemas.microsoft.com/office/drawing/2014/main" id="{DD541423-6202-8856-7A59-1920041EB874}"/>
              </a:ext>
            </a:extLst>
          </p:cNvPr>
          <p:cNvSpPr>
            <a:spLocks noGrp="1"/>
          </p:cNvSpPr>
          <p:nvPr>
            <p:ph type="sldNum" sz="quarter" idx="4"/>
          </p:nvPr>
        </p:nvSpPr>
        <p:spPr/>
        <p:txBody>
          <a:bodyPr/>
          <a:lstStyle/>
          <a:p>
            <a:fld id="{C5E73D8C-6D1C-4360-8101-83ED279A0FF1}" type="slidenum">
              <a:rPr lang="en-GB" smtClean="0"/>
              <a:pPr/>
              <a:t>22</a:t>
            </a:fld>
            <a:endParaRPr lang="en-GB" dirty="0"/>
          </a:p>
        </p:txBody>
      </p:sp>
    </p:spTree>
    <p:extLst>
      <p:ext uri="{BB962C8B-B14F-4D97-AF65-F5344CB8AC3E}">
        <p14:creationId xmlns:p14="http://schemas.microsoft.com/office/powerpoint/2010/main" val="32942352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73BE41B-0B5D-55F9-6EF1-2BB9CE8134F1}"/>
              </a:ext>
            </a:extLst>
          </p:cNvPr>
          <p:cNvSpPr/>
          <p:nvPr/>
        </p:nvSpPr>
        <p:spPr>
          <a:xfrm>
            <a:off x="6285093" y="2341505"/>
            <a:ext cx="2559051" cy="158500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1">
            <a:extLst>
              <a:ext uri="{FF2B5EF4-FFF2-40B4-BE49-F238E27FC236}">
                <a16:creationId xmlns:a16="http://schemas.microsoft.com/office/drawing/2014/main" id="{D0908322-5F8F-06F1-467F-6A9B76D39D24}"/>
              </a:ext>
            </a:extLst>
          </p:cNvPr>
          <p:cNvSpPr>
            <a:spLocks noGrp="1"/>
          </p:cNvSpPr>
          <p:nvPr>
            <p:ph type="body" sz="quarter" idx="17"/>
          </p:nvPr>
        </p:nvSpPr>
        <p:spPr/>
        <p:txBody>
          <a:bodyPr/>
          <a:lstStyle/>
          <a:p>
            <a:r>
              <a:rPr lang="en-GB" dirty="0"/>
              <a:t>Bipolar disorder – Neurobiology and aetiology</a:t>
            </a:r>
          </a:p>
        </p:txBody>
      </p:sp>
      <p:sp>
        <p:nvSpPr>
          <p:cNvPr id="3" name="Title 2">
            <a:extLst>
              <a:ext uri="{FF2B5EF4-FFF2-40B4-BE49-F238E27FC236}">
                <a16:creationId xmlns:a16="http://schemas.microsoft.com/office/drawing/2014/main" id="{3E941FCF-6596-4B6B-A7DD-3B261E1063B6}"/>
              </a:ext>
            </a:extLst>
          </p:cNvPr>
          <p:cNvSpPr>
            <a:spLocks noGrp="1"/>
          </p:cNvSpPr>
          <p:nvPr>
            <p:ph type="title"/>
          </p:nvPr>
        </p:nvSpPr>
        <p:spPr/>
        <p:txBody>
          <a:bodyPr/>
          <a:lstStyle/>
          <a:p>
            <a:r>
              <a:rPr lang="en-GB" dirty="0"/>
              <a:t>Immune activation and bipolar disorder</a:t>
            </a:r>
          </a:p>
        </p:txBody>
      </p:sp>
      <p:sp>
        <p:nvSpPr>
          <p:cNvPr id="10" name="Content Placeholder 9">
            <a:extLst>
              <a:ext uri="{FF2B5EF4-FFF2-40B4-BE49-F238E27FC236}">
                <a16:creationId xmlns:a16="http://schemas.microsoft.com/office/drawing/2014/main" id="{9AB66DDC-FB88-8863-A0BB-50F8706A08E1}"/>
              </a:ext>
            </a:extLst>
          </p:cNvPr>
          <p:cNvSpPr>
            <a:spLocks noGrp="1"/>
          </p:cNvSpPr>
          <p:nvPr>
            <p:ph idx="20"/>
          </p:nvPr>
        </p:nvSpPr>
        <p:spPr>
          <a:xfrm>
            <a:off x="539749" y="1415845"/>
            <a:ext cx="5337833" cy="4415215"/>
          </a:xfrm>
        </p:spPr>
        <p:txBody>
          <a:bodyPr/>
          <a:lstStyle/>
          <a:p>
            <a:r>
              <a:rPr lang="en-GB" sz="1400" dirty="0">
                <a:solidFill>
                  <a:schemeClr val="tx1"/>
                </a:solidFill>
              </a:rPr>
              <a:t>BD appears to be associated with dysfunction of the immune system</a:t>
            </a:r>
            <a:r>
              <a:rPr lang="en-GB" sz="1400" baseline="30000" dirty="0">
                <a:solidFill>
                  <a:schemeClr val="tx1"/>
                </a:solidFill>
              </a:rPr>
              <a:t>1</a:t>
            </a:r>
            <a:endParaRPr lang="en-GB" sz="1400" dirty="0">
              <a:solidFill>
                <a:schemeClr val="tx1"/>
              </a:solidFill>
            </a:endParaRPr>
          </a:p>
          <a:p>
            <a:pPr lvl="1"/>
            <a:r>
              <a:rPr lang="en-GB" dirty="0">
                <a:solidFill>
                  <a:schemeClr val="tx1"/>
                </a:solidFill>
              </a:rPr>
              <a:t>BD is commonly comorbid with autoimmune diseases</a:t>
            </a:r>
          </a:p>
          <a:p>
            <a:pPr lvl="1"/>
            <a:r>
              <a:rPr lang="en-GB" dirty="0">
                <a:solidFill>
                  <a:schemeClr val="tx1"/>
                </a:solidFill>
              </a:rPr>
              <a:t>Patients with BD have high levels of inflammatory cytokines</a:t>
            </a:r>
          </a:p>
          <a:p>
            <a:r>
              <a:rPr lang="en-GB" sz="1400" dirty="0">
                <a:solidFill>
                  <a:schemeClr val="tx1"/>
                </a:solidFill>
              </a:rPr>
              <a:t>Along with inflammatory cytokines, some lines of evidence have suggested that white blood cells may be dysregulated in patients with BD, including </a:t>
            </a:r>
            <a:r>
              <a:rPr lang="en-GB" sz="1400" b="1" dirty="0">
                <a:solidFill>
                  <a:schemeClr val="tx1"/>
                </a:solidFill>
              </a:rPr>
              <a:t>monocyte and lymphocyte activation</a:t>
            </a:r>
            <a:r>
              <a:rPr lang="en-GB" sz="1400" dirty="0">
                <a:solidFill>
                  <a:schemeClr val="tx1"/>
                </a:solidFill>
              </a:rPr>
              <a:t>, and </a:t>
            </a:r>
            <a:r>
              <a:rPr lang="en-GB" sz="1400" b="1" dirty="0">
                <a:solidFill>
                  <a:schemeClr val="tx1"/>
                </a:solidFill>
              </a:rPr>
              <a:t>T-cell imbalances</a:t>
            </a:r>
            <a:r>
              <a:rPr lang="en-GB" sz="1400" baseline="30000" dirty="0">
                <a:solidFill>
                  <a:schemeClr val="tx1"/>
                </a:solidFill>
              </a:rPr>
              <a:t>2,3</a:t>
            </a:r>
            <a:endParaRPr lang="en-GB" sz="1400" dirty="0">
              <a:solidFill>
                <a:schemeClr val="tx1"/>
              </a:solidFill>
            </a:endParaRPr>
          </a:p>
          <a:p>
            <a:r>
              <a:rPr lang="en-GB" sz="1400" dirty="0">
                <a:solidFill>
                  <a:schemeClr val="tx1"/>
                </a:solidFill>
              </a:rPr>
              <a:t>A ‘systemic toxicity index’ has been developed, constituting a </a:t>
            </a:r>
            <a:r>
              <a:rPr lang="en-US" sz="1400" dirty="0">
                <a:solidFill>
                  <a:schemeClr val="tx1"/>
                </a:solidFill>
              </a:rPr>
              <a:t>set of targets related to </a:t>
            </a:r>
            <a:r>
              <a:rPr lang="en-US" sz="1400" b="1" dirty="0">
                <a:solidFill>
                  <a:schemeClr val="tx1"/>
                </a:solidFill>
              </a:rPr>
              <a:t>oxidative stress</a:t>
            </a:r>
            <a:r>
              <a:rPr lang="en-US" sz="1400" dirty="0">
                <a:solidFill>
                  <a:schemeClr val="tx1"/>
                </a:solidFill>
              </a:rPr>
              <a:t>, </a:t>
            </a:r>
            <a:r>
              <a:rPr lang="en-US" sz="1400" b="1" dirty="0">
                <a:solidFill>
                  <a:schemeClr val="tx1"/>
                </a:solidFill>
              </a:rPr>
              <a:t>neurotrophins</a:t>
            </a:r>
            <a:r>
              <a:rPr lang="en-US" sz="1400" dirty="0">
                <a:solidFill>
                  <a:schemeClr val="tx1"/>
                </a:solidFill>
              </a:rPr>
              <a:t>, and </a:t>
            </a:r>
            <a:r>
              <a:rPr lang="en-US" sz="1400" b="1" dirty="0">
                <a:solidFill>
                  <a:schemeClr val="tx1"/>
                </a:solidFill>
              </a:rPr>
              <a:t>inflammation</a:t>
            </a:r>
            <a:r>
              <a:rPr lang="en-US" sz="1400" dirty="0">
                <a:solidFill>
                  <a:schemeClr val="tx1"/>
                </a:solidFill>
              </a:rPr>
              <a:t> (as key mediators of the cognitive and general health impairment) in patients with recurrent mood episodes</a:t>
            </a:r>
            <a:r>
              <a:rPr lang="en-GB" sz="1400" baseline="30000" dirty="0">
                <a:solidFill>
                  <a:schemeClr val="tx1"/>
                </a:solidFill>
              </a:rPr>
              <a:t>4</a:t>
            </a:r>
            <a:endParaRPr lang="en-US" sz="1400" baseline="30000" dirty="0">
              <a:solidFill>
                <a:schemeClr val="tx1"/>
              </a:solidFill>
            </a:endParaRPr>
          </a:p>
          <a:p>
            <a:r>
              <a:rPr lang="en-GB" sz="1400" dirty="0">
                <a:solidFill>
                  <a:schemeClr val="tx1"/>
                </a:solidFill>
              </a:rPr>
              <a:t>Helping the patient to prevent the bodily changes and transformation that characterise progression of bipolar disorder (including any immune dysregulation or functional brain changes) is an important clinical goal</a:t>
            </a:r>
            <a:r>
              <a:rPr lang="en-GB" sz="1400" baseline="30000" dirty="0">
                <a:solidFill>
                  <a:schemeClr val="tx1"/>
                </a:solidFill>
              </a:rPr>
              <a:t>5</a:t>
            </a:r>
            <a:endParaRPr lang="en-GB" sz="1400" dirty="0">
              <a:solidFill>
                <a:schemeClr val="tx1"/>
              </a:solidFill>
            </a:endParaRPr>
          </a:p>
        </p:txBody>
      </p:sp>
      <p:sp>
        <p:nvSpPr>
          <p:cNvPr id="9" name="Text Placeholder 8">
            <a:extLst>
              <a:ext uri="{FF2B5EF4-FFF2-40B4-BE49-F238E27FC236}">
                <a16:creationId xmlns:a16="http://schemas.microsoft.com/office/drawing/2014/main" id="{310EEA20-2550-63F0-85BE-8896E1AF6BEC}"/>
              </a:ext>
            </a:extLst>
          </p:cNvPr>
          <p:cNvSpPr>
            <a:spLocks noGrp="1"/>
          </p:cNvSpPr>
          <p:nvPr>
            <p:ph type="body" sz="quarter" idx="18"/>
          </p:nvPr>
        </p:nvSpPr>
        <p:spPr/>
        <p:txBody>
          <a:bodyPr/>
          <a:lstStyle/>
          <a:p>
            <a:r>
              <a:rPr lang="en-GB" dirty="0"/>
              <a:t>BD=bipolar disorder</a:t>
            </a:r>
          </a:p>
          <a:p>
            <a:endParaRPr lang="en-GB" dirty="0"/>
          </a:p>
          <a:p>
            <a:r>
              <a:rPr lang="en-GB" dirty="0"/>
              <a:t>1. </a:t>
            </a:r>
            <a:r>
              <a:rPr lang="en-GB" dirty="0" err="1"/>
              <a:t>Rosenblat</a:t>
            </a:r>
            <a:r>
              <a:rPr lang="en-GB" dirty="0"/>
              <a:t> &amp; McIntyre. Brain Sci 2017;7(11):144; 2. Barbosa et al. Int J </a:t>
            </a:r>
            <a:r>
              <a:rPr lang="en-GB" dirty="0" err="1"/>
              <a:t>Neuropsychopharmacol</a:t>
            </a:r>
            <a:r>
              <a:rPr lang="en-GB" dirty="0"/>
              <a:t> 2014;18(1):pyu021; </a:t>
            </a:r>
            <a:br>
              <a:rPr lang="en-GB" dirty="0"/>
            </a:br>
            <a:r>
              <a:rPr lang="en-GB" dirty="0"/>
              <a:t>3. Chen et al. </a:t>
            </a:r>
            <a:r>
              <a:rPr lang="en-GB" dirty="0" err="1"/>
              <a:t>Transl</a:t>
            </a:r>
            <a:r>
              <a:rPr lang="en-GB" dirty="0"/>
              <a:t> Psychiatry 2023;13(1):153; 4. </a:t>
            </a:r>
            <a:r>
              <a:rPr lang="en-GB" dirty="0" err="1"/>
              <a:t>Kapczinski</a:t>
            </a:r>
            <a:r>
              <a:rPr lang="en-GB" dirty="0"/>
              <a:t> et al. Mol Psychiatry 2010;15(8):784–786; 5. </a:t>
            </a:r>
            <a:r>
              <a:rPr lang="en-US" dirty="0"/>
              <a:t>Post. Braz J Psychiatry 2020;42(5):552–557</a:t>
            </a:r>
          </a:p>
        </p:txBody>
      </p:sp>
      <p:sp>
        <p:nvSpPr>
          <p:cNvPr id="6" name="Slide Number Placeholder 5">
            <a:extLst>
              <a:ext uri="{FF2B5EF4-FFF2-40B4-BE49-F238E27FC236}">
                <a16:creationId xmlns:a16="http://schemas.microsoft.com/office/drawing/2014/main" id="{DD541423-6202-8856-7A59-1920041EB874}"/>
              </a:ext>
            </a:extLst>
          </p:cNvPr>
          <p:cNvSpPr>
            <a:spLocks noGrp="1"/>
          </p:cNvSpPr>
          <p:nvPr>
            <p:ph type="sldNum" sz="quarter" idx="4"/>
          </p:nvPr>
        </p:nvSpPr>
        <p:spPr/>
        <p:txBody>
          <a:bodyPr/>
          <a:lstStyle/>
          <a:p>
            <a:fld id="{C5E73D8C-6D1C-4360-8101-83ED279A0FF1}" type="slidenum">
              <a:rPr lang="en-GB" smtClean="0"/>
              <a:pPr/>
              <a:t>23</a:t>
            </a:fld>
            <a:endParaRPr lang="en-GB" dirty="0"/>
          </a:p>
        </p:txBody>
      </p:sp>
      <p:sp>
        <p:nvSpPr>
          <p:cNvPr id="12" name="TextBox 11">
            <a:extLst>
              <a:ext uri="{FF2B5EF4-FFF2-40B4-BE49-F238E27FC236}">
                <a16:creationId xmlns:a16="http://schemas.microsoft.com/office/drawing/2014/main" id="{E4D9B218-E905-1549-7627-170D569F4FDB}"/>
              </a:ext>
            </a:extLst>
          </p:cNvPr>
          <p:cNvSpPr txBox="1"/>
          <p:nvPr/>
        </p:nvSpPr>
        <p:spPr>
          <a:xfrm>
            <a:off x="6842125" y="1415845"/>
            <a:ext cx="4197350" cy="523220"/>
          </a:xfrm>
          <a:prstGeom prst="rect">
            <a:avLst/>
          </a:prstGeom>
          <a:noFill/>
        </p:spPr>
        <p:txBody>
          <a:bodyPr wrap="square" rtlCol="0">
            <a:spAutoFit/>
          </a:bodyPr>
          <a:lstStyle/>
          <a:p>
            <a:pPr algn="ctr"/>
            <a:r>
              <a:rPr lang="en-GB" sz="1400" b="1" dirty="0">
                <a:solidFill>
                  <a:schemeClr val="accent2">
                    <a:lumMod val="50000"/>
                  </a:schemeClr>
                </a:solidFill>
              </a:rPr>
              <a:t>Various links between immune system dysfunction and bipolar disorder</a:t>
            </a:r>
            <a:r>
              <a:rPr lang="en-GB" sz="1400" b="1" baseline="30000" dirty="0">
                <a:solidFill>
                  <a:schemeClr val="accent2">
                    <a:lumMod val="50000"/>
                  </a:schemeClr>
                </a:solidFill>
              </a:rPr>
              <a:t>1</a:t>
            </a:r>
            <a:endParaRPr lang="en-GB" sz="1400" b="1" dirty="0">
              <a:solidFill>
                <a:schemeClr val="accent2">
                  <a:lumMod val="50000"/>
                </a:schemeClr>
              </a:solidFill>
            </a:endParaRPr>
          </a:p>
        </p:txBody>
      </p:sp>
      <p:sp>
        <p:nvSpPr>
          <p:cNvPr id="14" name="Rectangle 13">
            <a:extLst>
              <a:ext uri="{FF2B5EF4-FFF2-40B4-BE49-F238E27FC236}">
                <a16:creationId xmlns:a16="http://schemas.microsoft.com/office/drawing/2014/main" id="{F73871C0-C2E1-EF55-6331-3CDAA03A24E9}"/>
              </a:ext>
            </a:extLst>
          </p:cNvPr>
          <p:cNvSpPr/>
          <p:nvPr/>
        </p:nvSpPr>
        <p:spPr>
          <a:xfrm>
            <a:off x="6314419" y="3350122"/>
            <a:ext cx="1127954" cy="523220"/>
          </a:xfrm>
          <a:prstGeom prst="rect">
            <a:avLst/>
          </a:prstGeom>
          <a:solidFill>
            <a:schemeClr val="accent5">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accent5">
                    <a:lumMod val="50000"/>
                  </a:schemeClr>
                </a:solidFill>
              </a:rPr>
              <a:t>Inflammatory conditions</a:t>
            </a:r>
          </a:p>
        </p:txBody>
      </p:sp>
      <p:sp>
        <p:nvSpPr>
          <p:cNvPr id="15" name="Rectangle 14">
            <a:extLst>
              <a:ext uri="{FF2B5EF4-FFF2-40B4-BE49-F238E27FC236}">
                <a16:creationId xmlns:a16="http://schemas.microsoft.com/office/drawing/2014/main" id="{D3E7CF7C-5686-EBA3-43DF-4602352484EB}"/>
              </a:ext>
            </a:extLst>
          </p:cNvPr>
          <p:cNvSpPr/>
          <p:nvPr/>
        </p:nvSpPr>
        <p:spPr>
          <a:xfrm>
            <a:off x="7675356" y="3350122"/>
            <a:ext cx="1127954" cy="523220"/>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accent4">
                    <a:lumMod val="50000"/>
                  </a:schemeClr>
                </a:solidFill>
              </a:rPr>
              <a:t>Bipolar disorder</a:t>
            </a:r>
          </a:p>
        </p:txBody>
      </p:sp>
      <p:cxnSp>
        <p:nvCxnSpPr>
          <p:cNvPr id="17" name="Straight Arrow Connector 16">
            <a:extLst>
              <a:ext uri="{FF2B5EF4-FFF2-40B4-BE49-F238E27FC236}">
                <a16:creationId xmlns:a16="http://schemas.microsoft.com/office/drawing/2014/main" id="{D32CC276-94B4-9D5E-40F2-4A8DFD69AEB8}"/>
              </a:ext>
            </a:extLst>
          </p:cNvPr>
          <p:cNvCxnSpPr>
            <a:cxnSpLocks/>
          </p:cNvCxnSpPr>
          <p:nvPr/>
        </p:nvCxnSpPr>
        <p:spPr>
          <a:xfrm>
            <a:off x="7628872" y="2973633"/>
            <a:ext cx="172800" cy="331200"/>
          </a:xfrm>
          <a:prstGeom prst="straightConnector1">
            <a:avLst/>
          </a:prstGeom>
          <a:ln w="1905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AB1F833C-2CCD-1451-A64C-A96F4F71183F}"/>
              </a:ext>
            </a:extLst>
          </p:cNvPr>
          <p:cNvCxnSpPr>
            <a:cxnSpLocks/>
          </p:cNvCxnSpPr>
          <p:nvPr/>
        </p:nvCxnSpPr>
        <p:spPr>
          <a:xfrm flipH="1">
            <a:off x="7355973" y="2973633"/>
            <a:ext cx="172800" cy="331200"/>
          </a:xfrm>
          <a:prstGeom prst="straightConnector1">
            <a:avLst/>
          </a:prstGeom>
          <a:ln w="1905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B6BB0B30-C17A-7934-3C6E-A20E3F4B5AFA}"/>
              </a:ext>
            </a:extLst>
          </p:cNvPr>
          <p:cNvSpPr/>
          <p:nvPr/>
        </p:nvSpPr>
        <p:spPr>
          <a:xfrm>
            <a:off x="7009696" y="2449679"/>
            <a:ext cx="1127954" cy="523220"/>
          </a:xfrm>
          <a:prstGeom prst="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accent3">
                    <a:lumMod val="50000"/>
                  </a:schemeClr>
                </a:solidFill>
              </a:rPr>
              <a:t>Immune dysfunction</a:t>
            </a:r>
          </a:p>
        </p:txBody>
      </p:sp>
      <p:sp>
        <p:nvSpPr>
          <p:cNvPr id="20" name="TextBox 19">
            <a:extLst>
              <a:ext uri="{FF2B5EF4-FFF2-40B4-BE49-F238E27FC236}">
                <a16:creationId xmlns:a16="http://schemas.microsoft.com/office/drawing/2014/main" id="{48177A4D-08C0-887E-111E-B948FE19B0E8}"/>
              </a:ext>
            </a:extLst>
          </p:cNvPr>
          <p:cNvSpPr txBox="1"/>
          <p:nvPr/>
        </p:nvSpPr>
        <p:spPr>
          <a:xfrm>
            <a:off x="6515915" y="1979525"/>
            <a:ext cx="2097406" cy="400110"/>
          </a:xfrm>
          <a:prstGeom prst="rect">
            <a:avLst/>
          </a:prstGeom>
          <a:solidFill>
            <a:schemeClr val="bg1"/>
          </a:solidFill>
          <a:ln w="19050">
            <a:solidFill>
              <a:srgbClr val="E3E3E3"/>
            </a:solidFill>
          </a:ln>
        </p:spPr>
        <p:txBody>
          <a:bodyPr wrap="square" rtlCol="0">
            <a:spAutoFit/>
          </a:bodyPr>
          <a:lstStyle/>
          <a:p>
            <a:pPr algn="ctr"/>
            <a:r>
              <a:rPr lang="en-GB" sz="1000" b="1" dirty="0">
                <a:solidFill>
                  <a:schemeClr val="accent1">
                    <a:lumMod val="50000"/>
                  </a:schemeClr>
                </a:solidFill>
              </a:rPr>
              <a:t>1. Immune dysfunction as a common underlying cause</a:t>
            </a:r>
          </a:p>
        </p:txBody>
      </p:sp>
      <p:sp>
        <p:nvSpPr>
          <p:cNvPr id="29" name="Rectangle 28">
            <a:extLst>
              <a:ext uri="{FF2B5EF4-FFF2-40B4-BE49-F238E27FC236}">
                <a16:creationId xmlns:a16="http://schemas.microsoft.com/office/drawing/2014/main" id="{4CE56C8C-153D-395A-AC2F-D6987BD9BE47}"/>
              </a:ext>
            </a:extLst>
          </p:cNvPr>
          <p:cNvSpPr/>
          <p:nvPr/>
        </p:nvSpPr>
        <p:spPr>
          <a:xfrm>
            <a:off x="6314419" y="4406393"/>
            <a:ext cx="2559051" cy="1638357"/>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F3BDD3B3-6056-75CF-70A5-F36FEA2130BE}"/>
              </a:ext>
            </a:extLst>
          </p:cNvPr>
          <p:cNvSpPr/>
          <p:nvPr/>
        </p:nvSpPr>
        <p:spPr>
          <a:xfrm>
            <a:off x="6427835" y="5415010"/>
            <a:ext cx="944966" cy="523220"/>
          </a:xfrm>
          <a:prstGeom prst="rect">
            <a:avLst/>
          </a:prstGeom>
          <a:solidFill>
            <a:schemeClr val="accent5">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dirty="0">
                <a:solidFill>
                  <a:schemeClr val="accent5">
                    <a:lumMod val="50000"/>
                  </a:schemeClr>
                </a:solidFill>
              </a:rPr>
              <a:t>Inflammatory</a:t>
            </a:r>
            <a:br>
              <a:rPr lang="en-GB" sz="1200" dirty="0">
                <a:solidFill>
                  <a:schemeClr val="accent5">
                    <a:lumMod val="50000"/>
                  </a:schemeClr>
                </a:solidFill>
              </a:rPr>
            </a:br>
            <a:r>
              <a:rPr lang="en-GB" sz="1200" dirty="0">
                <a:solidFill>
                  <a:schemeClr val="accent5">
                    <a:lumMod val="50000"/>
                  </a:schemeClr>
                </a:solidFill>
              </a:rPr>
              <a:t>condition</a:t>
            </a:r>
          </a:p>
        </p:txBody>
      </p:sp>
      <p:sp>
        <p:nvSpPr>
          <p:cNvPr id="31" name="Rectangle 30">
            <a:extLst>
              <a:ext uri="{FF2B5EF4-FFF2-40B4-BE49-F238E27FC236}">
                <a16:creationId xmlns:a16="http://schemas.microsoft.com/office/drawing/2014/main" id="{F76303DC-86F5-09E9-F4EB-B9483F83E3B4}"/>
              </a:ext>
            </a:extLst>
          </p:cNvPr>
          <p:cNvSpPr/>
          <p:nvPr/>
        </p:nvSpPr>
        <p:spPr>
          <a:xfrm>
            <a:off x="7788772" y="5415010"/>
            <a:ext cx="944966" cy="523220"/>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dirty="0">
                <a:solidFill>
                  <a:schemeClr val="accent4">
                    <a:lumMod val="50000"/>
                  </a:schemeClr>
                </a:solidFill>
              </a:rPr>
              <a:t>Bipolar</a:t>
            </a:r>
            <a:br>
              <a:rPr lang="en-GB" sz="1200" dirty="0">
                <a:solidFill>
                  <a:schemeClr val="accent4">
                    <a:lumMod val="50000"/>
                  </a:schemeClr>
                </a:solidFill>
              </a:rPr>
            </a:br>
            <a:r>
              <a:rPr lang="en-GB" sz="1200" dirty="0">
                <a:solidFill>
                  <a:schemeClr val="accent4">
                    <a:lumMod val="50000"/>
                  </a:schemeClr>
                </a:solidFill>
              </a:rPr>
              <a:t>disorder</a:t>
            </a:r>
          </a:p>
        </p:txBody>
      </p:sp>
      <p:sp>
        <p:nvSpPr>
          <p:cNvPr id="34" name="Rectangle 33">
            <a:extLst>
              <a:ext uri="{FF2B5EF4-FFF2-40B4-BE49-F238E27FC236}">
                <a16:creationId xmlns:a16="http://schemas.microsoft.com/office/drawing/2014/main" id="{134CC691-CDDA-C4B1-D2F4-DDA8B5D6EAC4}"/>
              </a:ext>
            </a:extLst>
          </p:cNvPr>
          <p:cNvSpPr/>
          <p:nvPr/>
        </p:nvSpPr>
        <p:spPr>
          <a:xfrm>
            <a:off x="7031618" y="4514567"/>
            <a:ext cx="1127954" cy="523220"/>
          </a:xfrm>
          <a:prstGeom prst="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accent3">
                    <a:lumMod val="50000"/>
                  </a:schemeClr>
                </a:solidFill>
              </a:rPr>
              <a:t>Immune dysfunction</a:t>
            </a:r>
          </a:p>
        </p:txBody>
      </p:sp>
      <p:sp>
        <p:nvSpPr>
          <p:cNvPr id="35" name="TextBox 34">
            <a:extLst>
              <a:ext uri="{FF2B5EF4-FFF2-40B4-BE49-F238E27FC236}">
                <a16:creationId xmlns:a16="http://schemas.microsoft.com/office/drawing/2014/main" id="{33ECC8BA-2ACF-54E3-502A-03F51272667F}"/>
              </a:ext>
            </a:extLst>
          </p:cNvPr>
          <p:cNvSpPr txBox="1"/>
          <p:nvPr/>
        </p:nvSpPr>
        <p:spPr>
          <a:xfrm>
            <a:off x="6549009" y="4044413"/>
            <a:ext cx="2089871" cy="400110"/>
          </a:xfrm>
          <a:prstGeom prst="rect">
            <a:avLst/>
          </a:prstGeom>
          <a:solidFill>
            <a:schemeClr val="bg1"/>
          </a:solidFill>
          <a:ln w="19050">
            <a:solidFill>
              <a:schemeClr val="tx1"/>
            </a:solidFill>
          </a:ln>
        </p:spPr>
        <p:txBody>
          <a:bodyPr wrap="square" rtlCol="0">
            <a:spAutoFit/>
          </a:bodyPr>
          <a:lstStyle/>
          <a:p>
            <a:pPr algn="ctr"/>
            <a:r>
              <a:rPr lang="en-GB" sz="1000" b="1" dirty="0"/>
              <a:t>A combination of all 3, with each perpetuating the other</a:t>
            </a:r>
          </a:p>
        </p:txBody>
      </p:sp>
      <p:cxnSp>
        <p:nvCxnSpPr>
          <p:cNvPr id="33" name="Straight Arrow Connector 32">
            <a:extLst>
              <a:ext uri="{FF2B5EF4-FFF2-40B4-BE49-F238E27FC236}">
                <a16:creationId xmlns:a16="http://schemas.microsoft.com/office/drawing/2014/main" id="{D7624E3E-8775-156E-0869-ACA4606D22A9}"/>
              </a:ext>
            </a:extLst>
          </p:cNvPr>
          <p:cNvCxnSpPr>
            <a:cxnSpLocks/>
          </p:cNvCxnSpPr>
          <p:nvPr/>
        </p:nvCxnSpPr>
        <p:spPr>
          <a:xfrm flipH="1">
            <a:off x="7216349" y="5060798"/>
            <a:ext cx="172800" cy="331200"/>
          </a:xfrm>
          <a:prstGeom prst="straightConnector1">
            <a:avLst/>
          </a:prstGeom>
          <a:ln w="19050">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E15E08BC-4D38-6AF8-2ECD-472C0938A091}"/>
              </a:ext>
            </a:extLst>
          </p:cNvPr>
          <p:cNvCxnSpPr>
            <a:cxnSpLocks/>
          </p:cNvCxnSpPr>
          <p:nvPr/>
        </p:nvCxnSpPr>
        <p:spPr>
          <a:xfrm rot="3780000" flipH="1">
            <a:off x="7489525" y="5511019"/>
            <a:ext cx="172800" cy="331200"/>
          </a:xfrm>
          <a:prstGeom prst="straightConnector1">
            <a:avLst/>
          </a:prstGeom>
          <a:ln w="19050">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0A36F923-E9A5-2F00-FD5D-AC7BCC182114}"/>
              </a:ext>
            </a:extLst>
          </p:cNvPr>
          <p:cNvCxnSpPr>
            <a:cxnSpLocks/>
          </p:cNvCxnSpPr>
          <p:nvPr/>
        </p:nvCxnSpPr>
        <p:spPr>
          <a:xfrm flipH="1" flipV="1">
            <a:off x="7788772" y="5060798"/>
            <a:ext cx="172800" cy="331200"/>
          </a:xfrm>
          <a:prstGeom prst="straightConnector1">
            <a:avLst/>
          </a:prstGeom>
          <a:ln w="19050">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51" name="Group 50">
            <a:extLst>
              <a:ext uri="{FF2B5EF4-FFF2-40B4-BE49-F238E27FC236}">
                <a16:creationId xmlns:a16="http://schemas.microsoft.com/office/drawing/2014/main" id="{4596C69C-1BC9-E55E-17C8-BF9442EB23F7}"/>
              </a:ext>
            </a:extLst>
          </p:cNvPr>
          <p:cNvGrpSpPr/>
          <p:nvPr/>
        </p:nvGrpSpPr>
        <p:grpSpPr>
          <a:xfrm>
            <a:off x="10415859" y="3531029"/>
            <a:ext cx="1227723" cy="2384244"/>
            <a:chOff x="10415859" y="2875577"/>
            <a:chExt cx="1227723" cy="2384244"/>
          </a:xfrm>
        </p:grpSpPr>
        <p:sp>
          <p:nvSpPr>
            <p:cNvPr id="22" name="Rectangle 21">
              <a:extLst>
                <a:ext uri="{FF2B5EF4-FFF2-40B4-BE49-F238E27FC236}">
                  <a16:creationId xmlns:a16="http://schemas.microsoft.com/office/drawing/2014/main" id="{490B04DB-FF0D-80D6-CFD7-8560BC5E262F}"/>
                </a:ext>
              </a:extLst>
            </p:cNvPr>
            <p:cNvSpPr/>
            <p:nvPr/>
          </p:nvSpPr>
          <p:spPr>
            <a:xfrm>
              <a:off x="10415859" y="2875577"/>
              <a:ext cx="1227723" cy="238424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0" name="Straight Connector 39">
              <a:extLst>
                <a:ext uri="{FF2B5EF4-FFF2-40B4-BE49-F238E27FC236}">
                  <a16:creationId xmlns:a16="http://schemas.microsoft.com/office/drawing/2014/main" id="{CE8760AE-9477-C1E9-750B-1E940AA27B86}"/>
                </a:ext>
              </a:extLst>
            </p:cNvPr>
            <p:cNvCxnSpPr>
              <a:cxnSpLocks/>
            </p:cNvCxnSpPr>
            <p:nvPr/>
          </p:nvCxnSpPr>
          <p:spPr>
            <a:xfrm>
              <a:off x="11029720" y="4358988"/>
              <a:ext cx="0" cy="317993"/>
            </a:xfrm>
            <a:prstGeom prst="line">
              <a:avLst/>
            </a:prstGeom>
            <a:ln w="1905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9E13DF90-AE0C-81E5-9432-8535B44EF7C3}"/>
                </a:ext>
              </a:extLst>
            </p:cNvPr>
            <p:cNvCxnSpPr>
              <a:cxnSpLocks/>
            </p:cNvCxnSpPr>
            <p:nvPr/>
          </p:nvCxnSpPr>
          <p:spPr>
            <a:xfrm>
              <a:off x="11029720" y="3517775"/>
              <a:ext cx="0" cy="317993"/>
            </a:xfrm>
            <a:prstGeom prst="line">
              <a:avLst/>
            </a:prstGeom>
            <a:ln w="1905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257F70E4-509F-6F5B-A659-EEF40A8F9566}"/>
                </a:ext>
              </a:extLst>
            </p:cNvPr>
            <p:cNvSpPr/>
            <p:nvPr/>
          </p:nvSpPr>
          <p:spPr>
            <a:xfrm>
              <a:off x="10465743" y="3835768"/>
              <a:ext cx="1127954" cy="523220"/>
            </a:xfrm>
            <a:prstGeom prst="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accent3">
                      <a:lumMod val="50000"/>
                    </a:schemeClr>
                  </a:solidFill>
                </a:rPr>
                <a:t>Immune dysfunction</a:t>
              </a:r>
            </a:p>
          </p:txBody>
        </p:sp>
        <p:sp>
          <p:nvSpPr>
            <p:cNvPr id="42" name="Rectangle 41">
              <a:extLst>
                <a:ext uri="{FF2B5EF4-FFF2-40B4-BE49-F238E27FC236}">
                  <a16:creationId xmlns:a16="http://schemas.microsoft.com/office/drawing/2014/main" id="{89CB398E-579D-4E08-5952-497938726997}"/>
                </a:ext>
              </a:extLst>
            </p:cNvPr>
            <p:cNvSpPr/>
            <p:nvPr/>
          </p:nvSpPr>
          <p:spPr>
            <a:xfrm>
              <a:off x="10465743" y="4673429"/>
              <a:ext cx="1127954" cy="523220"/>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accent4">
                      <a:lumMod val="50000"/>
                    </a:schemeClr>
                  </a:solidFill>
                </a:rPr>
                <a:t>Bipolar disorder</a:t>
              </a:r>
            </a:p>
          </p:txBody>
        </p:sp>
        <p:sp>
          <p:nvSpPr>
            <p:cNvPr id="44" name="Rectangle 43">
              <a:extLst>
                <a:ext uri="{FF2B5EF4-FFF2-40B4-BE49-F238E27FC236}">
                  <a16:creationId xmlns:a16="http://schemas.microsoft.com/office/drawing/2014/main" id="{4E156165-35EC-6878-5722-B646CE888B58}"/>
                </a:ext>
              </a:extLst>
            </p:cNvPr>
            <p:cNvSpPr/>
            <p:nvPr/>
          </p:nvSpPr>
          <p:spPr>
            <a:xfrm>
              <a:off x="10465743" y="2983751"/>
              <a:ext cx="1127954" cy="523220"/>
            </a:xfrm>
            <a:prstGeom prst="rect">
              <a:avLst/>
            </a:prstGeom>
            <a:solidFill>
              <a:schemeClr val="accent5">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accent5">
                      <a:lumMod val="50000"/>
                    </a:schemeClr>
                  </a:solidFill>
                </a:rPr>
                <a:t>Inflammatory conditions</a:t>
              </a:r>
            </a:p>
          </p:txBody>
        </p:sp>
      </p:grpSp>
      <p:grpSp>
        <p:nvGrpSpPr>
          <p:cNvPr id="52" name="Group 51">
            <a:extLst>
              <a:ext uri="{FF2B5EF4-FFF2-40B4-BE49-F238E27FC236}">
                <a16:creationId xmlns:a16="http://schemas.microsoft.com/office/drawing/2014/main" id="{3D675C6A-0419-3FD0-32B2-F03811A546F0}"/>
              </a:ext>
            </a:extLst>
          </p:cNvPr>
          <p:cNvGrpSpPr/>
          <p:nvPr/>
        </p:nvGrpSpPr>
        <p:grpSpPr>
          <a:xfrm>
            <a:off x="9019842" y="2818933"/>
            <a:ext cx="1227723" cy="2384244"/>
            <a:chOff x="9019842" y="2301045"/>
            <a:chExt cx="1227723" cy="2384244"/>
          </a:xfrm>
        </p:grpSpPr>
        <p:sp>
          <p:nvSpPr>
            <p:cNvPr id="45" name="Rectangle 44">
              <a:extLst>
                <a:ext uri="{FF2B5EF4-FFF2-40B4-BE49-F238E27FC236}">
                  <a16:creationId xmlns:a16="http://schemas.microsoft.com/office/drawing/2014/main" id="{EFB7C151-1E71-5130-2D10-8A133FD73858}"/>
                </a:ext>
              </a:extLst>
            </p:cNvPr>
            <p:cNvSpPr/>
            <p:nvPr/>
          </p:nvSpPr>
          <p:spPr>
            <a:xfrm>
              <a:off x="9019842" y="2301045"/>
              <a:ext cx="1227723" cy="238424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9" name="Straight Connector 48">
              <a:extLst>
                <a:ext uri="{FF2B5EF4-FFF2-40B4-BE49-F238E27FC236}">
                  <a16:creationId xmlns:a16="http://schemas.microsoft.com/office/drawing/2014/main" id="{4D81902F-46FB-A39F-6756-B18081252A00}"/>
                </a:ext>
              </a:extLst>
            </p:cNvPr>
            <p:cNvCxnSpPr>
              <a:cxnSpLocks/>
            </p:cNvCxnSpPr>
            <p:nvPr/>
          </p:nvCxnSpPr>
          <p:spPr>
            <a:xfrm>
              <a:off x="9633703" y="3784456"/>
              <a:ext cx="0" cy="317993"/>
            </a:xfrm>
            <a:prstGeom prst="line">
              <a:avLst/>
            </a:prstGeom>
            <a:ln w="1905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F0C0828E-A17D-9D24-F09B-6BBF8B810F5A}"/>
                </a:ext>
              </a:extLst>
            </p:cNvPr>
            <p:cNvCxnSpPr>
              <a:cxnSpLocks/>
            </p:cNvCxnSpPr>
            <p:nvPr/>
          </p:nvCxnSpPr>
          <p:spPr>
            <a:xfrm>
              <a:off x="9633703" y="2943243"/>
              <a:ext cx="0" cy="317993"/>
            </a:xfrm>
            <a:prstGeom prst="line">
              <a:avLst/>
            </a:prstGeom>
            <a:ln w="1905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3E15298D-E1E9-AF16-78EA-324F339D1F7F}"/>
                </a:ext>
              </a:extLst>
            </p:cNvPr>
            <p:cNvSpPr/>
            <p:nvPr/>
          </p:nvSpPr>
          <p:spPr>
            <a:xfrm>
              <a:off x="9069726" y="2409219"/>
              <a:ext cx="1127954" cy="523220"/>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accent4">
                      <a:lumMod val="50000"/>
                    </a:schemeClr>
                  </a:solidFill>
                </a:rPr>
                <a:t>Bipolar disorder</a:t>
              </a:r>
            </a:p>
          </p:txBody>
        </p:sp>
        <p:sp>
          <p:nvSpPr>
            <p:cNvPr id="47" name="Rectangle 46">
              <a:extLst>
                <a:ext uri="{FF2B5EF4-FFF2-40B4-BE49-F238E27FC236}">
                  <a16:creationId xmlns:a16="http://schemas.microsoft.com/office/drawing/2014/main" id="{853711DD-82D4-C5AB-D64F-5491DAD927D9}"/>
                </a:ext>
              </a:extLst>
            </p:cNvPr>
            <p:cNvSpPr/>
            <p:nvPr/>
          </p:nvSpPr>
          <p:spPr>
            <a:xfrm>
              <a:off x="9069726" y="3261236"/>
              <a:ext cx="1127954" cy="523220"/>
            </a:xfrm>
            <a:prstGeom prst="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accent3">
                      <a:lumMod val="50000"/>
                    </a:schemeClr>
                  </a:solidFill>
                </a:rPr>
                <a:t>Immune dysfunction</a:t>
              </a:r>
            </a:p>
          </p:txBody>
        </p:sp>
        <p:sp>
          <p:nvSpPr>
            <p:cNvPr id="48" name="Rectangle 47">
              <a:extLst>
                <a:ext uri="{FF2B5EF4-FFF2-40B4-BE49-F238E27FC236}">
                  <a16:creationId xmlns:a16="http://schemas.microsoft.com/office/drawing/2014/main" id="{59788AC9-6E2B-B5B7-AC59-5B4F6856183B}"/>
                </a:ext>
              </a:extLst>
            </p:cNvPr>
            <p:cNvSpPr/>
            <p:nvPr/>
          </p:nvSpPr>
          <p:spPr>
            <a:xfrm>
              <a:off x="9069726" y="4098897"/>
              <a:ext cx="1127954" cy="523220"/>
            </a:xfrm>
            <a:prstGeom prst="rect">
              <a:avLst/>
            </a:prstGeom>
            <a:solidFill>
              <a:schemeClr val="accent5">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accent5">
                      <a:lumMod val="50000"/>
                    </a:schemeClr>
                  </a:solidFill>
                </a:rPr>
                <a:t>Inflammatory conditions</a:t>
              </a:r>
            </a:p>
          </p:txBody>
        </p:sp>
      </p:grpSp>
      <p:sp>
        <p:nvSpPr>
          <p:cNvPr id="53" name="TextBox 52">
            <a:extLst>
              <a:ext uri="{FF2B5EF4-FFF2-40B4-BE49-F238E27FC236}">
                <a16:creationId xmlns:a16="http://schemas.microsoft.com/office/drawing/2014/main" id="{166473F2-B1AC-9A90-947F-992F180493B9}"/>
              </a:ext>
            </a:extLst>
          </p:cNvPr>
          <p:cNvSpPr txBox="1"/>
          <p:nvPr/>
        </p:nvSpPr>
        <p:spPr>
          <a:xfrm>
            <a:off x="9069726" y="2458118"/>
            <a:ext cx="1870706" cy="400110"/>
          </a:xfrm>
          <a:prstGeom prst="rect">
            <a:avLst/>
          </a:prstGeom>
          <a:solidFill>
            <a:schemeClr val="bg1"/>
          </a:solidFill>
          <a:ln w="19050">
            <a:solidFill>
              <a:srgbClr val="E3E3E3"/>
            </a:solidFill>
          </a:ln>
        </p:spPr>
        <p:txBody>
          <a:bodyPr wrap="square" rtlCol="0">
            <a:spAutoFit/>
          </a:bodyPr>
          <a:lstStyle/>
          <a:p>
            <a:pPr algn="ctr"/>
            <a:r>
              <a:rPr lang="en-GB" sz="1000" b="1" dirty="0">
                <a:solidFill>
                  <a:schemeClr val="accent1">
                    <a:lumMod val="50000"/>
                  </a:schemeClr>
                </a:solidFill>
              </a:rPr>
              <a:t>2. BD may precede and drive the inflammatory state</a:t>
            </a:r>
          </a:p>
        </p:txBody>
      </p:sp>
      <p:sp>
        <p:nvSpPr>
          <p:cNvPr id="54" name="TextBox 53">
            <a:extLst>
              <a:ext uri="{FF2B5EF4-FFF2-40B4-BE49-F238E27FC236}">
                <a16:creationId xmlns:a16="http://schemas.microsoft.com/office/drawing/2014/main" id="{F21887EA-3F21-815E-F932-F05D87CA8125}"/>
              </a:ext>
            </a:extLst>
          </p:cNvPr>
          <p:cNvSpPr txBox="1"/>
          <p:nvPr/>
        </p:nvSpPr>
        <p:spPr>
          <a:xfrm>
            <a:off x="10465743" y="3167107"/>
            <a:ext cx="1127954" cy="400110"/>
          </a:xfrm>
          <a:prstGeom prst="rect">
            <a:avLst/>
          </a:prstGeom>
          <a:solidFill>
            <a:schemeClr val="bg1"/>
          </a:solidFill>
          <a:ln w="19050">
            <a:solidFill>
              <a:srgbClr val="E3E3E3"/>
            </a:solidFill>
          </a:ln>
        </p:spPr>
        <p:txBody>
          <a:bodyPr wrap="square" rtlCol="0">
            <a:spAutoFit/>
          </a:bodyPr>
          <a:lstStyle/>
          <a:p>
            <a:pPr algn="ctr"/>
            <a:r>
              <a:rPr lang="en-GB" sz="1000" b="1" dirty="0">
                <a:solidFill>
                  <a:schemeClr val="accent1">
                    <a:lumMod val="50000"/>
                  </a:schemeClr>
                </a:solidFill>
              </a:rPr>
              <a:t>3. Inflammation may drive BD</a:t>
            </a:r>
          </a:p>
        </p:txBody>
      </p:sp>
      <p:sp>
        <p:nvSpPr>
          <p:cNvPr id="7" name="TextBox 6">
            <a:extLst>
              <a:ext uri="{FF2B5EF4-FFF2-40B4-BE49-F238E27FC236}">
                <a16:creationId xmlns:a16="http://schemas.microsoft.com/office/drawing/2014/main" id="{7F5FD621-8741-351E-6FC4-E41F8523C6F9}"/>
              </a:ext>
            </a:extLst>
          </p:cNvPr>
          <p:cNvSpPr txBox="1"/>
          <p:nvPr/>
        </p:nvSpPr>
        <p:spPr>
          <a:xfrm>
            <a:off x="6515915" y="6049004"/>
            <a:ext cx="5096175" cy="5078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F1A01"/>
                </a:solidFill>
                <a:effectLst/>
                <a:uLnTx/>
                <a:uFillTx/>
                <a:latin typeface="Arial"/>
                <a:ea typeface="+mn-ea"/>
                <a:cs typeface="+mn-cs"/>
              </a:rPr>
              <a:t>This work is adapted from ‘</a:t>
            </a:r>
            <a:r>
              <a:rPr kumimoji="0" lang="en-GB" sz="900" b="0" i="0" u="none" strike="noStrike" kern="1200" cap="none" spc="0" normalizeH="0" baseline="0" noProof="0" dirty="0">
                <a:ln>
                  <a:noFill/>
                </a:ln>
                <a:solidFill>
                  <a:srgbClr val="3F1A01"/>
                </a:solidFill>
                <a:effectLst/>
                <a:uLnTx/>
                <a:uFillTx/>
                <a:latin typeface="Arial"/>
                <a:ea typeface="+mn-ea"/>
                <a:cs typeface="+mn-cs"/>
              </a:rPr>
              <a:t>Bipolar disorder and immune dysfunction: epidemiological findings, proposed pathophysiology and clinical implications</a:t>
            </a:r>
            <a:r>
              <a:rPr kumimoji="0" lang="en-US" sz="900" b="0" i="0" u="none" strike="noStrike" kern="1200" cap="none" spc="0" normalizeH="0" baseline="0" noProof="0" dirty="0">
                <a:ln>
                  <a:noFill/>
                </a:ln>
                <a:solidFill>
                  <a:srgbClr val="3F1A01"/>
                </a:solidFill>
                <a:effectLst/>
                <a:uLnTx/>
                <a:uFillTx/>
                <a:latin typeface="Arial"/>
                <a:ea typeface="+mn-ea"/>
                <a:cs typeface="+mn-cs"/>
              </a:rPr>
              <a:t>' by </a:t>
            </a:r>
            <a:r>
              <a:rPr kumimoji="0" lang="en-US" sz="900" b="0" i="0" u="none" strike="noStrike" kern="1200" cap="none" spc="0" normalizeH="0" baseline="0" noProof="0" dirty="0" err="1">
                <a:ln>
                  <a:noFill/>
                </a:ln>
                <a:solidFill>
                  <a:srgbClr val="3F1A01"/>
                </a:solidFill>
                <a:effectLst/>
                <a:uLnTx/>
                <a:uFillTx/>
                <a:latin typeface="Arial"/>
                <a:ea typeface="+mn-ea"/>
                <a:cs typeface="+mn-cs"/>
              </a:rPr>
              <a:t>Rosenblat</a:t>
            </a:r>
            <a:r>
              <a:rPr kumimoji="0" lang="en-US" sz="900" b="0" i="0" u="none" strike="noStrike" kern="1200" cap="none" spc="0" normalizeH="0" baseline="0" noProof="0" dirty="0">
                <a:ln>
                  <a:noFill/>
                </a:ln>
                <a:solidFill>
                  <a:srgbClr val="3F1A01"/>
                </a:solidFill>
                <a:effectLst/>
                <a:uLnTx/>
                <a:uFillTx/>
                <a:latin typeface="Arial"/>
                <a:ea typeface="+mn-ea"/>
                <a:cs typeface="+mn-cs"/>
              </a:rPr>
              <a:t> et al., used under CC BY. </a:t>
            </a:r>
            <a:br>
              <a:rPr kumimoji="0" lang="en-US" sz="900" b="0" i="0" u="none" strike="noStrike" kern="1200" cap="none" spc="0" normalizeH="0" baseline="0" noProof="0" dirty="0">
                <a:ln>
                  <a:noFill/>
                </a:ln>
                <a:solidFill>
                  <a:srgbClr val="3F1A01"/>
                </a:solidFill>
                <a:effectLst/>
                <a:uLnTx/>
                <a:uFillTx/>
                <a:latin typeface="Arial"/>
                <a:ea typeface="+mn-ea"/>
                <a:cs typeface="+mn-cs"/>
              </a:rPr>
            </a:br>
            <a:r>
              <a:rPr kumimoji="0" lang="en-US" sz="900" b="0" i="0" u="none" strike="noStrike" kern="1200" cap="none" spc="0" normalizeH="0" baseline="0" noProof="0" dirty="0">
                <a:ln>
                  <a:noFill/>
                </a:ln>
                <a:solidFill>
                  <a:srgbClr val="3F1A01"/>
                </a:solidFill>
                <a:effectLst/>
                <a:uLnTx/>
                <a:uFillTx/>
                <a:latin typeface="Arial"/>
                <a:ea typeface="+mn-ea"/>
                <a:cs typeface="+mn-cs"/>
              </a:rPr>
              <a:t>This work is licensed under Creative Commons license CC BY-SA by The Lundbeck Foundation.</a:t>
            </a:r>
          </a:p>
        </p:txBody>
      </p:sp>
    </p:spTree>
    <p:extLst>
      <p:ext uri="{BB962C8B-B14F-4D97-AF65-F5344CB8AC3E}">
        <p14:creationId xmlns:p14="http://schemas.microsoft.com/office/powerpoint/2010/main" val="19425095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908322-5F8F-06F1-467F-6A9B76D39D24}"/>
              </a:ext>
            </a:extLst>
          </p:cNvPr>
          <p:cNvSpPr>
            <a:spLocks noGrp="1"/>
          </p:cNvSpPr>
          <p:nvPr>
            <p:ph type="body" sz="quarter" idx="17"/>
          </p:nvPr>
        </p:nvSpPr>
        <p:spPr>
          <a:xfrm>
            <a:off x="539749" y="539750"/>
            <a:ext cx="9213851" cy="266676"/>
          </a:xfrm>
        </p:spPr>
        <p:txBody>
          <a:bodyPr/>
          <a:lstStyle/>
          <a:p>
            <a:r>
              <a:rPr lang="en-GB" dirty="0"/>
              <a:t>Bipolar disorder – Neurobiology and aetiology</a:t>
            </a:r>
          </a:p>
        </p:txBody>
      </p:sp>
      <p:sp>
        <p:nvSpPr>
          <p:cNvPr id="3" name="Title 2">
            <a:extLst>
              <a:ext uri="{FF2B5EF4-FFF2-40B4-BE49-F238E27FC236}">
                <a16:creationId xmlns:a16="http://schemas.microsoft.com/office/drawing/2014/main" id="{3E941FCF-6596-4B6B-A7DD-3B261E1063B6}"/>
              </a:ext>
            </a:extLst>
          </p:cNvPr>
          <p:cNvSpPr>
            <a:spLocks noGrp="1"/>
          </p:cNvSpPr>
          <p:nvPr>
            <p:ph type="title"/>
          </p:nvPr>
        </p:nvSpPr>
        <p:spPr>
          <a:xfrm>
            <a:off x="539749" y="814386"/>
            <a:ext cx="9213851" cy="332399"/>
          </a:xfrm>
        </p:spPr>
        <p:txBody>
          <a:bodyPr/>
          <a:lstStyle/>
          <a:p>
            <a:r>
              <a:rPr lang="en-GB" dirty="0"/>
              <a:t>The microbiome and bipolar disorder</a:t>
            </a:r>
          </a:p>
        </p:txBody>
      </p:sp>
      <p:sp>
        <p:nvSpPr>
          <p:cNvPr id="4" name="Content Placeholder 3">
            <a:extLst>
              <a:ext uri="{FF2B5EF4-FFF2-40B4-BE49-F238E27FC236}">
                <a16:creationId xmlns:a16="http://schemas.microsoft.com/office/drawing/2014/main" id="{E64B46E2-1441-EC4B-65FC-FD56A873F7E2}"/>
              </a:ext>
            </a:extLst>
          </p:cNvPr>
          <p:cNvSpPr>
            <a:spLocks noGrp="1"/>
          </p:cNvSpPr>
          <p:nvPr>
            <p:ph idx="19"/>
          </p:nvPr>
        </p:nvSpPr>
        <p:spPr>
          <a:xfrm>
            <a:off x="3384550" y="1416050"/>
            <a:ext cx="4528527" cy="4416425"/>
          </a:xfrm>
        </p:spPr>
        <p:txBody>
          <a:bodyPr/>
          <a:lstStyle/>
          <a:p>
            <a:r>
              <a:rPr lang="en-GB" dirty="0"/>
              <a:t>The composition of the gut microbiome is now thought to influence the pathology of mood disorders including schizophrenia and BD, via the microbiome–gut–brain axis</a:t>
            </a:r>
            <a:r>
              <a:rPr lang="en-GB" baseline="30000" dirty="0"/>
              <a:t>1-3</a:t>
            </a:r>
            <a:endParaRPr lang="en-GB" dirty="0"/>
          </a:p>
          <a:p>
            <a:pPr lvl="1"/>
            <a:r>
              <a:rPr lang="en-GB" dirty="0"/>
              <a:t>There may be species-level differences between the microbiomes of people with different mood disorders, e.g., where one sort of bacteria is more common in a patient with BD versus control</a:t>
            </a:r>
            <a:r>
              <a:rPr lang="en-GB" baseline="30000" dirty="0"/>
              <a:t>3</a:t>
            </a:r>
            <a:endParaRPr lang="en-GB" dirty="0"/>
          </a:p>
          <a:p>
            <a:pPr lvl="1"/>
            <a:r>
              <a:rPr lang="en-GB" dirty="0"/>
              <a:t>There also may be differences in the diversity of the microbiomes from people with mood disorders, compared with controls, e.g., patients with schizophrenia appear to have less diverse gut flora</a:t>
            </a:r>
            <a:r>
              <a:rPr lang="en-GB" baseline="30000" dirty="0"/>
              <a:t>2</a:t>
            </a:r>
            <a:endParaRPr lang="en-GB" dirty="0"/>
          </a:p>
          <a:p>
            <a:r>
              <a:rPr lang="en-GB" dirty="0"/>
              <a:t>However, this area of research is a relatively new field, and there are technical difficulties in producing valid reproducible and comparable results, making drawing conclusions and directions for treatment challenging</a:t>
            </a:r>
            <a:r>
              <a:rPr lang="en-GB" baseline="30000" dirty="0"/>
              <a:t>3</a:t>
            </a:r>
            <a:endParaRPr lang="en-GB" dirty="0"/>
          </a:p>
        </p:txBody>
      </p:sp>
      <p:sp>
        <p:nvSpPr>
          <p:cNvPr id="7" name="Content Placeholder 6">
            <a:extLst>
              <a:ext uri="{FF2B5EF4-FFF2-40B4-BE49-F238E27FC236}">
                <a16:creationId xmlns:a16="http://schemas.microsoft.com/office/drawing/2014/main" id="{1394FA99-0B91-9AB2-D802-56B8377201A1}"/>
              </a:ext>
            </a:extLst>
          </p:cNvPr>
          <p:cNvSpPr>
            <a:spLocks noGrp="1"/>
          </p:cNvSpPr>
          <p:nvPr>
            <p:ph sz="half" idx="21"/>
          </p:nvPr>
        </p:nvSpPr>
        <p:spPr>
          <a:xfrm>
            <a:off x="0" y="1416785"/>
            <a:ext cx="3114675" cy="4415215"/>
          </a:xfrm>
        </p:spPr>
        <p:txBody>
          <a:bodyPr/>
          <a:lstStyle/>
          <a:p>
            <a:pPr marL="0" indent="0">
              <a:buNone/>
            </a:pPr>
            <a:r>
              <a:rPr lang="en-GB" dirty="0"/>
              <a:t>The expanding world of microbiome science has led to interesting avenues of potential new treatments for mood disorders, such as faecal transplants, probiotic therapy, and targeted dietary interventions</a:t>
            </a:r>
            <a:r>
              <a:rPr lang="en-GB" baseline="30000" dirty="0"/>
              <a:t>1</a:t>
            </a:r>
          </a:p>
        </p:txBody>
      </p:sp>
      <p:sp>
        <p:nvSpPr>
          <p:cNvPr id="5" name="Text Placeholder 4">
            <a:extLst>
              <a:ext uri="{FF2B5EF4-FFF2-40B4-BE49-F238E27FC236}">
                <a16:creationId xmlns:a16="http://schemas.microsoft.com/office/drawing/2014/main" id="{920D0345-721F-5F4C-3B1F-3A8EAE1E631A}"/>
              </a:ext>
            </a:extLst>
          </p:cNvPr>
          <p:cNvSpPr>
            <a:spLocks noGrp="1"/>
          </p:cNvSpPr>
          <p:nvPr>
            <p:ph type="body" sz="quarter" idx="18"/>
          </p:nvPr>
        </p:nvSpPr>
        <p:spPr>
          <a:xfrm>
            <a:off x="539749" y="6102000"/>
            <a:ext cx="9213851" cy="619200"/>
          </a:xfrm>
        </p:spPr>
        <p:txBody>
          <a:bodyPr/>
          <a:lstStyle/>
          <a:p>
            <a:r>
              <a:rPr lang="en-GB" dirty="0"/>
              <a:t>BD=bipolar disorder</a:t>
            </a:r>
          </a:p>
          <a:p>
            <a:endParaRPr lang="en-GB" dirty="0"/>
          </a:p>
          <a:p>
            <a:r>
              <a:rPr lang="en-GB" dirty="0"/>
              <a:t>1. McGuinness et al. </a:t>
            </a:r>
            <a:r>
              <a:rPr lang="en-GB" dirty="0" err="1"/>
              <a:t>Biol</a:t>
            </a:r>
            <a:r>
              <a:rPr lang="en-GB" dirty="0"/>
              <a:t> Psychiatry 2024;95(4):319–328; 2. Dickerson et al. Brain </a:t>
            </a:r>
            <a:r>
              <a:rPr lang="en-GB" dirty="0" err="1"/>
              <a:t>Behav</a:t>
            </a:r>
            <a:r>
              <a:rPr lang="en-GB" dirty="0"/>
              <a:t> </a:t>
            </a:r>
            <a:r>
              <a:rPr lang="en-GB" dirty="0" err="1"/>
              <a:t>Immun</a:t>
            </a:r>
            <a:r>
              <a:rPr lang="en-GB" dirty="0"/>
              <a:t> 2017;62:46–52; </a:t>
            </a:r>
            <a:br>
              <a:rPr lang="en-GB" dirty="0"/>
            </a:br>
            <a:r>
              <a:rPr lang="en-GB" dirty="0"/>
              <a:t>3. Nguyen et al. J </a:t>
            </a:r>
            <a:r>
              <a:rPr lang="en-GB" dirty="0" err="1"/>
              <a:t>Psychiatr</a:t>
            </a:r>
            <a:r>
              <a:rPr lang="en-GB" dirty="0"/>
              <a:t> Res 2018;99:50–61; 4. McGuinness et al. Mol Psychiatry 2022;27(4):1920–1935</a:t>
            </a:r>
          </a:p>
        </p:txBody>
      </p:sp>
      <p:sp>
        <p:nvSpPr>
          <p:cNvPr id="6" name="Slide Number Placeholder 5">
            <a:extLst>
              <a:ext uri="{FF2B5EF4-FFF2-40B4-BE49-F238E27FC236}">
                <a16:creationId xmlns:a16="http://schemas.microsoft.com/office/drawing/2014/main" id="{DD541423-6202-8856-7A59-1920041EB874}"/>
              </a:ext>
            </a:extLst>
          </p:cNvPr>
          <p:cNvSpPr>
            <a:spLocks noGrp="1"/>
          </p:cNvSpPr>
          <p:nvPr>
            <p:ph type="sldNum" sz="quarter" idx="4"/>
          </p:nvPr>
        </p:nvSpPr>
        <p:spPr>
          <a:xfrm>
            <a:off x="11326690" y="6434112"/>
            <a:ext cx="595310" cy="153888"/>
          </a:xfrm>
        </p:spPr>
        <p:txBody>
          <a:bodyPr/>
          <a:lstStyle/>
          <a:p>
            <a:fld id="{C5E73D8C-6D1C-4360-8101-83ED279A0FF1}" type="slidenum">
              <a:rPr lang="en-GB" smtClean="0"/>
              <a:pPr/>
              <a:t>24</a:t>
            </a:fld>
            <a:endParaRPr lang="en-GB" dirty="0"/>
          </a:p>
        </p:txBody>
      </p:sp>
      <p:sp>
        <p:nvSpPr>
          <p:cNvPr id="17" name="TextBox 16">
            <a:extLst>
              <a:ext uri="{FF2B5EF4-FFF2-40B4-BE49-F238E27FC236}">
                <a16:creationId xmlns:a16="http://schemas.microsoft.com/office/drawing/2014/main" id="{BC555090-53EB-0E77-F900-97A364CE9457}"/>
              </a:ext>
            </a:extLst>
          </p:cNvPr>
          <p:cNvSpPr txBox="1"/>
          <p:nvPr/>
        </p:nvSpPr>
        <p:spPr>
          <a:xfrm>
            <a:off x="8094690" y="1415845"/>
            <a:ext cx="3541050" cy="523220"/>
          </a:xfrm>
          <a:prstGeom prst="rect">
            <a:avLst/>
          </a:prstGeom>
          <a:noFill/>
        </p:spPr>
        <p:txBody>
          <a:bodyPr wrap="square" rtlCol="0">
            <a:spAutoFit/>
          </a:bodyPr>
          <a:lstStyle/>
          <a:p>
            <a:pPr algn="ctr"/>
            <a:r>
              <a:rPr lang="en-GB" sz="1400" b="1" dirty="0">
                <a:solidFill>
                  <a:schemeClr val="accent2">
                    <a:lumMod val="50000"/>
                  </a:schemeClr>
                </a:solidFill>
              </a:rPr>
              <a:t>Similarities and differences in gut flora between schizophrenia and BD</a:t>
            </a:r>
            <a:r>
              <a:rPr lang="en-GB" sz="1400" b="1" baseline="30000" dirty="0">
                <a:solidFill>
                  <a:schemeClr val="accent2">
                    <a:lumMod val="50000"/>
                  </a:schemeClr>
                </a:solidFill>
              </a:rPr>
              <a:t>4</a:t>
            </a:r>
            <a:endParaRPr lang="en-GB" sz="1400" b="1" dirty="0">
              <a:solidFill>
                <a:schemeClr val="accent2">
                  <a:lumMod val="50000"/>
                </a:schemeClr>
              </a:solidFill>
            </a:endParaRPr>
          </a:p>
        </p:txBody>
      </p:sp>
      <p:sp>
        <p:nvSpPr>
          <p:cNvPr id="16" name="Freeform: Shape 15">
            <a:extLst>
              <a:ext uri="{FF2B5EF4-FFF2-40B4-BE49-F238E27FC236}">
                <a16:creationId xmlns:a16="http://schemas.microsoft.com/office/drawing/2014/main" id="{93AF86C4-26B7-FE8C-B6E5-875070151C6A}"/>
              </a:ext>
            </a:extLst>
          </p:cNvPr>
          <p:cNvSpPr/>
          <p:nvPr/>
        </p:nvSpPr>
        <p:spPr>
          <a:xfrm>
            <a:off x="8329248" y="2207530"/>
            <a:ext cx="2528259" cy="2402155"/>
          </a:xfrm>
          <a:custGeom>
            <a:avLst/>
            <a:gdLst>
              <a:gd name="connsiteX0" fmla="*/ 1266965 w 2528259"/>
              <a:gd name="connsiteY0" fmla="*/ 0 h 2402155"/>
              <a:gd name="connsiteX1" fmla="*/ 2527389 w 2528259"/>
              <a:gd name="connsiteY1" fmla="*/ 1137425 h 2402155"/>
              <a:gd name="connsiteX2" fmla="*/ 2528259 w 2528259"/>
              <a:gd name="connsiteY2" fmla="*/ 1154664 h 2402155"/>
              <a:gd name="connsiteX3" fmla="*/ 2461393 w 2528259"/>
              <a:gd name="connsiteY3" fmla="*/ 1122452 h 2402155"/>
              <a:gd name="connsiteX4" fmla="*/ 1968233 w 2528259"/>
              <a:gd name="connsiteY4" fmla="*/ 1022888 h 2402155"/>
              <a:gd name="connsiteX5" fmla="*/ 701268 w 2528259"/>
              <a:gd name="connsiteY5" fmla="*/ 2289853 h 2402155"/>
              <a:gd name="connsiteX6" fmla="*/ 706939 w 2528259"/>
              <a:gd name="connsiteY6" fmla="*/ 2402155 h 2402155"/>
              <a:gd name="connsiteX7" fmla="*/ 663054 w 2528259"/>
              <a:gd name="connsiteY7" fmla="*/ 2381014 h 2402155"/>
              <a:gd name="connsiteX8" fmla="*/ 0 w 2528259"/>
              <a:gd name="connsiteY8" fmla="*/ 1266965 h 2402155"/>
              <a:gd name="connsiteX9" fmla="*/ 1266965 w 2528259"/>
              <a:gd name="connsiteY9" fmla="*/ 0 h 2402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8259" h="2402155">
                <a:moveTo>
                  <a:pt x="1266965" y="0"/>
                </a:moveTo>
                <a:cubicBezTo>
                  <a:pt x="1922957" y="0"/>
                  <a:pt x="2462507" y="498551"/>
                  <a:pt x="2527389" y="1137425"/>
                </a:cubicBezTo>
                <a:lnTo>
                  <a:pt x="2528259" y="1154664"/>
                </a:lnTo>
                <a:lnTo>
                  <a:pt x="2461393" y="1122452"/>
                </a:lnTo>
                <a:cubicBezTo>
                  <a:pt x="2309815" y="1058341"/>
                  <a:pt x="2143164" y="1022888"/>
                  <a:pt x="1968233" y="1022888"/>
                </a:cubicBezTo>
                <a:cubicBezTo>
                  <a:pt x="1268508" y="1022888"/>
                  <a:pt x="701268" y="1590128"/>
                  <a:pt x="701268" y="2289853"/>
                </a:cubicBezTo>
                <a:lnTo>
                  <a:pt x="706939" y="2402155"/>
                </a:lnTo>
                <a:lnTo>
                  <a:pt x="663054" y="2381014"/>
                </a:lnTo>
                <a:cubicBezTo>
                  <a:pt x="268110" y="2166467"/>
                  <a:pt x="0" y="1748026"/>
                  <a:pt x="0" y="1266965"/>
                </a:cubicBezTo>
                <a:cubicBezTo>
                  <a:pt x="0" y="567240"/>
                  <a:pt x="567240" y="0"/>
                  <a:pt x="1266965" y="0"/>
                </a:cubicBezTo>
                <a:close/>
              </a:path>
            </a:pathLst>
          </a:custGeom>
          <a:solidFill>
            <a:schemeClr val="accent2">
              <a:lumMod val="20000"/>
              <a:lumOff val="8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4" name="Freeform: Shape 13">
            <a:extLst>
              <a:ext uri="{FF2B5EF4-FFF2-40B4-BE49-F238E27FC236}">
                <a16:creationId xmlns:a16="http://schemas.microsoft.com/office/drawing/2014/main" id="{E6C32A82-4DE4-A86F-E67F-B804DA221C77}"/>
              </a:ext>
            </a:extLst>
          </p:cNvPr>
          <p:cNvSpPr/>
          <p:nvPr/>
        </p:nvSpPr>
        <p:spPr>
          <a:xfrm>
            <a:off x="9036187" y="3362194"/>
            <a:ext cx="2528259" cy="2402154"/>
          </a:xfrm>
          <a:custGeom>
            <a:avLst/>
            <a:gdLst>
              <a:gd name="connsiteX0" fmla="*/ 1821320 w 2528259"/>
              <a:gd name="connsiteY0" fmla="*/ 0 h 2402154"/>
              <a:gd name="connsiteX1" fmla="*/ 1865205 w 2528259"/>
              <a:gd name="connsiteY1" fmla="*/ 21140 h 2402154"/>
              <a:gd name="connsiteX2" fmla="*/ 2528259 w 2528259"/>
              <a:gd name="connsiteY2" fmla="*/ 1135189 h 2402154"/>
              <a:gd name="connsiteX3" fmla="*/ 1261294 w 2528259"/>
              <a:gd name="connsiteY3" fmla="*/ 2402154 h 2402154"/>
              <a:gd name="connsiteX4" fmla="*/ 870 w 2528259"/>
              <a:gd name="connsiteY4" fmla="*/ 1264729 h 2402154"/>
              <a:gd name="connsiteX5" fmla="*/ 0 w 2528259"/>
              <a:gd name="connsiteY5" fmla="*/ 1247491 h 2402154"/>
              <a:gd name="connsiteX6" fmla="*/ 66866 w 2528259"/>
              <a:gd name="connsiteY6" fmla="*/ 1279702 h 2402154"/>
              <a:gd name="connsiteX7" fmla="*/ 560026 w 2528259"/>
              <a:gd name="connsiteY7" fmla="*/ 1379266 h 2402154"/>
              <a:gd name="connsiteX8" fmla="*/ 1826991 w 2528259"/>
              <a:gd name="connsiteY8" fmla="*/ 112301 h 2402154"/>
              <a:gd name="connsiteX9" fmla="*/ 1821320 w 2528259"/>
              <a:gd name="connsiteY9" fmla="*/ 0 h 2402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8259" h="2402154">
                <a:moveTo>
                  <a:pt x="1821320" y="0"/>
                </a:moveTo>
                <a:lnTo>
                  <a:pt x="1865205" y="21140"/>
                </a:lnTo>
                <a:cubicBezTo>
                  <a:pt x="2260149" y="235687"/>
                  <a:pt x="2528259" y="654128"/>
                  <a:pt x="2528259" y="1135189"/>
                </a:cubicBezTo>
                <a:cubicBezTo>
                  <a:pt x="2528259" y="1834914"/>
                  <a:pt x="1961019" y="2402154"/>
                  <a:pt x="1261294" y="2402154"/>
                </a:cubicBezTo>
                <a:cubicBezTo>
                  <a:pt x="605302" y="2402154"/>
                  <a:pt x="65752" y="1903603"/>
                  <a:pt x="870" y="1264729"/>
                </a:cubicBezTo>
                <a:lnTo>
                  <a:pt x="0" y="1247491"/>
                </a:lnTo>
                <a:lnTo>
                  <a:pt x="66866" y="1279702"/>
                </a:lnTo>
                <a:cubicBezTo>
                  <a:pt x="218444" y="1343814"/>
                  <a:pt x="385095" y="1379266"/>
                  <a:pt x="560026" y="1379266"/>
                </a:cubicBezTo>
                <a:cubicBezTo>
                  <a:pt x="1259751" y="1379266"/>
                  <a:pt x="1826991" y="812026"/>
                  <a:pt x="1826991" y="112301"/>
                </a:cubicBezTo>
                <a:lnTo>
                  <a:pt x="1821320" y="0"/>
                </a:lnTo>
                <a:close/>
              </a:path>
            </a:pathLst>
          </a:custGeom>
          <a:solidFill>
            <a:schemeClr val="accent2">
              <a:lumMod val="20000"/>
              <a:lumOff val="8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8" name="Freeform: Shape 17">
            <a:extLst>
              <a:ext uri="{FF2B5EF4-FFF2-40B4-BE49-F238E27FC236}">
                <a16:creationId xmlns:a16="http://schemas.microsoft.com/office/drawing/2014/main" id="{5E0A8850-20C2-BE9A-07BE-7371D47CC90A}"/>
              </a:ext>
            </a:extLst>
          </p:cNvPr>
          <p:cNvSpPr/>
          <p:nvPr/>
        </p:nvSpPr>
        <p:spPr>
          <a:xfrm>
            <a:off x="9024845" y="3237422"/>
            <a:ext cx="1832662" cy="1511042"/>
          </a:xfrm>
          <a:custGeom>
            <a:avLst/>
            <a:gdLst>
              <a:gd name="connsiteX0" fmla="*/ 1266965 w 1832662"/>
              <a:gd name="connsiteY0" fmla="*/ 0 h 1511042"/>
              <a:gd name="connsiteX1" fmla="*/ 1760125 w 1832662"/>
              <a:gd name="connsiteY1" fmla="*/ 99564 h 1511042"/>
              <a:gd name="connsiteX2" fmla="*/ 1826991 w 1832662"/>
              <a:gd name="connsiteY2" fmla="*/ 131776 h 1511042"/>
              <a:gd name="connsiteX3" fmla="*/ 1832662 w 1832662"/>
              <a:gd name="connsiteY3" fmla="*/ 244077 h 1511042"/>
              <a:gd name="connsiteX4" fmla="*/ 565697 w 1832662"/>
              <a:gd name="connsiteY4" fmla="*/ 1511042 h 1511042"/>
              <a:gd name="connsiteX5" fmla="*/ 72537 w 1832662"/>
              <a:gd name="connsiteY5" fmla="*/ 1411478 h 1511042"/>
              <a:gd name="connsiteX6" fmla="*/ 5671 w 1832662"/>
              <a:gd name="connsiteY6" fmla="*/ 1379267 h 1511042"/>
              <a:gd name="connsiteX7" fmla="*/ 0 w 1832662"/>
              <a:gd name="connsiteY7" fmla="*/ 1266965 h 1511042"/>
              <a:gd name="connsiteX8" fmla="*/ 1266965 w 1832662"/>
              <a:gd name="connsiteY8" fmla="*/ 0 h 151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2662" h="1511042">
                <a:moveTo>
                  <a:pt x="1266965" y="0"/>
                </a:moveTo>
                <a:cubicBezTo>
                  <a:pt x="1441896" y="0"/>
                  <a:pt x="1608547" y="35453"/>
                  <a:pt x="1760125" y="99564"/>
                </a:cubicBezTo>
                <a:lnTo>
                  <a:pt x="1826991" y="131776"/>
                </a:lnTo>
                <a:lnTo>
                  <a:pt x="1832662" y="244077"/>
                </a:lnTo>
                <a:cubicBezTo>
                  <a:pt x="1832662" y="943802"/>
                  <a:pt x="1265422" y="1511042"/>
                  <a:pt x="565697" y="1511042"/>
                </a:cubicBezTo>
                <a:cubicBezTo>
                  <a:pt x="390766" y="1511042"/>
                  <a:pt x="224115" y="1475590"/>
                  <a:pt x="72537" y="1411478"/>
                </a:cubicBezTo>
                <a:lnTo>
                  <a:pt x="5671" y="1379267"/>
                </a:lnTo>
                <a:lnTo>
                  <a:pt x="0" y="1266965"/>
                </a:lnTo>
                <a:cubicBezTo>
                  <a:pt x="0" y="567240"/>
                  <a:pt x="567240" y="0"/>
                  <a:pt x="1266965" y="0"/>
                </a:cubicBezTo>
                <a:close/>
              </a:path>
            </a:pathLst>
          </a:custGeom>
          <a:solidFill>
            <a:schemeClr val="accent5">
              <a:lumMod val="20000"/>
              <a:lumOff val="80000"/>
            </a:schemeClr>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2" name="TextBox 21">
            <a:extLst>
              <a:ext uri="{FF2B5EF4-FFF2-40B4-BE49-F238E27FC236}">
                <a16:creationId xmlns:a16="http://schemas.microsoft.com/office/drawing/2014/main" id="{9FEE9D7B-3B78-C841-1833-C9F5F9E5D982}"/>
              </a:ext>
            </a:extLst>
          </p:cNvPr>
          <p:cNvSpPr txBox="1"/>
          <p:nvPr/>
        </p:nvSpPr>
        <p:spPr>
          <a:xfrm rot="19218012">
            <a:off x="8185737" y="2315424"/>
            <a:ext cx="1480274" cy="642064"/>
          </a:xfrm>
          <a:prstGeom prst="rect">
            <a:avLst/>
          </a:prstGeom>
          <a:noFill/>
        </p:spPr>
        <p:txBody>
          <a:bodyPr wrap="square" rtlCol="0">
            <a:prstTxWarp prst="textArchUp">
              <a:avLst/>
            </a:prstTxWarp>
            <a:spAutoFit/>
          </a:bodyPr>
          <a:lstStyle/>
          <a:p>
            <a:pPr algn="ctr"/>
            <a:r>
              <a:rPr lang="en-GB" sz="1400" b="1" dirty="0">
                <a:solidFill>
                  <a:schemeClr val="accent2">
                    <a:lumMod val="50000"/>
                  </a:schemeClr>
                </a:solidFill>
              </a:rPr>
              <a:t>Schizophrenia</a:t>
            </a:r>
          </a:p>
        </p:txBody>
      </p:sp>
      <p:sp>
        <p:nvSpPr>
          <p:cNvPr id="23" name="TextBox 22">
            <a:extLst>
              <a:ext uri="{FF2B5EF4-FFF2-40B4-BE49-F238E27FC236}">
                <a16:creationId xmlns:a16="http://schemas.microsoft.com/office/drawing/2014/main" id="{18B2E40E-58EE-20F7-1B37-19D259A04BB2}"/>
              </a:ext>
            </a:extLst>
          </p:cNvPr>
          <p:cNvSpPr txBox="1"/>
          <p:nvPr/>
        </p:nvSpPr>
        <p:spPr>
          <a:xfrm rot="19893327">
            <a:off x="10165607" y="5306474"/>
            <a:ext cx="1367568" cy="492626"/>
          </a:xfrm>
          <a:prstGeom prst="rect">
            <a:avLst/>
          </a:prstGeom>
          <a:noFill/>
        </p:spPr>
        <p:txBody>
          <a:bodyPr wrap="square" rtlCol="0">
            <a:prstTxWarp prst="textArchDown">
              <a:avLst/>
            </a:prstTxWarp>
            <a:spAutoFit/>
          </a:bodyPr>
          <a:lstStyle/>
          <a:p>
            <a:pPr algn="ctr"/>
            <a:r>
              <a:rPr lang="en-GB" sz="1400" b="1" dirty="0">
                <a:solidFill>
                  <a:schemeClr val="accent2">
                    <a:lumMod val="50000"/>
                  </a:schemeClr>
                </a:solidFill>
              </a:rPr>
              <a:t>Bipolar disorder</a:t>
            </a:r>
          </a:p>
        </p:txBody>
      </p:sp>
      <p:grpSp>
        <p:nvGrpSpPr>
          <p:cNvPr id="46" name="Group 45">
            <a:extLst>
              <a:ext uri="{FF2B5EF4-FFF2-40B4-BE49-F238E27FC236}">
                <a16:creationId xmlns:a16="http://schemas.microsoft.com/office/drawing/2014/main" id="{0A6AED64-0CE9-61F6-AE73-1AA9E309DB51}"/>
              </a:ext>
            </a:extLst>
          </p:cNvPr>
          <p:cNvGrpSpPr/>
          <p:nvPr/>
        </p:nvGrpSpPr>
        <p:grpSpPr>
          <a:xfrm>
            <a:off x="8476951" y="3215564"/>
            <a:ext cx="1036663" cy="276999"/>
            <a:chOff x="8353725" y="3344619"/>
            <a:chExt cx="1036663" cy="276999"/>
          </a:xfrm>
        </p:grpSpPr>
        <p:sp>
          <p:nvSpPr>
            <p:cNvPr id="24" name="TextBox 23">
              <a:extLst>
                <a:ext uri="{FF2B5EF4-FFF2-40B4-BE49-F238E27FC236}">
                  <a16:creationId xmlns:a16="http://schemas.microsoft.com/office/drawing/2014/main" id="{DC66AB14-7447-5DEB-4AF7-FAE0A66E1C66}"/>
                </a:ext>
              </a:extLst>
            </p:cNvPr>
            <p:cNvSpPr txBox="1"/>
            <p:nvPr/>
          </p:nvSpPr>
          <p:spPr>
            <a:xfrm>
              <a:off x="8524445" y="3344619"/>
              <a:ext cx="865943" cy="276999"/>
            </a:xfrm>
            <a:prstGeom prst="rect">
              <a:avLst/>
            </a:prstGeom>
            <a:noFill/>
          </p:spPr>
          <p:txBody>
            <a:bodyPr wrap="none" rtlCol="0" anchor="ctr">
              <a:spAutoFit/>
            </a:bodyPr>
            <a:lstStyle/>
            <a:p>
              <a:r>
                <a:rPr lang="en-GB" sz="1200" dirty="0" err="1">
                  <a:solidFill>
                    <a:schemeClr val="accent2">
                      <a:lumMod val="50000"/>
                    </a:schemeClr>
                  </a:solidFill>
                </a:rPr>
                <a:t>Prevotella</a:t>
              </a:r>
              <a:endParaRPr lang="en-GB" sz="1200" dirty="0">
                <a:solidFill>
                  <a:schemeClr val="accent2">
                    <a:lumMod val="50000"/>
                  </a:schemeClr>
                </a:solidFill>
              </a:endParaRPr>
            </a:p>
          </p:txBody>
        </p:sp>
        <p:sp>
          <p:nvSpPr>
            <p:cNvPr id="26" name="Arrow: Up 25">
              <a:extLst>
                <a:ext uri="{FF2B5EF4-FFF2-40B4-BE49-F238E27FC236}">
                  <a16:creationId xmlns:a16="http://schemas.microsoft.com/office/drawing/2014/main" id="{749E787C-ABFA-0F7B-F44B-FF43283C86D1}"/>
                </a:ext>
              </a:extLst>
            </p:cNvPr>
            <p:cNvSpPr/>
            <p:nvPr/>
          </p:nvSpPr>
          <p:spPr>
            <a:xfrm>
              <a:off x="8353725" y="3360008"/>
              <a:ext cx="195262" cy="208729"/>
            </a:xfrm>
            <a:prstGeom prst="up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GB" sz="1200"/>
            </a:p>
          </p:txBody>
        </p:sp>
      </p:grpSp>
      <p:grpSp>
        <p:nvGrpSpPr>
          <p:cNvPr id="45" name="Group 44">
            <a:extLst>
              <a:ext uri="{FF2B5EF4-FFF2-40B4-BE49-F238E27FC236}">
                <a16:creationId xmlns:a16="http://schemas.microsoft.com/office/drawing/2014/main" id="{78E63525-82AF-86FE-7813-2FA9BA05DD92}"/>
              </a:ext>
            </a:extLst>
          </p:cNvPr>
          <p:cNvGrpSpPr/>
          <p:nvPr/>
        </p:nvGrpSpPr>
        <p:grpSpPr>
          <a:xfrm>
            <a:off x="8649653" y="2588882"/>
            <a:ext cx="1342258" cy="646331"/>
            <a:chOff x="8468146" y="2739738"/>
            <a:chExt cx="1342258" cy="646331"/>
          </a:xfrm>
        </p:grpSpPr>
        <p:sp>
          <p:nvSpPr>
            <p:cNvPr id="25" name="TextBox 24">
              <a:extLst>
                <a:ext uri="{FF2B5EF4-FFF2-40B4-BE49-F238E27FC236}">
                  <a16:creationId xmlns:a16="http://schemas.microsoft.com/office/drawing/2014/main" id="{CF11764B-5356-A594-E9CA-6A7B98F3F573}"/>
                </a:ext>
              </a:extLst>
            </p:cNvPr>
            <p:cNvSpPr txBox="1"/>
            <p:nvPr/>
          </p:nvSpPr>
          <p:spPr>
            <a:xfrm>
              <a:off x="8468146" y="2739738"/>
              <a:ext cx="1157689" cy="646331"/>
            </a:xfrm>
            <a:prstGeom prst="rect">
              <a:avLst/>
            </a:prstGeom>
            <a:noFill/>
          </p:spPr>
          <p:txBody>
            <a:bodyPr wrap="none" rtlCol="0" anchor="ctr">
              <a:spAutoFit/>
            </a:bodyPr>
            <a:lstStyle/>
            <a:p>
              <a:pPr algn="r"/>
              <a:r>
                <a:rPr lang="en-GB" sz="1200" dirty="0">
                  <a:solidFill>
                    <a:schemeClr val="accent2">
                      <a:lumMod val="50000"/>
                    </a:schemeClr>
                  </a:solidFill>
                </a:rPr>
                <a:t>Bacteroides</a:t>
              </a:r>
            </a:p>
            <a:p>
              <a:pPr algn="r"/>
              <a:r>
                <a:rPr lang="en-GB" sz="1200" dirty="0">
                  <a:solidFill>
                    <a:schemeClr val="accent2">
                      <a:lumMod val="50000"/>
                    </a:schemeClr>
                  </a:solidFill>
                </a:rPr>
                <a:t>Haemophilus</a:t>
              </a:r>
            </a:p>
            <a:p>
              <a:pPr algn="r"/>
              <a:r>
                <a:rPr lang="en-GB" sz="1200" dirty="0">
                  <a:solidFill>
                    <a:schemeClr val="accent2">
                      <a:lumMod val="50000"/>
                    </a:schemeClr>
                  </a:solidFill>
                </a:rPr>
                <a:t>Streptococcus</a:t>
              </a:r>
            </a:p>
          </p:txBody>
        </p:sp>
        <p:sp>
          <p:nvSpPr>
            <p:cNvPr id="27" name="Arrow: Up 26">
              <a:extLst>
                <a:ext uri="{FF2B5EF4-FFF2-40B4-BE49-F238E27FC236}">
                  <a16:creationId xmlns:a16="http://schemas.microsoft.com/office/drawing/2014/main" id="{6A63FC06-76D5-1878-C7FB-9FC68B4ADF11}"/>
                </a:ext>
              </a:extLst>
            </p:cNvPr>
            <p:cNvSpPr/>
            <p:nvPr/>
          </p:nvSpPr>
          <p:spPr>
            <a:xfrm flipV="1">
              <a:off x="9615142" y="2958539"/>
              <a:ext cx="195262" cy="208729"/>
            </a:xfrm>
            <a:prstGeom prst="up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GB" sz="1200"/>
            </a:p>
          </p:txBody>
        </p:sp>
      </p:grpSp>
      <p:grpSp>
        <p:nvGrpSpPr>
          <p:cNvPr id="48" name="Group 47">
            <a:extLst>
              <a:ext uri="{FF2B5EF4-FFF2-40B4-BE49-F238E27FC236}">
                <a16:creationId xmlns:a16="http://schemas.microsoft.com/office/drawing/2014/main" id="{D7F18995-875A-E8F7-7CC0-FAD4FAA6B05F}"/>
              </a:ext>
            </a:extLst>
          </p:cNvPr>
          <p:cNvGrpSpPr/>
          <p:nvPr/>
        </p:nvGrpSpPr>
        <p:grpSpPr>
          <a:xfrm>
            <a:off x="10037298" y="4654816"/>
            <a:ext cx="1411765" cy="461665"/>
            <a:chOff x="10083256" y="4806650"/>
            <a:chExt cx="1411765" cy="461665"/>
          </a:xfrm>
        </p:grpSpPr>
        <p:sp>
          <p:nvSpPr>
            <p:cNvPr id="28" name="TextBox 27">
              <a:extLst>
                <a:ext uri="{FF2B5EF4-FFF2-40B4-BE49-F238E27FC236}">
                  <a16:creationId xmlns:a16="http://schemas.microsoft.com/office/drawing/2014/main" id="{16B6D4DC-D920-80AE-1268-9D56655CE575}"/>
                </a:ext>
              </a:extLst>
            </p:cNvPr>
            <p:cNvSpPr txBox="1"/>
            <p:nvPr/>
          </p:nvSpPr>
          <p:spPr>
            <a:xfrm>
              <a:off x="10253976" y="4806650"/>
              <a:ext cx="1241045" cy="461665"/>
            </a:xfrm>
            <a:prstGeom prst="rect">
              <a:avLst/>
            </a:prstGeom>
            <a:noFill/>
          </p:spPr>
          <p:txBody>
            <a:bodyPr wrap="none" rtlCol="0" anchor="ctr">
              <a:spAutoFit/>
            </a:bodyPr>
            <a:lstStyle/>
            <a:p>
              <a:r>
                <a:rPr lang="en-GB" sz="1200" dirty="0">
                  <a:solidFill>
                    <a:schemeClr val="accent2">
                      <a:lumMod val="50000"/>
                    </a:schemeClr>
                  </a:solidFill>
                </a:rPr>
                <a:t>Bifidobacterium</a:t>
              </a:r>
            </a:p>
            <a:p>
              <a:r>
                <a:rPr lang="en-GB" sz="1200" dirty="0" err="1">
                  <a:solidFill>
                    <a:schemeClr val="accent2">
                      <a:lumMod val="50000"/>
                    </a:schemeClr>
                  </a:solidFill>
                </a:rPr>
                <a:t>Oscillibacter</a:t>
              </a:r>
              <a:endParaRPr lang="en-GB" sz="1200" dirty="0">
                <a:solidFill>
                  <a:schemeClr val="accent2">
                    <a:lumMod val="50000"/>
                  </a:schemeClr>
                </a:solidFill>
              </a:endParaRPr>
            </a:p>
          </p:txBody>
        </p:sp>
        <p:sp>
          <p:nvSpPr>
            <p:cNvPr id="29" name="Arrow: Up 28">
              <a:extLst>
                <a:ext uri="{FF2B5EF4-FFF2-40B4-BE49-F238E27FC236}">
                  <a16:creationId xmlns:a16="http://schemas.microsoft.com/office/drawing/2014/main" id="{2C987DDE-1BF8-8BDC-D776-9905D5C62EEA}"/>
                </a:ext>
              </a:extLst>
            </p:cNvPr>
            <p:cNvSpPr/>
            <p:nvPr/>
          </p:nvSpPr>
          <p:spPr>
            <a:xfrm>
              <a:off x="10083256" y="4933118"/>
              <a:ext cx="195262" cy="208729"/>
            </a:xfrm>
            <a:prstGeom prst="up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GB" sz="1200"/>
            </a:p>
          </p:txBody>
        </p:sp>
      </p:grpSp>
      <p:grpSp>
        <p:nvGrpSpPr>
          <p:cNvPr id="47" name="Group 46">
            <a:extLst>
              <a:ext uri="{FF2B5EF4-FFF2-40B4-BE49-F238E27FC236}">
                <a16:creationId xmlns:a16="http://schemas.microsoft.com/office/drawing/2014/main" id="{9CC87C84-4449-77E5-F2AD-16E3C4556189}"/>
              </a:ext>
            </a:extLst>
          </p:cNvPr>
          <p:cNvGrpSpPr/>
          <p:nvPr/>
        </p:nvGrpSpPr>
        <p:grpSpPr>
          <a:xfrm>
            <a:off x="9380212" y="3677513"/>
            <a:ext cx="1349045" cy="552111"/>
            <a:chOff x="9380212" y="3677513"/>
            <a:chExt cx="1349045" cy="552111"/>
          </a:xfrm>
        </p:grpSpPr>
        <p:sp>
          <p:nvSpPr>
            <p:cNvPr id="30" name="TextBox 29">
              <a:extLst>
                <a:ext uri="{FF2B5EF4-FFF2-40B4-BE49-F238E27FC236}">
                  <a16:creationId xmlns:a16="http://schemas.microsoft.com/office/drawing/2014/main" id="{9E9F6BB4-AF47-01EC-B7A3-56544C0863BA}"/>
                </a:ext>
              </a:extLst>
            </p:cNvPr>
            <p:cNvSpPr txBox="1"/>
            <p:nvPr/>
          </p:nvSpPr>
          <p:spPr>
            <a:xfrm>
              <a:off x="9563553" y="3677513"/>
              <a:ext cx="1165704" cy="276999"/>
            </a:xfrm>
            <a:prstGeom prst="rect">
              <a:avLst/>
            </a:prstGeom>
            <a:noFill/>
          </p:spPr>
          <p:txBody>
            <a:bodyPr wrap="none" rtlCol="0" anchor="ctr">
              <a:spAutoFit/>
            </a:bodyPr>
            <a:lstStyle/>
            <a:p>
              <a:r>
                <a:rPr lang="en-GB" sz="1200" b="1" dirty="0" err="1">
                  <a:solidFill>
                    <a:schemeClr val="accent5">
                      <a:lumMod val="50000"/>
                    </a:schemeClr>
                  </a:solidFill>
                </a:rPr>
                <a:t>Megasphaera</a:t>
              </a:r>
              <a:endParaRPr lang="en-GB" sz="1200" b="1" dirty="0">
                <a:solidFill>
                  <a:schemeClr val="accent5">
                    <a:lumMod val="50000"/>
                  </a:schemeClr>
                </a:solidFill>
              </a:endParaRPr>
            </a:p>
          </p:txBody>
        </p:sp>
        <p:sp>
          <p:nvSpPr>
            <p:cNvPr id="31" name="Arrow: Up 30">
              <a:extLst>
                <a:ext uri="{FF2B5EF4-FFF2-40B4-BE49-F238E27FC236}">
                  <a16:creationId xmlns:a16="http://schemas.microsoft.com/office/drawing/2014/main" id="{3034E691-081A-31C1-CFB6-EFB4FC97A710}"/>
                </a:ext>
              </a:extLst>
            </p:cNvPr>
            <p:cNvSpPr/>
            <p:nvPr/>
          </p:nvSpPr>
          <p:spPr>
            <a:xfrm>
              <a:off x="9431821" y="3711648"/>
              <a:ext cx="195262" cy="208729"/>
            </a:xfrm>
            <a:prstGeom prst="up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GB" sz="1200"/>
            </a:p>
          </p:txBody>
        </p:sp>
        <p:sp>
          <p:nvSpPr>
            <p:cNvPr id="32" name="TextBox 31">
              <a:extLst>
                <a:ext uri="{FF2B5EF4-FFF2-40B4-BE49-F238E27FC236}">
                  <a16:creationId xmlns:a16="http://schemas.microsoft.com/office/drawing/2014/main" id="{31AAC2DC-C05B-22B7-3A6C-0A49DCB71226}"/>
                </a:ext>
              </a:extLst>
            </p:cNvPr>
            <p:cNvSpPr txBox="1"/>
            <p:nvPr/>
          </p:nvSpPr>
          <p:spPr>
            <a:xfrm>
              <a:off x="9380212" y="3952625"/>
              <a:ext cx="936475" cy="276999"/>
            </a:xfrm>
            <a:prstGeom prst="rect">
              <a:avLst/>
            </a:prstGeom>
            <a:noFill/>
          </p:spPr>
          <p:txBody>
            <a:bodyPr wrap="none" rtlCol="0" anchor="ctr">
              <a:spAutoFit/>
            </a:bodyPr>
            <a:lstStyle/>
            <a:p>
              <a:pPr algn="r"/>
              <a:r>
                <a:rPr lang="en-GB" sz="1200" b="1" dirty="0" err="1">
                  <a:solidFill>
                    <a:schemeClr val="accent5">
                      <a:lumMod val="50000"/>
                    </a:schemeClr>
                  </a:solidFill>
                </a:rPr>
                <a:t>Roseburia</a:t>
              </a:r>
              <a:endParaRPr lang="en-GB" sz="1200" b="1" dirty="0">
                <a:solidFill>
                  <a:schemeClr val="accent5">
                    <a:lumMod val="50000"/>
                  </a:schemeClr>
                </a:solidFill>
              </a:endParaRPr>
            </a:p>
          </p:txBody>
        </p:sp>
        <p:sp>
          <p:nvSpPr>
            <p:cNvPr id="33" name="Arrow: Up 32">
              <a:extLst>
                <a:ext uri="{FF2B5EF4-FFF2-40B4-BE49-F238E27FC236}">
                  <a16:creationId xmlns:a16="http://schemas.microsoft.com/office/drawing/2014/main" id="{389F0AD6-0CC4-1D54-9982-A62664F0080F}"/>
                </a:ext>
              </a:extLst>
            </p:cNvPr>
            <p:cNvSpPr/>
            <p:nvPr/>
          </p:nvSpPr>
          <p:spPr>
            <a:xfrm flipV="1">
              <a:off x="10239680" y="3986760"/>
              <a:ext cx="195262" cy="208729"/>
            </a:xfrm>
            <a:prstGeom prst="up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GB" sz="1200"/>
            </a:p>
          </p:txBody>
        </p:sp>
      </p:grpSp>
      <p:grpSp>
        <p:nvGrpSpPr>
          <p:cNvPr id="35" name="Group 34">
            <a:extLst>
              <a:ext uri="{FF2B5EF4-FFF2-40B4-BE49-F238E27FC236}">
                <a16:creationId xmlns:a16="http://schemas.microsoft.com/office/drawing/2014/main" id="{62C19570-E5C8-2CB2-6AAF-6CD87E86F874}"/>
              </a:ext>
            </a:extLst>
          </p:cNvPr>
          <p:cNvGrpSpPr/>
          <p:nvPr/>
        </p:nvGrpSpPr>
        <p:grpSpPr>
          <a:xfrm>
            <a:off x="10033368" y="2158755"/>
            <a:ext cx="695887" cy="695887"/>
            <a:chOff x="10033368" y="2097795"/>
            <a:chExt cx="695887" cy="695887"/>
          </a:xfrm>
        </p:grpSpPr>
        <p:sp>
          <p:nvSpPr>
            <p:cNvPr id="34" name="Freeform: Shape 33">
              <a:extLst>
                <a:ext uri="{FF2B5EF4-FFF2-40B4-BE49-F238E27FC236}">
                  <a16:creationId xmlns:a16="http://schemas.microsoft.com/office/drawing/2014/main" id="{C29A88B3-FDDE-F5F4-920F-B75FDDE7C095}"/>
                </a:ext>
              </a:extLst>
            </p:cNvPr>
            <p:cNvSpPr/>
            <p:nvPr/>
          </p:nvSpPr>
          <p:spPr>
            <a:xfrm>
              <a:off x="10151587" y="2248143"/>
              <a:ext cx="468849" cy="401870"/>
            </a:xfrm>
            <a:custGeom>
              <a:avLst/>
              <a:gdLst>
                <a:gd name="connsiteX0" fmla="*/ 203847 w 468849"/>
                <a:gd name="connsiteY0" fmla="*/ 37857 h 401870"/>
                <a:gd name="connsiteX1" fmla="*/ 247529 w 468849"/>
                <a:gd name="connsiteY1" fmla="*/ 142693 h 401870"/>
                <a:gd name="connsiteX2" fmla="*/ 334892 w 468849"/>
                <a:gd name="connsiteY2" fmla="*/ 168902 h 401870"/>
                <a:gd name="connsiteX3" fmla="*/ 401870 w 468849"/>
                <a:gd name="connsiteY3" fmla="*/ 168902 h 401870"/>
                <a:gd name="connsiteX4" fmla="*/ 448464 w 468849"/>
                <a:gd name="connsiteY4" fmla="*/ 206759 h 401870"/>
                <a:gd name="connsiteX5" fmla="*/ 468849 w 468849"/>
                <a:gd name="connsiteY5" fmla="*/ 285386 h 401870"/>
                <a:gd name="connsiteX6" fmla="*/ 442640 w 468849"/>
                <a:gd name="connsiteY6" fmla="*/ 358188 h 401870"/>
                <a:gd name="connsiteX7" fmla="*/ 372749 w 468849"/>
                <a:gd name="connsiteY7" fmla="*/ 401870 h 401870"/>
                <a:gd name="connsiteX8" fmla="*/ 262089 w 468849"/>
                <a:gd name="connsiteY8" fmla="*/ 401870 h 401870"/>
                <a:gd name="connsiteX9" fmla="*/ 165990 w 468849"/>
                <a:gd name="connsiteY9" fmla="*/ 369837 h 401870"/>
                <a:gd name="connsiteX10" fmla="*/ 78627 w 468849"/>
                <a:gd name="connsiteY10" fmla="*/ 308682 h 401870"/>
                <a:gd name="connsiteX11" fmla="*/ 29121 w 468849"/>
                <a:gd name="connsiteY11" fmla="*/ 235880 h 401870"/>
                <a:gd name="connsiteX12" fmla="*/ 0 w 468849"/>
                <a:gd name="connsiteY12" fmla="*/ 142693 h 401870"/>
                <a:gd name="connsiteX13" fmla="*/ 5824 w 468849"/>
                <a:gd name="connsiteY13" fmla="*/ 69890 h 401870"/>
                <a:gd name="connsiteX14" fmla="*/ 49506 w 468849"/>
                <a:gd name="connsiteY14" fmla="*/ 20384 h 401870"/>
                <a:gd name="connsiteX15" fmla="*/ 133957 w 468849"/>
                <a:gd name="connsiteY15" fmla="*/ 0 h 401870"/>
                <a:gd name="connsiteX16" fmla="*/ 203847 w 468849"/>
                <a:gd name="connsiteY16" fmla="*/ 37857 h 40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8849" h="401870">
                  <a:moveTo>
                    <a:pt x="203847" y="37857"/>
                  </a:moveTo>
                  <a:lnTo>
                    <a:pt x="247529" y="142693"/>
                  </a:lnTo>
                  <a:lnTo>
                    <a:pt x="334892" y="168902"/>
                  </a:lnTo>
                  <a:lnTo>
                    <a:pt x="401870" y="168902"/>
                  </a:lnTo>
                  <a:lnTo>
                    <a:pt x="448464" y="206759"/>
                  </a:lnTo>
                  <a:lnTo>
                    <a:pt x="468849" y="285386"/>
                  </a:lnTo>
                  <a:lnTo>
                    <a:pt x="442640" y="358188"/>
                  </a:lnTo>
                  <a:lnTo>
                    <a:pt x="372749" y="401870"/>
                  </a:lnTo>
                  <a:lnTo>
                    <a:pt x="262089" y="401870"/>
                  </a:lnTo>
                  <a:lnTo>
                    <a:pt x="165990" y="369837"/>
                  </a:lnTo>
                  <a:lnTo>
                    <a:pt x="78627" y="308682"/>
                  </a:lnTo>
                  <a:lnTo>
                    <a:pt x="29121" y="235880"/>
                  </a:lnTo>
                  <a:lnTo>
                    <a:pt x="0" y="142693"/>
                  </a:lnTo>
                  <a:lnTo>
                    <a:pt x="5824" y="69890"/>
                  </a:lnTo>
                  <a:lnTo>
                    <a:pt x="49506" y="20384"/>
                  </a:lnTo>
                  <a:lnTo>
                    <a:pt x="133957" y="0"/>
                  </a:lnTo>
                  <a:lnTo>
                    <a:pt x="203847" y="3785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Graphic 18" descr="Germ with solid fill">
              <a:extLst>
                <a:ext uri="{FF2B5EF4-FFF2-40B4-BE49-F238E27FC236}">
                  <a16:creationId xmlns:a16="http://schemas.microsoft.com/office/drawing/2014/main" id="{C9B01283-2CE1-6D2A-DA39-6FB4A60BF5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4654149">
              <a:off x="10033368" y="2097795"/>
              <a:ext cx="695887" cy="695887"/>
            </a:xfrm>
            <a:prstGeom prst="rect">
              <a:avLst/>
            </a:prstGeom>
          </p:spPr>
        </p:pic>
      </p:grpSp>
      <p:grpSp>
        <p:nvGrpSpPr>
          <p:cNvPr id="36" name="Group 35">
            <a:extLst>
              <a:ext uri="{FF2B5EF4-FFF2-40B4-BE49-F238E27FC236}">
                <a16:creationId xmlns:a16="http://schemas.microsoft.com/office/drawing/2014/main" id="{49204CDE-30CE-6086-F0DD-799AE87B045B}"/>
              </a:ext>
            </a:extLst>
          </p:cNvPr>
          <p:cNvGrpSpPr/>
          <p:nvPr/>
        </p:nvGrpSpPr>
        <p:grpSpPr>
          <a:xfrm rot="7103663">
            <a:off x="10448852" y="2557086"/>
            <a:ext cx="695887" cy="695887"/>
            <a:chOff x="10033368" y="2097795"/>
            <a:chExt cx="695887" cy="695887"/>
          </a:xfrm>
        </p:grpSpPr>
        <p:sp>
          <p:nvSpPr>
            <p:cNvPr id="37" name="Freeform: Shape 36">
              <a:extLst>
                <a:ext uri="{FF2B5EF4-FFF2-40B4-BE49-F238E27FC236}">
                  <a16:creationId xmlns:a16="http://schemas.microsoft.com/office/drawing/2014/main" id="{D747ACD6-3DBA-2913-4346-6F4AD1315FF7}"/>
                </a:ext>
              </a:extLst>
            </p:cNvPr>
            <p:cNvSpPr/>
            <p:nvPr/>
          </p:nvSpPr>
          <p:spPr>
            <a:xfrm>
              <a:off x="10151587" y="2248143"/>
              <a:ext cx="468849" cy="401870"/>
            </a:xfrm>
            <a:custGeom>
              <a:avLst/>
              <a:gdLst>
                <a:gd name="connsiteX0" fmla="*/ 203847 w 468849"/>
                <a:gd name="connsiteY0" fmla="*/ 37857 h 401870"/>
                <a:gd name="connsiteX1" fmla="*/ 247529 w 468849"/>
                <a:gd name="connsiteY1" fmla="*/ 142693 h 401870"/>
                <a:gd name="connsiteX2" fmla="*/ 334892 w 468849"/>
                <a:gd name="connsiteY2" fmla="*/ 168902 h 401870"/>
                <a:gd name="connsiteX3" fmla="*/ 401870 w 468849"/>
                <a:gd name="connsiteY3" fmla="*/ 168902 h 401870"/>
                <a:gd name="connsiteX4" fmla="*/ 448464 w 468849"/>
                <a:gd name="connsiteY4" fmla="*/ 206759 h 401870"/>
                <a:gd name="connsiteX5" fmla="*/ 468849 w 468849"/>
                <a:gd name="connsiteY5" fmla="*/ 285386 h 401870"/>
                <a:gd name="connsiteX6" fmla="*/ 442640 w 468849"/>
                <a:gd name="connsiteY6" fmla="*/ 358188 h 401870"/>
                <a:gd name="connsiteX7" fmla="*/ 372749 w 468849"/>
                <a:gd name="connsiteY7" fmla="*/ 401870 h 401870"/>
                <a:gd name="connsiteX8" fmla="*/ 262089 w 468849"/>
                <a:gd name="connsiteY8" fmla="*/ 401870 h 401870"/>
                <a:gd name="connsiteX9" fmla="*/ 165990 w 468849"/>
                <a:gd name="connsiteY9" fmla="*/ 369837 h 401870"/>
                <a:gd name="connsiteX10" fmla="*/ 78627 w 468849"/>
                <a:gd name="connsiteY10" fmla="*/ 308682 h 401870"/>
                <a:gd name="connsiteX11" fmla="*/ 29121 w 468849"/>
                <a:gd name="connsiteY11" fmla="*/ 235880 h 401870"/>
                <a:gd name="connsiteX12" fmla="*/ 0 w 468849"/>
                <a:gd name="connsiteY12" fmla="*/ 142693 h 401870"/>
                <a:gd name="connsiteX13" fmla="*/ 5824 w 468849"/>
                <a:gd name="connsiteY13" fmla="*/ 69890 h 401870"/>
                <a:gd name="connsiteX14" fmla="*/ 49506 w 468849"/>
                <a:gd name="connsiteY14" fmla="*/ 20384 h 401870"/>
                <a:gd name="connsiteX15" fmla="*/ 133957 w 468849"/>
                <a:gd name="connsiteY15" fmla="*/ 0 h 401870"/>
                <a:gd name="connsiteX16" fmla="*/ 203847 w 468849"/>
                <a:gd name="connsiteY16" fmla="*/ 37857 h 40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8849" h="401870">
                  <a:moveTo>
                    <a:pt x="203847" y="37857"/>
                  </a:moveTo>
                  <a:lnTo>
                    <a:pt x="247529" y="142693"/>
                  </a:lnTo>
                  <a:lnTo>
                    <a:pt x="334892" y="168902"/>
                  </a:lnTo>
                  <a:lnTo>
                    <a:pt x="401870" y="168902"/>
                  </a:lnTo>
                  <a:lnTo>
                    <a:pt x="448464" y="206759"/>
                  </a:lnTo>
                  <a:lnTo>
                    <a:pt x="468849" y="285386"/>
                  </a:lnTo>
                  <a:lnTo>
                    <a:pt x="442640" y="358188"/>
                  </a:lnTo>
                  <a:lnTo>
                    <a:pt x="372749" y="401870"/>
                  </a:lnTo>
                  <a:lnTo>
                    <a:pt x="262089" y="401870"/>
                  </a:lnTo>
                  <a:lnTo>
                    <a:pt x="165990" y="369837"/>
                  </a:lnTo>
                  <a:lnTo>
                    <a:pt x="78627" y="308682"/>
                  </a:lnTo>
                  <a:lnTo>
                    <a:pt x="29121" y="235880"/>
                  </a:lnTo>
                  <a:lnTo>
                    <a:pt x="0" y="142693"/>
                  </a:lnTo>
                  <a:lnTo>
                    <a:pt x="5824" y="69890"/>
                  </a:lnTo>
                  <a:lnTo>
                    <a:pt x="49506" y="20384"/>
                  </a:lnTo>
                  <a:lnTo>
                    <a:pt x="133957" y="0"/>
                  </a:lnTo>
                  <a:lnTo>
                    <a:pt x="203847" y="3785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8" name="Graphic 37" descr="Germ with solid fill">
              <a:extLst>
                <a:ext uri="{FF2B5EF4-FFF2-40B4-BE49-F238E27FC236}">
                  <a16:creationId xmlns:a16="http://schemas.microsoft.com/office/drawing/2014/main" id="{2AD9ED9A-B8B1-A269-B75A-047A3A01FB1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4654149">
              <a:off x="10033368" y="2097795"/>
              <a:ext cx="695887" cy="695887"/>
            </a:xfrm>
            <a:prstGeom prst="rect">
              <a:avLst/>
            </a:prstGeom>
          </p:spPr>
        </p:pic>
      </p:grpSp>
      <p:grpSp>
        <p:nvGrpSpPr>
          <p:cNvPr id="39" name="Group 38">
            <a:extLst>
              <a:ext uri="{FF2B5EF4-FFF2-40B4-BE49-F238E27FC236}">
                <a16:creationId xmlns:a16="http://schemas.microsoft.com/office/drawing/2014/main" id="{ACB60F77-7B68-C65C-7A05-BD59A80A232C}"/>
              </a:ext>
            </a:extLst>
          </p:cNvPr>
          <p:cNvGrpSpPr/>
          <p:nvPr/>
        </p:nvGrpSpPr>
        <p:grpSpPr>
          <a:xfrm rot="12645769">
            <a:off x="9170476" y="5125707"/>
            <a:ext cx="695887" cy="695887"/>
            <a:chOff x="10033368" y="2097795"/>
            <a:chExt cx="695887" cy="695887"/>
          </a:xfrm>
        </p:grpSpPr>
        <p:sp>
          <p:nvSpPr>
            <p:cNvPr id="40" name="Freeform: Shape 39">
              <a:extLst>
                <a:ext uri="{FF2B5EF4-FFF2-40B4-BE49-F238E27FC236}">
                  <a16:creationId xmlns:a16="http://schemas.microsoft.com/office/drawing/2014/main" id="{CC8BA5CA-BB2B-F068-29CF-DC3137406A9A}"/>
                </a:ext>
              </a:extLst>
            </p:cNvPr>
            <p:cNvSpPr/>
            <p:nvPr/>
          </p:nvSpPr>
          <p:spPr>
            <a:xfrm>
              <a:off x="10151587" y="2248143"/>
              <a:ext cx="468849" cy="401870"/>
            </a:xfrm>
            <a:custGeom>
              <a:avLst/>
              <a:gdLst>
                <a:gd name="connsiteX0" fmla="*/ 203847 w 468849"/>
                <a:gd name="connsiteY0" fmla="*/ 37857 h 401870"/>
                <a:gd name="connsiteX1" fmla="*/ 247529 w 468849"/>
                <a:gd name="connsiteY1" fmla="*/ 142693 h 401870"/>
                <a:gd name="connsiteX2" fmla="*/ 334892 w 468849"/>
                <a:gd name="connsiteY2" fmla="*/ 168902 h 401870"/>
                <a:gd name="connsiteX3" fmla="*/ 401870 w 468849"/>
                <a:gd name="connsiteY3" fmla="*/ 168902 h 401870"/>
                <a:gd name="connsiteX4" fmla="*/ 448464 w 468849"/>
                <a:gd name="connsiteY4" fmla="*/ 206759 h 401870"/>
                <a:gd name="connsiteX5" fmla="*/ 468849 w 468849"/>
                <a:gd name="connsiteY5" fmla="*/ 285386 h 401870"/>
                <a:gd name="connsiteX6" fmla="*/ 442640 w 468849"/>
                <a:gd name="connsiteY6" fmla="*/ 358188 h 401870"/>
                <a:gd name="connsiteX7" fmla="*/ 372749 w 468849"/>
                <a:gd name="connsiteY7" fmla="*/ 401870 h 401870"/>
                <a:gd name="connsiteX8" fmla="*/ 262089 w 468849"/>
                <a:gd name="connsiteY8" fmla="*/ 401870 h 401870"/>
                <a:gd name="connsiteX9" fmla="*/ 165990 w 468849"/>
                <a:gd name="connsiteY9" fmla="*/ 369837 h 401870"/>
                <a:gd name="connsiteX10" fmla="*/ 78627 w 468849"/>
                <a:gd name="connsiteY10" fmla="*/ 308682 h 401870"/>
                <a:gd name="connsiteX11" fmla="*/ 29121 w 468849"/>
                <a:gd name="connsiteY11" fmla="*/ 235880 h 401870"/>
                <a:gd name="connsiteX12" fmla="*/ 0 w 468849"/>
                <a:gd name="connsiteY12" fmla="*/ 142693 h 401870"/>
                <a:gd name="connsiteX13" fmla="*/ 5824 w 468849"/>
                <a:gd name="connsiteY13" fmla="*/ 69890 h 401870"/>
                <a:gd name="connsiteX14" fmla="*/ 49506 w 468849"/>
                <a:gd name="connsiteY14" fmla="*/ 20384 h 401870"/>
                <a:gd name="connsiteX15" fmla="*/ 133957 w 468849"/>
                <a:gd name="connsiteY15" fmla="*/ 0 h 401870"/>
                <a:gd name="connsiteX16" fmla="*/ 203847 w 468849"/>
                <a:gd name="connsiteY16" fmla="*/ 37857 h 40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8849" h="401870">
                  <a:moveTo>
                    <a:pt x="203847" y="37857"/>
                  </a:moveTo>
                  <a:lnTo>
                    <a:pt x="247529" y="142693"/>
                  </a:lnTo>
                  <a:lnTo>
                    <a:pt x="334892" y="168902"/>
                  </a:lnTo>
                  <a:lnTo>
                    <a:pt x="401870" y="168902"/>
                  </a:lnTo>
                  <a:lnTo>
                    <a:pt x="448464" y="206759"/>
                  </a:lnTo>
                  <a:lnTo>
                    <a:pt x="468849" y="285386"/>
                  </a:lnTo>
                  <a:lnTo>
                    <a:pt x="442640" y="358188"/>
                  </a:lnTo>
                  <a:lnTo>
                    <a:pt x="372749" y="401870"/>
                  </a:lnTo>
                  <a:lnTo>
                    <a:pt x="262089" y="401870"/>
                  </a:lnTo>
                  <a:lnTo>
                    <a:pt x="165990" y="369837"/>
                  </a:lnTo>
                  <a:lnTo>
                    <a:pt x="78627" y="308682"/>
                  </a:lnTo>
                  <a:lnTo>
                    <a:pt x="29121" y="235880"/>
                  </a:lnTo>
                  <a:lnTo>
                    <a:pt x="0" y="142693"/>
                  </a:lnTo>
                  <a:lnTo>
                    <a:pt x="5824" y="69890"/>
                  </a:lnTo>
                  <a:lnTo>
                    <a:pt x="49506" y="20384"/>
                  </a:lnTo>
                  <a:lnTo>
                    <a:pt x="133957" y="0"/>
                  </a:lnTo>
                  <a:lnTo>
                    <a:pt x="203847" y="3785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1" name="Graphic 40" descr="Germ with solid fill">
              <a:extLst>
                <a:ext uri="{FF2B5EF4-FFF2-40B4-BE49-F238E27FC236}">
                  <a16:creationId xmlns:a16="http://schemas.microsoft.com/office/drawing/2014/main" id="{98144A10-B8B7-B9CE-67A2-1CC10FA0BB2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4654149">
              <a:off x="10033368" y="2097795"/>
              <a:ext cx="695887" cy="695887"/>
            </a:xfrm>
            <a:prstGeom prst="rect">
              <a:avLst/>
            </a:prstGeom>
          </p:spPr>
        </p:pic>
      </p:grpSp>
      <p:grpSp>
        <p:nvGrpSpPr>
          <p:cNvPr id="42" name="Group 41">
            <a:extLst>
              <a:ext uri="{FF2B5EF4-FFF2-40B4-BE49-F238E27FC236}">
                <a16:creationId xmlns:a16="http://schemas.microsoft.com/office/drawing/2014/main" id="{51BF48BC-6E26-C8F9-0284-78827DA5D691}"/>
              </a:ext>
            </a:extLst>
          </p:cNvPr>
          <p:cNvGrpSpPr/>
          <p:nvPr/>
        </p:nvGrpSpPr>
        <p:grpSpPr>
          <a:xfrm rot="7103663">
            <a:off x="8774241" y="4728529"/>
            <a:ext cx="695887" cy="695887"/>
            <a:chOff x="10033368" y="2097795"/>
            <a:chExt cx="695887" cy="695887"/>
          </a:xfrm>
        </p:grpSpPr>
        <p:sp>
          <p:nvSpPr>
            <p:cNvPr id="43" name="Freeform: Shape 42">
              <a:extLst>
                <a:ext uri="{FF2B5EF4-FFF2-40B4-BE49-F238E27FC236}">
                  <a16:creationId xmlns:a16="http://schemas.microsoft.com/office/drawing/2014/main" id="{FB2E395F-4A97-EB01-1389-55A8A6BB872B}"/>
                </a:ext>
              </a:extLst>
            </p:cNvPr>
            <p:cNvSpPr/>
            <p:nvPr/>
          </p:nvSpPr>
          <p:spPr>
            <a:xfrm>
              <a:off x="10151587" y="2248143"/>
              <a:ext cx="468849" cy="401870"/>
            </a:xfrm>
            <a:custGeom>
              <a:avLst/>
              <a:gdLst>
                <a:gd name="connsiteX0" fmla="*/ 203847 w 468849"/>
                <a:gd name="connsiteY0" fmla="*/ 37857 h 401870"/>
                <a:gd name="connsiteX1" fmla="*/ 247529 w 468849"/>
                <a:gd name="connsiteY1" fmla="*/ 142693 h 401870"/>
                <a:gd name="connsiteX2" fmla="*/ 334892 w 468849"/>
                <a:gd name="connsiteY2" fmla="*/ 168902 h 401870"/>
                <a:gd name="connsiteX3" fmla="*/ 401870 w 468849"/>
                <a:gd name="connsiteY3" fmla="*/ 168902 h 401870"/>
                <a:gd name="connsiteX4" fmla="*/ 448464 w 468849"/>
                <a:gd name="connsiteY4" fmla="*/ 206759 h 401870"/>
                <a:gd name="connsiteX5" fmla="*/ 468849 w 468849"/>
                <a:gd name="connsiteY5" fmla="*/ 285386 h 401870"/>
                <a:gd name="connsiteX6" fmla="*/ 442640 w 468849"/>
                <a:gd name="connsiteY6" fmla="*/ 358188 h 401870"/>
                <a:gd name="connsiteX7" fmla="*/ 372749 w 468849"/>
                <a:gd name="connsiteY7" fmla="*/ 401870 h 401870"/>
                <a:gd name="connsiteX8" fmla="*/ 262089 w 468849"/>
                <a:gd name="connsiteY8" fmla="*/ 401870 h 401870"/>
                <a:gd name="connsiteX9" fmla="*/ 165990 w 468849"/>
                <a:gd name="connsiteY9" fmla="*/ 369837 h 401870"/>
                <a:gd name="connsiteX10" fmla="*/ 78627 w 468849"/>
                <a:gd name="connsiteY10" fmla="*/ 308682 h 401870"/>
                <a:gd name="connsiteX11" fmla="*/ 29121 w 468849"/>
                <a:gd name="connsiteY11" fmla="*/ 235880 h 401870"/>
                <a:gd name="connsiteX12" fmla="*/ 0 w 468849"/>
                <a:gd name="connsiteY12" fmla="*/ 142693 h 401870"/>
                <a:gd name="connsiteX13" fmla="*/ 5824 w 468849"/>
                <a:gd name="connsiteY13" fmla="*/ 69890 h 401870"/>
                <a:gd name="connsiteX14" fmla="*/ 49506 w 468849"/>
                <a:gd name="connsiteY14" fmla="*/ 20384 h 401870"/>
                <a:gd name="connsiteX15" fmla="*/ 133957 w 468849"/>
                <a:gd name="connsiteY15" fmla="*/ 0 h 401870"/>
                <a:gd name="connsiteX16" fmla="*/ 203847 w 468849"/>
                <a:gd name="connsiteY16" fmla="*/ 37857 h 40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8849" h="401870">
                  <a:moveTo>
                    <a:pt x="203847" y="37857"/>
                  </a:moveTo>
                  <a:lnTo>
                    <a:pt x="247529" y="142693"/>
                  </a:lnTo>
                  <a:lnTo>
                    <a:pt x="334892" y="168902"/>
                  </a:lnTo>
                  <a:lnTo>
                    <a:pt x="401870" y="168902"/>
                  </a:lnTo>
                  <a:lnTo>
                    <a:pt x="448464" y="206759"/>
                  </a:lnTo>
                  <a:lnTo>
                    <a:pt x="468849" y="285386"/>
                  </a:lnTo>
                  <a:lnTo>
                    <a:pt x="442640" y="358188"/>
                  </a:lnTo>
                  <a:lnTo>
                    <a:pt x="372749" y="401870"/>
                  </a:lnTo>
                  <a:lnTo>
                    <a:pt x="262089" y="401870"/>
                  </a:lnTo>
                  <a:lnTo>
                    <a:pt x="165990" y="369837"/>
                  </a:lnTo>
                  <a:lnTo>
                    <a:pt x="78627" y="308682"/>
                  </a:lnTo>
                  <a:lnTo>
                    <a:pt x="29121" y="235880"/>
                  </a:lnTo>
                  <a:lnTo>
                    <a:pt x="0" y="142693"/>
                  </a:lnTo>
                  <a:lnTo>
                    <a:pt x="5824" y="69890"/>
                  </a:lnTo>
                  <a:lnTo>
                    <a:pt x="49506" y="20384"/>
                  </a:lnTo>
                  <a:lnTo>
                    <a:pt x="133957" y="0"/>
                  </a:lnTo>
                  <a:lnTo>
                    <a:pt x="203847" y="3785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4" name="Graphic 43" descr="Germ with solid fill">
              <a:extLst>
                <a:ext uri="{FF2B5EF4-FFF2-40B4-BE49-F238E27FC236}">
                  <a16:creationId xmlns:a16="http://schemas.microsoft.com/office/drawing/2014/main" id="{7BC82D7F-1136-413E-12B4-1FDC7B39F8A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4654149">
              <a:off x="10033368" y="2097795"/>
              <a:ext cx="695887" cy="695887"/>
            </a:xfrm>
            <a:prstGeom prst="rect">
              <a:avLst/>
            </a:prstGeom>
          </p:spPr>
        </p:pic>
      </p:grpSp>
      <p:sp>
        <p:nvSpPr>
          <p:cNvPr id="10" name="TextBox 9">
            <a:extLst>
              <a:ext uri="{FF2B5EF4-FFF2-40B4-BE49-F238E27FC236}">
                <a16:creationId xmlns:a16="http://schemas.microsoft.com/office/drawing/2014/main" id="{5894E69C-CDE9-60AD-BFED-CAB1A2CFF555}"/>
              </a:ext>
            </a:extLst>
          </p:cNvPr>
          <p:cNvSpPr txBox="1"/>
          <p:nvPr/>
        </p:nvSpPr>
        <p:spPr>
          <a:xfrm>
            <a:off x="7368043" y="6136035"/>
            <a:ext cx="4368721"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F1A01"/>
                </a:solidFill>
                <a:effectLst/>
                <a:uLnTx/>
                <a:uFillTx/>
                <a:latin typeface="Arial"/>
                <a:ea typeface="+mn-ea"/>
                <a:cs typeface="+mn-cs"/>
              </a:rPr>
              <a:t>This work is adapted from ‘</a:t>
            </a:r>
            <a:r>
              <a:rPr kumimoji="0" lang="en-GB" sz="900" b="0" i="0" u="none" strike="noStrike" kern="1200" cap="none" spc="0" normalizeH="0" baseline="0" noProof="0" dirty="0">
                <a:ln>
                  <a:noFill/>
                </a:ln>
                <a:solidFill>
                  <a:srgbClr val="3F1A01"/>
                </a:solidFill>
                <a:effectLst/>
                <a:uLnTx/>
                <a:uFillTx/>
                <a:latin typeface="Arial"/>
                <a:ea typeface="+mn-ea"/>
                <a:cs typeface="+mn-cs"/>
              </a:rPr>
              <a:t>A systematic review of gut microbiota composition in observational studies of major depressive disorder, bipolar disorder and schizophrenia</a:t>
            </a:r>
            <a:r>
              <a:rPr kumimoji="0" lang="en-US" sz="900" b="0" i="0" u="none" strike="noStrike" kern="1200" cap="none" spc="0" normalizeH="0" baseline="0" noProof="0" dirty="0">
                <a:ln>
                  <a:noFill/>
                </a:ln>
                <a:solidFill>
                  <a:srgbClr val="3F1A01"/>
                </a:solidFill>
                <a:effectLst/>
                <a:uLnTx/>
                <a:uFillTx/>
                <a:latin typeface="Arial"/>
                <a:ea typeface="+mn-ea"/>
                <a:cs typeface="+mn-cs"/>
              </a:rPr>
              <a:t>' by McGuinness et al., used under CC BY 4.0. This work is licensed under Creative Commons license CC BY-SA by The Lundbeck Foundation.</a:t>
            </a:r>
          </a:p>
        </p:txBody>
      </p:sp>
    </p:spTree>
    <p:extLst>
      <p:ext uri="{BB962C8B-B14F-4D97-AF65-F5344CB8AC3E}">
        <p14:creationId xmlns:p14="http://schemas.microsoft.com/office/powerpoint/2010/main" val="1364959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E3118D6-6D87-2AC1-DFEC-2B5796C1964D}"/>
              </a:ext>
            </a:extLst>
          </p:cNvPr>
          <p:cNvSpPr>
            <a:spLocks noGrp="1"/>
          </p:cNvSpPr>
          <p:nvPr>
            <p:ph type="title"/>
          </p:nvPr>
        </p:nvSpPr>
        <p:spPr/>
        <p:txBody>
          <a:bodyPr/>
          <a:lstStyle/>
          <a:p>
            <a:r>
              <a:rPr lang="en-GB" dirty="0"/>
              <a:t>Neuroimaging and bipolar disorder</a:t>
            </a:r>
          </a:p>
        </p:txBody>
      </p:sp>
      <p:sp>
        <p:nvSpPr>
          <p:cNvPr id="2" name="Text Placeholder 1">
            <a:extLst>
              <a:ext uri="{FF2B5EF4-FFF2-40B4-BE49-F238E27FC236}">
                <a16:creationId xmlns:a16="http://schemas.microsoft.com/office/drawing/2014/main" id="{5142AD29-BCB0-2928-6B85-A0863BFB347F}"/>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880611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D83F0FC2-BC5F-F608-B007-3961710E0528}"/>
              </a:ext>
            </a:extLst>
          </p:cNvPr>
          <p:cNvSpPr>
            <a:spLocks noGrp="1"/>
          </p:cNvSpPr>
          <p:nvPr>
            <p:ph sz="half" idx="21"/>
          </p:nvPr>
        </p:nvSpPr>
        <p:spPr/>
        <p:txBody>
          <a:bodyPr/>
          <a:lstStyle/>
          <a:p>
            <a:pPr marL="0" indent="0">
              <a:buNone/>
            </a:pPr>
            <a:r>
              <a:rPr lang="en-GB" dirty="0"/>
              <a:t>Structural neuroimaging studies have revealed interesting changes in the brains of people with BD</a:t>
            </a:r>
            <a:r>
              <a:rPr lang="en-GB" baseline="30000" dirty="0"/>
              <a:t>1,2</a:t>
            </a:r>
            <a:endParaRPr lang="en-GB" dirty="0"/>
          </a:p>
        </p:txBody>
      </p:sp>
      <p:sp>
        <p:nvSpPr>
          <p:cNvPr id="2" name="Text Placeholder 1">
            <a:extLst>
              <a:ext uri="{FF2B5EF4-FFF2-40B4-BE49-F238E27FC236}">
                <a16:creationId xmlns:a16="http://schemas.microsoft.com/office/drawing/2014/main" id="{98DCFA46-852F-85C5-E208-7E41DCC9C056}"/>
              </a:ext>
            </a:extLst>
          </p:cNvPr>
          <p:cNvSpPr>
            <a:spLocks noGrp="1"/>
          </p:cNvSpPr>
          <p:nvPr>
            <p:ph type="body" sz="quarter" idx="17"/>
          </p:nvPr>
        </p:nvSpPr>
        <p:spPr>
          <a:xfrm>
            <a:off x="539749" y="539750"/>
            <a:ext cx="9213851" cy="266676"/>
          </a:xfrm>
        </p:spPr>
        <p:txBody>
          <a:bodyPr/>
          <a:lstStyle/>
          <a:p>
            <a:r>
              <a:rPr lang="en-GB" dirty="0"/>
              <a:t>Bipolar disorder – Neurobiology and aetiology</a:t>
            </a:r>
          </a:p>
        </p:txBody>
      </p:sp>
      <p:sp>
        <p:nvSpPr>
          <p:cNvPr id="3" name="Title 2">
            <a:extLst>
              <a:ext uri="{FF2B5EF4-FFF2-40B4-BE49-F238E27FC236}">
                <a16:creationId xmlns:a16="http://schemas.microsoft.com/office/drawing/2014/main" id="{3A96A98D-ED4A-ED31-C3A8-1CA9213C1432}"/>
              </a:ext>
            </a:extLst>
          </p:cNvPr>
          <p:cNvSpPr>
            <a:spLocks noGrp="1"/>
          </p:cNvSpPr>
          <p:nvPr>
            <p:ph type="title"/>
          </p:nvPr>
        </p:nvSpPr>
        <p:spPr>
          <a:xfrm>
            <a:off x="539749" y="814386"/>
            <a:ext cx="9213851" cy="332399"/>
          </a:xfrm>
        </p:spPr>
        <p:txBody>
          <a:bodyPr/>
          <a:lstStyle/>
          <a:p>
            <a:r>
              <a:rPr lang="en-GB" dirty="0"/>
              <a:t>Structural neuroimaging</a:t>
            </a:r>
          </a:p>
        </p:txBody>
      </p:sp>
      <p:sp>
        <p:nvSpPr>
          <p:cNvPr id="10" name="Content Placeholder 9">
            <a:extLst>
              <a:ext uri="{FF2B5EF4-FFF2-40B4-BE49-F238E27FC236}">
                <a16:creationId xmlns:a16="http://schemas.microsoft.com/office/drawing/2014/main" id="{7B5E4815-A8A0-C79A-348E-0DCBED54005C}"/>
              </a:ext>
            </a:extLst>
          </p:cNvPr>
          <p:cNvSpPr>
            <a:spLocks noGrp="1"/>
          </p:cNvSpPr>
          <p:nvPr>
            <p:ph idx="19"/>
          </p:nvPr>
        </p:nvSpPr>
        <p:spPr/>
        <p:txBody>
          <a:bodyPr/>
          <a:lstStyle/>
          <a:p>
            <a:r>
              <a:rPr lang="en-GB" dirty="0">
                <a:solidFill>
                  <a:schemeClr val="tx1"/>
                </a:solidFill>
              </a:rPr>
              <a:t>Large-scale studies have </a:t>
            </a:r>
            <a:r>
              <a:rPr lang="en-US" dirty="0">
                <a:solidFill>
                  <a:schemeClr val="tx1"/>
                </a:solidFill>
              </a:rPr>
              <a:t>analyzed</a:t>
            </a:r>
            <a:r>
              <a:rPr lang="en-GB" dirty="0">
                <a:solidFill>
                  <a:schemeClr val="tx1"/>
                </a:solidFill>
              </a:rPr>
              <a:t> the brains of people from the ENIGMA-BD working group using MRI</a:t>
            </a:r>
            <a:r>
              <a:rPr lang="en-GB" baseline="30000" dirty="0">
                <a:solidFill>
                  <a:schemeClr val="tx1"/>
                </a:solidFill>
              </a:rPr>
              <a:t>1-2</a:t>
            </a:r>
            <a:endParaRPr lang="en-GB" dirty="0">
              <a:solidFill>
                <a:schemeClr val="tx1"/>
              </a:solidFill>
            </a:endParaRPr>
          </a:p>
          <a:p>
            <a:r>
              <a:rPr lang="en-GB" dirty="0">
                <a:solidFill>
                  <a:schemeClr val="tx1"/>
                </a:solidFill>
              </a:rPr>
              <a:t>One analysis of </a:t>
            </a:r>
            <a:r>
              <a:rPr lang="en-US" dirty="0">
                <a:solidFill>
                  <a:schemeClr val="tx1"/>
                </a:solidFill>
              </a:rPr>
              <a:t>1,710 people with BD compared with 2,594 control brains found significant differences in brains of people with BD versus controls:</a:t>
            </a:r>
            <a:r>
              <a:rPr lang="en-US" baseline="30000" dirty="0">
                <a:solidFill>
                  <a:schemeClr val="tx1"/>
                </a:solidFill>
              </a:rPr>
              <a:t>1</a:t>
            </a:r>
            <a:endParaRPr lang="en-US" dirty="0">
              <a:solidFill>
                <a:schemeClr val="tx1"/>
              </a:solidFill>
            </a:endParaRPr>
          </a:p>
          <a:p>
            <a:pPr lvl="1">
              <a:buClr>
                <a:schemeClr val="tx1"/>
              </a:buClr>
            </a:pPr>
            <a:r>
              <a:rPr lang="en-GB" b="1" dirty="0">
                <a:solidFill>
                  <a:schemeClr val="tx1"/>
                </a:solidFill>
              </a:rPr>
              <a:t>Reductions in hippocampus volume </a:t>
            </a:r>
            <a:r>
              <a:rPr lang="en-GB" dirty="0">
                <a:solidFill>
                  <a:schemeClr val="tx1"/>
                </a:solidFill>
              </a:rPr>
              <a:t>(Cohen’s </a:t>
            </a:r>
            <a:r>
              <a:rPr lang="en-GB" i="1" dirty="0">
                <a:solidFill>
                  <a:schemeClr val="tx1"/>
                </a:solidFill>
              </a:rPr>
              <a:t>d</a:t>
            </a:r>
            <a:r>
              <a:rPr lang="en-GB" dirty="0">
                <a:solidFill>
                  <a:schemeClr val="tx1"/>
                </a:solidFill>
              </a:rPr>
              <a:t>: -0.232; p=3.50 x10</a:t>
            </a:r>
            <a:r>
              <a:rPr lang="en-GB" baseline="30000" dirty="0">
                <a:solidFill>
                  <a:schemeClr val="tx1"/>
                </a:solidFill>
              </a:rPr>
              <a:t>-7</a:t>
            </a:r>
            <a:r>
              <a:rPr lang="en-GB" dirty="0">
                <a:solidFill>
                  <a:schemeClr val="tx1"/>
                </a:solidFill>
              </a:rPr>
              <a:t>)</a:t>
            </a:r>
          </a:p>
          <a:p>
            <a:pPr lvl="1">
              <a:buClr>
                <a:schemeClr val="tx1"/>
              </a:buClr>
            </a:pPr>
            <a:r>
              <a:rPr lang="en-GB" b="1" dirty="0">
                <a:solidFill>
                  <a:schemeClr val="tx1"/>
                </a:solidFill>
              </a:rPr>
              <a:t>Reductions in thalamus volume </a:t>
            </a:r>
            <a:r>
              <a:rPr lang="en-GB" dirty="0">
                <a:solidFill>
                  <a:schemeClr val="tx1"/>
                </a:solidFill>
              </a:rPr>
              <a:t>(Cohen’s </a:t>
            </a:r>
            <a:r>
              <a:rPr lang="en-GB" i="1" dirty="0">
                <a:solidFill>
                  <a:schemeClr val="tx1"/>
                </a:solidFill>
              </a:rPr>
              <a:t>d</a:t>
            </a:r>
            <a:r>
              <a:rPr lang="en-GB" dirty="0">
                <a:solidFill>
                  <a:schemeClr val="tx1"/>
                </a:solidFill>
              </a:rPr>
              <a:t>: -0.148; p=4.27 x10</a:t>
            </a:r>
            <a:r>
              <a:rPr lang="en-GB" baseline="30000" dirty="0">
                <a:solidFill>
                  <a:schemeClr val="tx1"/>
                </a:solidFill>
              </a:rPr>
              <a:t>-3</a:t>
            </a:r>
            <a:r>
              <a:rPr lang="en-GB" dirty="0">
                <a:solidFill>
                  <a:schemeClr val="tx1"/>
                </a:solidFill>
              </a:rPr>
              <a:t>)</a:t>
            </a:r>
            <a:endParaRPr lang="en-GB" baseline="30000" dirty="0">
              <a:solidFill>
                <a:schemeClr val="tx1"/>
              </a:solidFill>
            </a:endParaRPr>
          </a:p>
          <a:p>
            <a:pPr lvl="1">
              <a:buClr>
                <a:schemeClr val="tx1"/>
              </a:buClr>
            </a:pPr>
            <a:r>
              <a:rPr lang="en-GB" b="1" dirty="0">
                <a:solidFill>
                  <a:schemeClr val="tx1"/>
                </a:solidFill>
              </a:rPr>
              <a:t>Enlargement in lateral ventricles volume </a:t>
            </a:r>
            <a:r>
              <a:rPr lang="en-GB" dirty="0">
                <a:solidFill>
                  <a:schemeClr val="tx1"/>
                </a:solidFill>
              </a:rPr>
              <a:t>(Cohen’s </a:t>
            </a:r>
            <a:r>
              <a:rPr lang="en-GB" i="1" dirty="0">
                <a:solidFill>
                  <a:schemeClr val="tx1"/>
                </a:solidFill>
              </a:rPr>
              <a:t>d</a:t>
            </a:r>
            <a:r>
              <a:rPr lang="en-GB" dirty="0">
                <a:solidFill>
                  <a:schemeClr val="tx1"/>
                </a:solidFill>
              </a:rPr>
              <a:t>: 0.260; p=3.93 x10</a:t>
            </a:r>
            <a:r>
              <a:rPr lang="en-GB" baseline="30000" dirty="0">
                <a:solidFill>
                  <a:schemeClr val="tx1"/>
                </a:solidFill>
              </a:rPr>
              <a:t>-5</a:t>
            </a:r>
            <a:r>
              <a:rPr lang="en-GB" dirty="0">
                <a:solidFill>
                  <a:schemeClr val="tx1"/>
                </a:solidFill>
              </a:rPr>
              <a:t>)</a:t>
            </a:r>
            <a:endParaRPr lang="en-GB" baseline="30000" dirty="0">
              <a:solidFill>
                <a:schemeClr val="tx1"/>
              </a:solidFill>
            </a:endParaRPr>
          </a:p>
          <a:p>
            <a:r>
              <a:rPr lang="en-GB" dirty="0">
                <a:solidFill>
                  <a:schemeClr val="tx1"/>
                </a:solidFill>
              </a:rPr>
              <a:t>Another analysis of 2,447 people with BD compared with control MRIs, found that people with BD showed significant differences in several areas on the left-side of the brain:</a:t>
            </a:r>
            <a:r>
              <a:rPr lang="en-GB" baseline="30000" dirty="0">
                <a:solidFill>
                  <a:schemeClr val="tx1"/>
                </a:solidFill>
              </a:rPr>
              <a:t>2</a:t>
            </a:r>
            <a:endParaRPr lang="en-GB" dirty="0">
              <a:solidFill>
                <a:schemeClr val="tx1"/>
              </a:solidFill>
            </a:endParaRPr>
          </a:p>
          <a:p>
            <a:pPr lvl="1">
              <a:buClr>
                <a:schemeClr val="tx1"/>
              </a:buClr>
            </a:pPr>
            <a:r>
              <a:rPr lang="en-GB" b="1" dirty="0">
                <a:solidFill>
                  <a:schemeClr val="tx1"/>
                </a:solidFill>
              </a:rPr>
              <a:t>Left pars </a:t>
            </a:r>
            <a:r>
              <a:rPr lang="en-GB" b="1" dirty="0" err="1">
                <a:solidFill>
                  <a:schemeClr val="tx1"/>
                </a:solidFill>
              </a:rPr>
              <a:t>opercularis</a:t>
            </a:r>
            <a:r>
              <a:rPr lang="en-GB" b="1" dirty="0">
                <a:solidFill>
                  <a:schemeClr val="tx1"/>
                </a:solidFill>
              </a:rPr>
              <a:t> </a:t>
            </a:r>
            <a:r>
              <a:rPr lang="en-GB" dirty="0">
                <a:solidFill>
                  <a:schemeClr val="tx1"/>
                </a:solidFill>
              </a:rPr>
              <a:t>(Cohen’s </a:t>
            </a:r>
            <a:r>
              <a:rPr lang="en-GB" i="1" dirty="0">
                <a:solidFill>
                  <a:schemeClr val="tx1"/>
                </a:solidFill>
              </a:rPr>
              <a:t>d</a:t>
            </a:r>
            <a:r>
              <a:rPr lang="en-GB" dirty="0">
                <a:solidFill>
                  <a:schemeClr val="tx1"/>
                </a:solidFill>
              </a:rPr>
              <a:t>: -0.293; p=1.71 x10</a:t>
            </a:r>
            <a:r>
              <a:rPr lang="en-GB" baseline="30000" dirty="0">
                <a:solidFill>
                  <a:schemeClr val="tx1"/>
                </a:solidFill>
              </a:rPr>
              <a:t>-21</a:t>
            </a:r>
            <a:r>
              <a:rPr lang="en-GB" dirty="0">
                <a:solidFill>
                  <a:schemeClr val="tx1"/>
                </a:solidFill>
              </a:rPr>
              <a:t>) </a:t>
            </a:r>
          </a:p>
          <a:p>
            <a:pPr lvl="1">
              <a:buClr>
                <a:schemeClr val="tx1"/>
              </a:buClr>
            </a:pPr>
            <a:r>
              <a:rPr lang="en-GB" b="1" dirty="0">
                <a:solidFill>
                  <a:schemeClr val="tx1"/>
                </a:solidFill>
              </a:rPr>
              <a:t>Left fusiform gyrus </a:t>
            </a:r>
            <a:r>
              <a:rPr lang="en-GB" dirty="0">
                <a:solidFill>
                  <a:schemeClr val="tx1"/>
                </a:solidFill>
              </a:rPr>
              <a:t>(Cohen’s </a:t>
            </a:r>
            <a:r>
              <a:rPr lang="en-GB" i="1" dirty="0">
                <a:solidFill>
                  <a:schemeClr val="tx1"/>
                </a:solidFill>
              </a:rPr>
              <a:t>d</a:t>
            </a:r>
            <a:r>
              <a:rPr lang="en-GB" dirty="0">
                <a:solidFill>
                  <a:schemeClr val="tx1"/>
                </a:solidFill>
              </a:rPr>
              <a:t>: -0.288; p=8.25 x10</a:t>
            </a:r>
            <a:r>
              <a:rPr lang="en-GB" baseline="30000" dirty="0">
                <a:solidFill>
                  <a:schemeClr val="tx1"/>
                </a:solidFill>
              </a:rPr>
              <a:t>-21</a:t>
            </a:r>
            <a:r>
              <a:rPr lang="en-GB" dirty="0">
                <a:solidFill>
                  <a:schemeClr val="tx1"/>
                </a:solidFill>
              </a:rPr>
              <a:t>) </a:t>
            </a:r>
          </a:p>
          <a:p>
            <a:pPr lvl="1">
              <a:buClr>
                <a:schemeClr val="tx1"/>
              </a:buClr>
            </a:pPr>
            <a:r>
              <a:rPr lang="en-GB" b="1" dirty="0">
                <a:solidFill>
                  <a:schemeClr val="tx1"/>
                </a:solidFill>
              </a:rPr>
              <a:t>Left rostral middle frontal cortex </a:t>
            </a:r>
            <a:r>
              <a:rPr lang="en-GB" dirty="0">
                <a:solidFill>
                  <a:schemeClr val="tx1"/>
                </a:solidFill>
              </a:rPr>
              <a:t>(Cohen’s </a:t>
            </a:r>
            <a:r>
              <a:rPr lang="en-GB" i="1" dirty="0">
                <a:solidFill>
                  <a:schemeClr val="tx1"/>
                </a:solidFill>
              </a:rPr>
              <a:t>d</a:t>
            </a:r>
            <a:r>
              <a:rPr lang="en-GB" dirty="0">
                <a:solidFill>
                  <a:schemeClr val="tx1"/>
                </a:solidFill>
              </a:rPr>
              <a:t>: -0.276; p=2.99 x10</a:t>
            </a:r>
            <a:r>
              <a:rPr lang="en-GB" baseline="30000" dirty="0">
                <a:solidFill>
                  <a:schemeClr val="tx1"/>
                </a:solidFill>
              </a:rPr>
              <a:t>-19</a:t>
            </a:r>
            <a:r>
              <a:rPr lang="en-GB" dirty="0">
                <a:solidFill>
                  <a:schemeClr val="tx1"/>
                </a:solidFill>
              </a:rPr>
              <a:t>)</a:t>
            </a:r>
          </a:p>
          <a:p>
            <a:r>
              <a:rPr lang="en-GB" dirty="0">
                <a:solidFill>
                  <a:schemeClr val="tx1"/>
                </a:solidFill>
              </a:rPr>
              <a:t>Interestingly, when the brains of people with BD-I were compared with those of people with BD-II, no significant differences in cortical thickness or surface area were detected</a:t>
            </a:r>
            <a:r>
              <a:rPr lang="en-GB" baseline="30000" dirty="0">
                <a:solidFill>
                  <a:schemeClr val="tx1"/>
                </a:solidFill>
              </a:rPr>
              <a:t>2</a:t>
            </a:r>
            <a:endParaRPr lang="en-GB" dirty="0">
              <a:solidFill>
                <a:schemeClr val="tx1"/>
              </a:solidFill>
            </a:endParaRPr>
          </a:p>
          <a:p>
            <a:endParaRPr lang="en-GB" dirty="0">
              <a:solidFill>
                <a:schemeClr val="tx1"/>
              </a:solidFill>
            </a:endParaRPr>
          </a:p>
          <a:p>
            <a:endParaRPr lang="en-GB" dirty="0">
              <a:solidFill>
                <a:schemeClr val="tx1"/>
              </a:solidFill>
            </a:endParaRPr>
          </a:p>
        </p:txBody>
      </p:sp>
      <p:sp>
        <p:nvSpPr>
          <p:cNvPr id="5" name="Text Placeholder 4">
            <a:extLst>
              <a:ext uri="{FF2B5EF4-FFF2-40B4-BE49-F238E27FC236}">
                <a16:creationId xmlns:a16="http://schemas.microsoft.com/office/drawing/2014/main" id="{69B3C82B-FD1E-2AD6-ECBE-98ED714C5E39}"/>
              </a:ext>
            </a:extLst>
          </p:cNvPr>
          <p:cNvSpPr>
            <a:spLocks noGrp="1"/>
          </p:cNvSpPr>
          <p:nvPr>
            <p:ph type="body" sz="quarter" idx="18"/>
          </p:nvPr>
        </p:nvSpPr>
        <p:spPr>
          <a:xfrm>
            <a:off x="539749" y="6102000"/>
            <a:ext cx="9213851" cy="619200"/>
          </a:xfrm>
        </p:spPr>
        <p:txBody>
          <a:bodyPr/>
          <a:lstStyle/>
          <a:p>
            <a:r>
              <a:rPr lang="en-GB" dirty="0"/>
              <a:t>BD=bipolar disorder; ENIGMA=enhancing neuroimaging genetics through meta-analysis; MRI-magnetic resonance imaging</a:t>
            </a:r>
          </a:p>
          <a:p>
            <a:endParaRPr lang="en-GB" dirty="0"/>
          </a:p>
          <a:p>
            <a:r>
              <a:rPr lang="en-GB" dirty="0"/>
              <a:t>1. Hibar et al. Mol Psychiatry 2016;21(12):1710–1716; 2. Hibar et al. Mol Psychiatry 2018;23(4):932–942</a:t>
            </a:r>
          </a:p>
        </p:txBody>
      </p:sp>
      <p:sp>
        <p:nvSpPr>
          <p:cNvPr id="6" name="Slide Number Placeholder 5">
            <a:extLst>
              <a:ext uri="{FF2B5EF4-FFF2-40B4-BE49-F238E27FC236}">
                <a16:creationId xmlns:a16="http://schemas.microsoft.com/office/drawing/2014/main" id="{C9429C51-591F-DA42-48BF-CE6776204E95}"/>
              </a:ext>
            </a:extLst>
          </p:cNvPr>
          <p:cNvSpPr>
            <a:spLocks noGrp="1"/>
          </p:cNvSpPr>
          <p:nvPr>
            <p:ph type="sldNum" sz="quarter" idx="4"/>
          </p:nvPr>
        </p:nvSpPr>
        <p:spPr>
          <a:xfrm>
            <a:off x="11326690" y="6434112"/>
            <a:ext cx="595310" cy="153888"/>
          </a:xfrm>
        </p:spPr>
        <p:txBody>
          <a:bodyPr/>
          <a:lstStyle/>
          <a:p>
            <a:fld id="{C5E73D8C-6D1C-4360-8101-83ED279A0FF1}" type="slidenum">
              <a:rPr lang="en-GB" smtClean="0"/>
              <a:pPr/>
              <a:t>26</a:t>
            </a:fld>
            <a:endParaRPr lang="en-GB" dirty="0"/>
          </a:p>
        </p:txBody>
      </p:sp>
      <p:pic>
        <p:nvPicPr>
          <p:cNvPr id="7" name="Picture 6" descr="A white brain with a grey background&#10;&#10;Description automatically generated">
            <a:extLst>
              <a:ext uri="{FF2B5EF4-FFF2-40B4-BE49-F238E27FC236}">
                <a16:creationId xmlns:a16="http://schemas.microsoft.com/office/drawing/2014/main" id="{12371E02-5330-6AFC-55BF-77D3F85081D0}"/>
              </a:ext>
            </a:extLst>
          </p:cNvPr>
          <p:cNvPicPr>
            <a:picLocks noChangeAspect="1"/>
          </p:cNvPicPr>
          <p:nvPr/>
        </p:nvPicPr>
        <p:blipFill rotWithShape="1">
          <a:blip r:embed="rId3">
            <a:extLst>
              <a:ext uri="{28A0092B-C50C-407E-A947-70E740481C1C}">
                <a14:useLocalDpi xmlns:a14="http://schemas.microsoft.com/office/drawing/2010/main" val="0"/>
              </a:ext>
            </a:extLst>
          </a:blip>
          <a:srcRect l="29139" t="14888" r="28550" b="7814"/>
          <a:stretch/>
        </p:blipFill>
        <p:spPr>
          <a:xfrm>
            <a:off x="251643" y="3265447"/>
            <a:ext cx="2611388" cy="2368565"/>
          </a:xfrm>
          <a:prstGeom prst="snip2DiagRect">
            <a:avLst/>
          </a:prstGeom>
          <a:solidFill>
            <a:srgbClr val="FFFFFF">
              <a:shade val="85000"/>
            </a:srgbClr>
          </a:solidFill>
          <a:ln w="3175"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2149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1DA347-FB77-D53C-22C1-C73F39AACFB3}"/>
              </a:ext>
            </a:extLst>
          </p:cNvPr>
          <p:cNvSpPr>
            <a:spLocks noGrp="1"/>
          </p:cNvSpPr>
          <p:nvPr>
            <p:ph type="body" sz="quarter" idx="17"/>
          </p:nvPr>
        </p:nvSpPr>
        <p:spPr/>
        <p:txBody>
          <a:bodyPr/>
          <a:lstStyle/>
          <a:p>
            <a:r>
              <a:rPr lang="en-GB" dirty="0"/>
              <a:t>Bipolar disorder – Neurobiology and aetiology</a:t>
            </a:r>
          </a:p>
        </p:txBody>
      </p:sp>
      <p:sp>
        <p:nvSpPr>
          <p:cNvPr id="3" name="Title 2">
            <a:extLst>
              <a:ext uri="{FF2B5EF4-FFF2-40B4-BE49-F238E27FC236}">
                <a16:creationId xmlns:a16="http://schemas.microsoft.com/office/drawing/2014/main" id="{94CF36EB-2739-1A44-D38F-79F42923E195}"/>
              </a:ext>
            </a:extLst>
          </p:cNvPr>
          <p:cNvSpPr>
            <a:spLocks noGrp="1"/>
          </p:cNvSpPr>
          <p:nvPr>
            <p:ph type="title"/>
          </p:nvPr>
        </p:nvSpPr>
        <p:spPr/>
        <p:txBody>
          <a:bodyPr/>
          <a:lstStyle/>
          <a:p>
            <a:r>
              <a:rPr lang="en-GB" dirty="0"/>
              <a:t>White matter abnormalities in bipolar disorder</a:t>
            </a:r>
          </a:p>
        </p:txBody>
      </p:sp>
      <p:sp>
        <p:nvSpPr>
          <p:cNvPr id="12" name="Content Placeholder 11">
            <a:extLst>
              <a:ext uri="{FF2B5EF4-FFF2-40B4-BE49-F238E27FC236}">
                <a16:creationId xmlns:a16="http://schemas.microsoft.com/office/drawing/2014/main" id="{287DCF89-2D26-DB9A-FC73-9DDE16B8161A}"/>
              </a:ext>
            </a:extLst>
          </p:cNvPr>
          <p:cNvSpPr>
            <a:spLocks noGrp="1"/>
          </p:cNvSpPr>
          <p:nvPr>
            <p:ph idx="19"/>
          </p:nvPr>
        </p:nvSpPr>
        <p:spPr/>
        <p:txBody>
          <a:bodyPr/>
          <a:lstStyle/>
          <a:p>
            <a:r>
              <a:rPr lang="en-GB" sz="1400" dirty="0">
                <a:solidFill>
                  <a:schemeClr val="tx1"/>
                </a:solidFill>
              </a:rPr>
              <a:t>White matter abnormalities in the brain appear to play a role in the neuropathology of BD, these include:</a:t>
            </a:r>
            <a:r>
              <a:rPr lang="en-GB" sz="1400" baseline="30000" dirty="0">
                <a:solidFill>
                  <a:schemeClr val="tx1"/>
                </a:solidFill>
              </a:rPr>
              <a:t>1</a:t>
            </a:r>
            <a:endParaRPr lang="en-GB" sz="1400" dirty="0">
              <a:solidFill>
                <a:schemeClr val="tx1"/>
              </a:solidFill>
            </a:endParaRPr>
          </a:p>
          <a:p>
            <a:pPr lvl="1"/>
            <a:r>
              <a:rPr lang="en-GB" dirty="0">
                <a:solidFill>
                  <a:schemeClr val="tx1"/>
                </a:solidFill>
              </a:rPr>
              <a:t>White matter hyperintensities</a:t>
            </a:r>
          </a:p>
          <a:p>
            <a:pPr lvl="1"/>
            <a:r>
              <a:rPr lang="en-GB" dirty="0">
                <a:solidFill>
                  <a:schemeClr val="tx1"/>
                </a:solidFill>
              </a:rPr>
              <a:t>Regional volumetric abnormalities</a:t>
            </a:r>
          </a:p>
          <a:p>
            <a:pPr lvl="1"/>
            <a:r>
              <a:rPr lang="en-GB" dirty="0">
                <a:solidFill>
                  <a:schemeClr val="tx1"/>
                </a:solidFill>
              </a:rPr>
              <a:t>Abnormal water diffusion along prefrontal–subcortical tracts</a:t>
            </a:r>
          </a:p>
          <a:p>
            <a:pPr lvl="1"/>
            <a:r>
              <a:rPr lang="en-GB" dirty="0">
                <a:solidFill>
                  <a:schemeClr val="tx1"/>
                </a:solidFill>
              </a:rPr>
              <a:t>Fewer oligodendrocytes in prefrontal white matter</a:t>
            </a:r>
          </a:p>
          <a:p>
            <a:pPr lvl="1"/>
            <a:r>
              <a:rPr lang="en-GB" dirty="0">
                <a:solidFill>
                  <a:schemeClr val="tx1"/>
                </a:solidFill>
              </a:rPr>
              <a:t>Altered expression of myelin- and oligodendrocyte-related genes</a:t>
            </a:r>
          </a:p>
          <a:p>
            <a:r>
              <a:rPr lang="en-GB" sz="1400" dirty="0">
                <a:solidFill>
                  <a:schemeClr val="tx1"/>
                </a:solidFill>
              </a:rPr>
              <a:t>Although MRI studies have reported heterogeneous results, several reports comparing the brains of people with BD with control brains have identified abnormalities within several structures of the prefrontal white matter</a:t>
            </a:r>
            <a:r>
              <a:rPr lang="en-GB" sz="1400" baseline="30000" dirty="0">
                <a:solidFill>
                  <a:schemeClr val="tx1"/>
                </a:solidFill>
              </a:rPr>
              <a:t>1</a:t>
            </a:r>
            <a:endParaRPr lang="en-GB" sz="1400" dirty="0">
              <a:solidFill>
                <a:schemeClr val="tx1"/>
              </a:solidFill>
            </a:endParaRPr>
          </a:p>
          <a:p>
            <a:r>
              <a:rPr lang="en-GB" sz="1400" dirty="0">
                <a:solidFill>
                  <a:schemeClr val="tx1"/>
                </a:solidFill>
              </a:rPr>
              <a:t>Because these white matter abnormalities are found in regions known to be involved in emotional regulation, this had led to a model of BD that suggests </a:t>
            </a:r>
            <a:r>
              <a:rPr lang="en-GB" sz="1400" b="1" dirty="0">
                <a:solidFill>
                  <a:schemeClr val="tx1"/>
                </a:solidFill>
              </a:rPr>
              <a:t>dysconnectivity and dysregulation in emotional brain circuits</a:t>
            </a:r>
            <a:r>
              <a:rPr lang="en-GB" sz="1400" dirty="0">
                <a:solidFill>
                  <a:schemeClr val="tx1"/>
                </a:solidFill>
              </a:rPr>
              <a:t> may underly the condition</a:t>
            </a:r>
            <a:r>
              <a:rPr lang="en-GB" sz="1400" baseline="30000" dirty="0">
                <a:solidFill>
                  <a:schemeClr val="tx1"/>
                </a:solidFill>
              </a:rPr>
              <a:t>1</a:t>
            </a:r>
            <a:r>
              <a:rPr lang="en-GB" sz="1400" dirty="0">
                <a:solidFill>
                  <a:schemeClr val="tx1"/>
                </a:solidFill>
              </a:rPr>
              <a:t> </a:t>
            </a:r>
          </a:p>
          <a:p>
            <a:endParaRPr lang="en-GB" sz="1400" dirty="0">
              <a:solidFill>
                <a:schemeClr val="tx1"/>
              </a:solidFill>
            </a:endParaRPr>
          </a:p>
        </p:txBody>
      </p:sp>
      <p:sp>
        <p:nvSpPr>
          <p:cNvPr id="13" name="Content Placeholder 12">
            <a:extLst>
              <a:ext uri="{FF2B5EF4-FFF2-40B4-BE49-F238E27FC236}">
                <a16:creationId xmlns:a16="http://schemas.microsoft.com/office/drawing/2014/main" id="{FB5F366C-F9B0-B8F8-FF74-BAD1A9AC0FFF}"/>
              </a:ext>
            </a:extLst>
          </p:cNvPr>
          <p:cNvSpPr>
            <a:spLocks noGrp="1"/>
          </p:cNvSpPr>
          <p:nvPr>
            <p:ph sz="half" idx="20"/>
          </p:nvPr>
        </p:nvSpPr>
        <p:spPr>
          <a:solidFill>
            <a:srgbClr val="D9D1CC"/>
          </a:solidFill>
          <a:ln>
            <a:noFill/>
          </a:ln>
        </p:spPr>
        <p:txBody>
          <a:bodyPr anchor="ctr"/>
          <a:lstStyle/>
          <a:p>
            <a:r>
              <a:rPr lang="en-GB" sz="1400" dirty="0"/>
              <a:t>One study used data from the ENIGMA dataset to compare brains from people with BD with controls (n=1,482 BD, 1,551 controls), to identify white matter abnormalities that differentiate the two</a:t>
            </a:r>
            <a:r>
              <a:rPr lang="en-GB" sz="1400" baseline="30000" dirty="0"/>
              <a:t>2</a:t>
            </a:r>
            <a:endParaRPr lang="en-GB" sz="1400" dirty="0"/>
          </a:p>
          <a:p>
            <a:r>
              <a:rPr lang="en-GB" sz="1400" dirty="0"/>
              <a:t>The results of the analysis showed differences between the brains of people with BD and controls in several </a:t>
            </a:r>
            <a:br>
              <a:rPr lang="en-GB" sz="1400" dirty="0"/>
            </a:br>
            <a:r>
              <a:rPr lang="en-GB" sz="1400" dirty="0"/>
              <a:t>white-matter tracts:</a:t>
            </a:r>
            <a:r>
              <a:rPr lang="en-GB" sz="1400" baseline="30000" dirty="0"/>
              <a:t>2</a:t>
            </a:r>
            <a:endParaRPr lang="en-GB" sz="1400" dirty="0"/>
          </a:p>
          <a:p>
            <a:endParaRPr lang="en-GB" sz="1400" dirty="0"/>
          </a:p>
          <a:p>
            <a:endParaRPr lang="en-GB" sz="1400" dirty="0"/>
          </a:p>
          <a:p>
            <a:endParaRPr lang="en-GB" sz="1400" dirty="0"/>
          </a:p>
          <a:p>
            <a:r>
              <a:rPr lang="en-GB" sz="1400" dirty="0"/>
              <a:t>This altered white-matter connectivity within the </a:t>
            </a:r>
            <a:r>
              <a:rPr lang="en-GB" sz="1400" b="1" dirty="0">
                <a:solidFill>
                  <a:schemeClr val="accent2">
                    <a:lumMod val="50000"/>
                  </a:schemeClr>
                </a:solidFill>
              </a:rPr>
              <a:t>corpus</a:t>
            </a:r>
            <a:r>
              <a:rPr lang="en-GB" sz="1400" b="1" dirty="0"/>
              <a:t> </a:t>
            </a:r>
            <a:r>
              <a:rPr lang="en-GB" sz="1400" b="1" dirty="0">
                <a:solidFill>
                  <a:schemeClr val="accent2">
                    <a:lumMod val="50000"/>
                  </a:schemeClr>
                </a:solidFill>
              </a:rPr>
              <a:t>callosum</a:t>
            </a:r>
            <a:r>
              <a:rPr lang="en-GB" sz="1400" dirty="0">
                <a:solidFill>
                  <a:schemeClr val="accent2">
                    <a:lumMod val="50000"/>
                  </a:schemeClr>
                </a:solidFill>
              </a:rPr>
              <a:t> </a:t>
            </a:r>
            <a:r>
              <a:rPr lang="en-GB" sz="1400" dirty="0"/>
              <a:t>and the </a:t>
            </a:r>
            <a:r>
              <a:rPr lang="en-GB" sz="1400" b="1" dirty="0">
                <a:solidFill>
                  <a:schemeClr val="accent2">
                    <a:lumMod val="50000"/>
                  </a:schemeClr>
                </a:solidFill>
              </a:rPr>
              <a:t>cingulum</a:t>
            </a:r>
            <a:r>
              <a:rPr lang="en-GB" sz="1400" dirty="0"/>
              <a:t> may be useful in the future as a biomarker for BD</a:t>
            </a:r>
            <a:r>
              <a:rPr lang="en-GB" sz="1400" baseline="30000" dirty="0"/>
              <a:t>2,3</a:t>
            </a:r>
          </a:p>
        </p:txBody>
      </p:sp>
      <p:sp>
        <p:nvSpPr>
          <p:cNvPr id="5" name="Text Placeholder 4">
            <a:extLst>
              <a:ext uri="{FF2B5EF4-FFF2-40B4-BE49-F238E27FC236}">
                <a16:creationId xmlns:a16="http://schemas.microsoft.com/office/drawing/2014/main" id="{A98EAC34-66E6-EA48-037D-BC765802FC5D}"/>
              </a:ext>
            </a:extLst>
          </p:cNvPr>
          <p:cNvSpPr>
            <a:spLocks noGrp="1"/>
          </p:cNvSpPr>
          <p:nvPr>
            <p:ph type="body" sz="quarter" idx="18"/>
          </p:nvPr>
        </p:nvSpPr>
        <p:spPr/>
        <p:txBody>
          <a:bodyPr/>
          <a:lstStyle/>
          <a:p>
            <a:r>
              <a:rPr lang="en-GB" dirty="0"/>
              <a:t>BD=bipolar disorder; ENIGMA=enhancing neuroimaging genetics through meta-analysis; MRI=magnetic resonance imaging</a:t>
            </a:r>
          </a:p>
          <a:p>
            <a:endParaRPr lang="en-GB" dirty="0"/>
          </a:p>
          <a:p>
            <a:r>
              <a:rPr lang="en-GB" dirty="0"/>
              <a:t>1. Mahon et al. </a:t>
            </a:r>
            <a:r>
              <a:rPr lang="en-GB" dirty="0" err="1"/>
              <a:t>Neurosci</a:t>
            </a:r>
            <a:r>
              <a:rPr lang="en-GB" dirty="0"/>
              <a:t> </a:t>
            </a:r>
            <a:r>
              <a:rPr lang="en-GB" dirty="0" err="1"/>
              <a:t>Biobehav</a:t>
            </a:r>
            <a:r>
              <a:rPr lang="en-GB" dirty="0"/>
              <a:t> Rev 2010;34(4):533–554; 2. Favre et al. Neuropsychopharmacology 2019;44(13):2285–2293; 3. </a:t>
            </a:r>
            <a:r>
              <a:rPr lang="en-GB" dirty="0" err="1"/>
              <a:t>Barysheva</a:t>
            </a:r>
            <a:r>
              <a:rPr lang="en-GB" dirty="0"/>
              <a:t> et al. Neuroimage Clin 2013;2:558–668</a:t>
            </a:r>
          </a:p>
        </p:txBody>
      </p:sp>
      <p:sp>
        <p:nvSpPr>
          <p:cNvPr id="6" name="Slide Number Placeholder 5">
            <a:extLst>
              <a:ext uri="{FF2B5EF4-FFF2-40B4-BE49-F238E27FC236}">
                <a16:creationId xmlns:a16="http://schemas.microsoft.com/office/drawing/2014/main" id="{38FDF804-DA9C-C958-B173-89179DB56EBF}"/>
              </a:ext>
            </a:extLst>
          </p:cNvPr>
          <p:cNvSpPr>
            <a:spLocks noGrp="1"/>
          </p:cNvSpPr>
          <p:nvPr>
            <p:ph type="sldNum" sz="quarter" idx="4"/>
          </p:nvPr>
        </p:nvSpPr>
        <p:spPr/>
        <p:txBody>
          <a:bodyPr/>
          <a:lstStyle/>
          <a:p>
            <a:fld id="{C5E73D8C-6D1C-4360-8101-83ED279A0FF1}" type="slidenum">
              <a:rPr lang="en-GB" smtClean="0"/>
              <a:pPr/>
              <a:t>27</a:t>
            </a:fld>
            <a:endParaRPr lang="en-GB" dirty="0"/>
          </a:p>
        </p:txBody>
      </p:sp>
      <p:grpSp>
        <p:nvGrpSpPr>
          <p:cNvPr id="25" name="Group 24">
            <a:extLst>
              <a:ext uri="{FF2B5EF4-FFF2-40B4-BE49-F238E27FC236}">
                <a16:creationId xmlns:a16="http://schemas.microsoft.com/office/drawing/2014/main" id="{9413CFA9-B47E-E207-5981-9594908B3C87}"/>
              </a:ext>
            </a:extLst>
          </p:cNvPr>
          <p:cNvGrpSpPr/>
          <p:nvPr/>
        </p:nvGrpSpPr>
        <p:grpSpPr>
          <a:xfrm>
            <a:off x="6197603" y="3422286"/>
            <a:ext cx="5486398" cy="1384090"/>
            <a:chOff x="6197603" y="3481278"/>
            <a:chExt cx="5486398" cy="1384090"/>
          </a:xfrm>
        </p:grpSpPr>
        <p:sp>
          <p:nvSpPr>
            <p:cNvPr id="18" name="Rectangle 17">
              <a:extLst>
                <a:ext uri="{FF2B5EF4-FFF2-40B4-BE49-F238E27FC236}">
                  <a16:creationId xmlns:a16="http://schemas.microsoft.com/office/drawing/2014/main" id="{975364EE-6857-3F94-C232-BC7EAEFA5D32}"/>
                </a:ext>
              </a:extLst>
            </p:cNvPr>
            <p:cNvSpPr/>
            <p:nvPr/>
          </p:nvSpPr>
          <p:spPr>
            <a:xfrm>
              <a:off x="6197603" y="3481278"/>
              <a:ext cx="5486398" cy="1384090"/>
            </a:xfrm>
            <a:prstGeom prst="rect">
              <a:avLst/>
            </a:prstGeom>
            <a:solidFill>
              <a:schemeClr val="bg1"/>
            </a:solidFill>
            <a:ln w="19050">
              <a:solidFill>
                <a:srgbClr val="D9D1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7" name="Picture 16">
              <a:extLst>
                <a:ext uri="{FF2B5EF4-FFF2-40B4-BE49-F238E27FC236}">
                  <a16:creationId xmlns:a16="http://schemas.microsoft.com/office/drawing/2014/main" id="{02D6C537-FBF7-5CB0-28BD-E26B968F874F}"/>
                </a:ext>
              </a:extLst>
            </p:cNvPr>
            <p:cNvPicPr>
              <a:picLocks noChangeAspect="1"/>
            </p:cNvPicPr>
            <p:nvPr/>
          </p:nvPicPr>
          <p:blipFill rotWithShape="1">
            <a:blip r:embed="rId3"/>
            <a:srcRect l="75003" t="1034" r="18362" b="74866"/>
            <a:stretch/>
          </p:blipFill>
          <p:spPr>
            <a:xfrm>
              <a:off x="10958688" y="3536950"/>
              <a:ext cx="519588" cy="1295400"/>
            </a:xfrm>
            <a:prstGeom prst="rect">
              <a:avLst/>
            </a:prstGeom>
            <a:ln w="19050">
              <a:noFill/>
            </a:ln>
          </p:spPr>
        </p:pic>
        <p:sp>
          <p:nvSpPr>
            <p:cNvPr id="16" name="TextBox 15">
              <a:extLst>
                <a:ext uri="{FF2B5EF4-FFF2-40B4-BE49-F238E27FC236}">
                  <a16:creationId xmlns:a16="http://schemas.microsoft.com/office/drawing/2014/main" id="{552FCDD9-1DB8-B7F0-B8A2-EB3BC27A52D4}"/>
                </a:ext>
              </a:extLst>
            </p:cNvPr>
            <p:cNvSpPr txBox="1"/>
            <p:nvPr/>
          </p:nvSpPr>
          <p:spPr>
            <a:xfrm rot="5400000">
              <a:off x="11036477" y="4050212"/>
              <a:ext cx="934871" cy="246221"/>
            </a:xfrm>
            <a:prstGeom prst="rect">
              <a:avLst/>
            </a:prstGeom>
            <a:noFill/>
          </p:spPr>
          <p:txBody>
            <a:bodyPr wrap="none" rtlCol="0">
              <a:spAutoFit/>
            </a:bodyPr>
            <a:lstStyle/>
            <a:p>
              <a:r>
                <a:rPr lang="en-GB" sz="1000" dirty="0"/>
                <a:t>R</a:t>
              </a:r>
              <a:r>
                <a:rPr lang="en-GB" sz="1000" baseline="30000" dirty="0"/>
                <a:t>2</a:t>
              </a:r>
              <a:r>
                <a:rPr lang="en-GB" sz="1000" dirty="0"/>
                <a:t> effect size</a:t>
              </a:r>
            </a:p>
          </p:txBody>
        </p:sp>
        <p:sp>
          <p:nvSpPr>
            <p:cNvPr id="19" name="TextBox 18">
              <a:extLst>
                <a:ext uri="{FF2B5EF4-FFF2-40B4-BE49-F238E27FC236}">
                  <a16:creationId xmlns:a16="http://schemas.microsoft.com/office/drawing/2014/main" id="{703C2836-C0E9-EADD-218A-D0192A419FE1}"/>
                </a:ext>
              </a:extLst>
            </p:cNvPr>
            <p:cNvSpPr txBox="1"/>
            <p:nvPr/>
          </p:nvSpPr>
          <p:spPr>
            <a:xfrm>
              <a:off x="10726627" y="3500975"/>
              <a:ext cx="502061" cy="246221"/>
            </a:xfrm>
            <a:prstGeom prst="rect">
              <a:avLst/>
            </a:prstGeom>
            <a:solidFill>
              <a:schemeClr val="bg1"/>
            </a:solidFill>
          </p:spPr>
          <p:txBody>
            <a:bodyPr wrap="none" rtlCol="0">
              <a:spAutoFit/>
            </a:bodyPr>
            <a:lstStyle/>
            <a:p>
              <a:pPr algn="r"/>
              <a:r>
                <a:rPr lang="en-GB" sz="1000" dirty="0"/>
                <a:t>0.037</a:t>
              </a:r>
            </a:p>
          </p:txBody>
        </p:sp>
        <p:sp>
          <p:nvSpPr>
            <p:cNvPr id="20" name="TextBox 19">
              <a:extLst>
                <a:ext uri="{FF2B5EF4-FFF2-40B4-BE49-F238E27FC236}">
                  <a16:creationId xmlns:a16="http://schemas.microsoft.com/office/drawing/2014/main" id="{9986019E-3532-8A03-7FC9-1257C0A4F7B3}"/>
                </a:ext>
              </a:extLst>
            </p:cNvPr>
            <p:cNvSpPr txBox="1"/>
            <p:nvPr/>
          </p:nvSpPr>
          <p:spPr>
            <a:xfrm>
              <a:off x="10726627" y="3776861"/>
              <a:ext cx="502061" cy="246221"/>
            </a:xfrm>
            <a:prstGeom prst="rect">
              <a:avLst/>
            </a:prstGeom>
            <a:solidFill>
              <a:schemeClr val="bg1"/>
            </a:solidFill>
          </p:spPr>
          <p:txBody>
            <a:bodyPr wrap="none" rtlCol="0">
              <a:spAutoFit/>
            </a:bodyPr>
            <a:lstStyle/>
            <a:p>
              <a:pPr algn="r"/>
              <a:r>
                <a:rPr lang="en-GB" sz="1000" dirty="0"/>
                <a:t>0.028</a:t>
              </a:r>
            </a:p>
          </p:txBody>
        </p:sp>
        <p:sp>
          <p:nvSpPr>
            <p:cNvPr id="21" name="TextBox 20">
              <a:extLst>
                <a:ext uri="{FF2B5EF4-FFF2-40B4-BE49-F238E27FC236}">
                  <a16:creationId xmlns:a16="http://schemas.microsoft.com/office/drawing/2014/main" id="{1061C7CA-F0AD-7B6D-9A42-3BFF9B6D1B4D}"/>
                </a:ext>
              </a:extLst>
            </p:cNvPr>
            <p:cNvSpPr txBox="1"/>
            <p:nvPr/>
          </p:nvSpPr>
          <p:spPr>
            <a:xfrm>
              <a:off x="10726627" y="4064389"/>
              <a:ext cx="502061" cy="246221"/>
            </a:xfrm>
            <a:prstGeom prst="rect">
              <a:avLst/>
            </a:prstGeom>
            <a:solidFill>
              <a:schemeClr val="bg1"/>
            </a:solidFill>
          </p:spPr>
          <p:txBody>
            <a:bodyPr wrap="none" rtlCol="0">
              <a:spAutoFit/>
            </a:bodyPr>
            <a:lstStyle/>
            <a:p>
              <a:pPr algn="r"/>
              <a:r>
                <a:rPr lang="en-GB" sz="1000" dirty="0"/>
                <a:t>0.018</a:t>
              </a:r>
            </a:p>
          </p:txBody>
        </p:sp>
        <p:sp>
          <p:nvSpPr>
            <p:cNvPr id="22" name="TextBox 21">
              <a:extLst>
                <a:ext uri="{FF2B5EF4-FFF2-40B4-BE49-F238E27FC236}">
                  <a16:creationId xmlns:a16="http://schemas.microsoft.com/office/drawing/2014/main" id="{24C2BAAB-8AC2-6E10-9AC3-864A7A050EE5}"/>
                </a:ext>
              </a:extLst>
            </p:cNvPr>
            <p:cNvSpPr txBox="1"/>
            <p:nvPr/>
          </p:nvSpPr>
          <p:spPr>
            <a:xfrm>
              <a:off x="10726627" y="4342054"/>
              <a:ext cx="502061" cy="246221"/>
            </a:xfrm>
            <a:prstGeom prst="rect">
              <a:avLst/>
            </a:prstGeom>
            <a:solidFill>
              <a:schemeClr val="bg1"/>
            </a:solidFill>
          </p:spPr>
          <p:txBody>
            <a:bodyPr wrap="none" rtlCol="0">
              <a:spAutoFit/>
            </a:bodyPr>
            <a:lstStyle/>
            <a:p>
              <a:pPr algn="r"/>
              <a:r>
                <a:rPr lang="en-GB" sz="1000" dirty="0"/>
                <a:t>0.009</a:t>
              </a:r>
            </a:p>
          </p:txBody>
        </p:sp>
        <p:sp>
          <p:nvSpPr>
            <p:cNvPr id="23" name="TextBox 22">
              <a:extLst>
                <a:ext uri="{FF2B5EF4-FFF2-40B4-BE49-F238E27FC236}">
                  <a16:creationId xmlns:a16="http://schemas.microsoft.com/office/drawing/2014/main" id="{FB4E8942-51AD-6E78-0235-BB38FD6CB9DE}"/>
                </a:ext>
              </a:extLst>
            </p:cNvPr>
            <p:cNvSpPr txBox="1"/>
            <p:nvPr/>
          </p:nvSpPr>
          <p:spPr>
            <a:xfrm>
              <a:off x="10726627" y="4600650"/>
              <a:ext cx="502061" cy="246221"/>
            </a:xfrm>
            <a:prstGeom prst="rect">
              <a:avLst/>
            </a:prstGeom>
            <a:solidFill>
              <a:schemeClr val="bg1"/>
            </a:solidFill>
          </p:spPr>
          <p:txBody>
            <a:bodyPr wrap="none" rtlCol="0">
              <a:spAutoFit/>
            </a:bodyPr>
            <a:lstStyle/>
            <a:p>
              <a:pPr algn="r"/>
              <a:r>
                <a:rPr lang="en-GB" sz="1000" dirty="0"/>
                <a:t>0.000</a:t>
              </a:r>
            </a:p>
          </p:txBody>
        </p:sp>
        <p:pic>
          <p:nvPicPr>
            <p:cNvPr id="9" name="Picture 8">
              <a:extLst>
                <a:ext uri="{FF2B5EF4-FFF2-40B4-BE49-F238E27FC236}">
                  <a16:creationId xmlns:a16="http://schemas.microsoft.com/office/drawing/2014/main" id="{834785E1-C3CD-E3DE-EB9E-81DF1EDD8585}"/>
                </a:ext>
              </a:extLst>
            </p:cNvPr>
            <p:cNvPicPr>
              <a:picLocks noChangeAspect="1"/>
            </p:cNvPicPr>
            <p:nvPr/>
          </p:nvPicPr>
          <p:blipFill rotWithShape="1">
            <a:blip r:embed="rId3"/>
            <a:srcRect l="20957" t="1745" r="24753" b="75810"/>
            <a:stretch/>
          </p:blipFill>
          <p:spPr>
            <a:xfrm>
              <a:off x="6417113" y="3575050"/>
              <a:ext cx="4251802" cy="1206500"/>
            </a:xfrm>
            <a:prstGeom prst="rect">
              <a:avLst/>
            </a:prstGeom>
            <a:ln w="19050">
              <a:noFill/>
            </a:ln>
          </p:spPr>
        </p:pic>
      </p:grpSp>
      <p:sp>
        <p:nvSpPr>
          <p:cNvPr id="4" name="TextBox 3">
            <a:extLst>
              <a:ext uri="{FF2B5EF4-FFF2-40B4-BE49-F238E27FC236}">
                <a16:creationId xmlns:a16="http://schemas.microsoft.com/office/drawing/2014/main" id="{EDD8B889-1A57-5E2C-C743-21154745CC2F}"/>
              </a:ext>
            </a:extLst>
          </p:cNvPr>
          <p:cNvSpPr txBox="1"/>
          <p:nvPr/>
        </p:nvSpPr>
        <p:spPr>
          <a:xfrm>
            <a:off x="6417113" y="5903769"/>
            <a:ext cx="5486398" cy="5078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F1A01"/>
                </a:solidFill>
                <a:effectLst/>
                <a:uLnTx/>
                <a:uFillTx/>
                <a:latin typeface="Arial"/>
                <a:ea typeface="+mn-ea"/>
                <a:cs typeface="+mn-cs"/>
              </a:rPr>
              <a:t>This work is from ‘</a:t>
            </a:r>
            <a:r>
              <a:rPr kumimoji="0" lang="en-GB" sz="900" b="0" i="0" u="none" strike="noStrike" kern="1200" cap="none" spc="0" normalizeH="0" baseline="0" noProof="0" dirty="0">
                <a:ln>
                  <a:noFill/>
                </a:ln>
                <a:solidFill>
                  <a:srgbClr val="3F1A01"/>
                </a:solidFill>
                <a:effectLst/>
                <a:uLnTx/>
                <a:uFillTx/>
                <a:latin typeface="Arial"/>
                <a:ea typeface="+mn-ea"/>
                <a:cs typeface="+mn-cs"/>
              </a:rPr>
              <a:t>Widespread white matter microstructural abnormalities in bipolar disorder: evidence from mega- and meta-analyses across 3033 individuals</a:t>
            </a:r>
            <a:r>
              <a:rPr kumimoji="0" lang="en-US" sz="900" b="0" i="0" u="none" strike="noStrike" kern="1200" cap="none" spc="0" normalizeH="0" baseline="0" noProof="0" dirty="0">
                <a:ln>
                  <a:noFill/>
                </a:ln>
                <a:solidFill>
                  <a:srgbClr val="3F1A01"/>
                </a:solidFill>
                <a:effectLst/>
                <a:uLnTx/>
                <a:uFillTx/>
                <a:latin typeface="Arial"/>
                <a:ea typeface="+mn-ea"/>
                <a:cs typeface="+mn-cs"/>
              </a:rPr>
              <a:t>' by Favre et al., used under CC BY-NC-SA. </a:t>
            </a:r>
            <a:br>
              <a:rPr kumimoji="0" lang="en-US" sz="900" b="0" i="0" u="none" strike="noStrike" kern="1200" cap="none" spc="0" normalizeH="0" baseline="0" noProof="0" dirty="0">
                <a:ln>
                  <a:noFill/>
                </a:ln>
                <a:solidFill>
                  <a:srgbClr val="3F1A01"/>
                </a:solidFill>
                <a:effectLst/>
                <a:uLnTx/>
                <a:uFillTx/>
                <a:latin typeface="Arial"/>
                <a:ea typeface="+mn-ea"/>
                <a:cs typeface="+mn-cs"/>
              </a:rPr>
            </a:br>
            <a:r>
              <a:rPr kumimoji="0" lang="en-US" sz="900" b="0" i="0" u="none" strike="noStrike" kern="1200" cap="none" spc="0" normalizeH="0" baseline="0" noProof="0" dirty="0">
                <a:ln>
                  <a:noFill/>
                </a:ln>
                <a:solidFill>
                  <a:srgbClr val="3F1A01"/>
                </a:solidFill>
                <a:effectLst/>
                <a:uLnTx/>
                <a:uFillTx/>
                <a:latin typeface="Arial"/>
                <a:ea typeface="+mn-ea"/>
                <a:cs typeface="+mn-cs"/>
              </a:rPr>
              <a:t>This work is licensed under Creative Commons license CC BY-NC-SA by The Lundbeck Foundation.</a:t>
            </a:r>
          </a:p>
        </p:txBody>
      </p:sp>
    </p:spTree>
    <p:extLst>
      <p:ext uri="{BB962C8B-B14F-4D97-AF65-F5344CB8AC3E}">
        <p14:creationId xmlns:p14="http://schemas.microsoft.com/office/powerpoint/2010/main" val="1036676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6188B35-4C0E-2DEF-8C3C-2949B48BF602}"/>
              </a:ext>
            </a:extLst>
          </p:cNvPr>
          <p:cNvSpPr>
            <a:spLocks noGrp="1"/>
          </p:cNvSpPr>
          <p:nvPr>
            <p:ph type="title"/>
          </p:nvPr>
        </p:nvSpPr>
        <p:spPr/>
        <p:txBody>
          <a:bodyPr/>
          <a:lstStyle/>
          <a:p>
            <a:r>
              <a:rPr lang="en-GB" dirty="0"/>
              <a:t>Functional neuroimaging</a:t>
            </a:r>
          </a:p>
        </p:txBody>
      </p:sp>
      <p:sp>
        <p:nvSpPr>
          <p:cNvPr id="5" name="Text Placeholder 4">
            <a:extLst>
              <a:ext uri="{FF2B5EF4-FFF2-40B4-BE49-F238E27FC236}">
                <a16:creationId xmlns:a16="http://schemas.microsoft.com/office/drawing/2014/main" id="{07C6830A-FF2F-1AF2-B97B-E43C68E582AB}"/>
              </a:ext>
            </a:extLst>
          </p:cNvPr>
          <p:cNvSpPr>
            <a:spLocks noGrp="1"/>
          </p:cNvSpPr>
          <p:nvPr>
            <p:ph type="body" sz="quarter" idx="18"/>
          </p:nvPr>
        </p:nvSpPr>
        <p:spPr>
          <a:xfrm>
            <a:off x="539748" y="6124512"/>
            <a:ext cx="9213851" cy="619200"/>
          </a:xfrm>
        </p:spPr>
        <p:txBody>
          <a:bodyPr/>
          <a:lstStyle/>
          <a:p>
            <a:r>
              <a:rPr lang="en-GB" dirty="0"/>
              <a:t>BD=bipolar disorder; MRI=magnetic resonance imaging</a:t>
            </a:r>
          </a:p>
          <a:p>
            <a:endParaRPr lang="en-GB" dirty="0"/>
          </a:p>
          <a:p>
            <a:r>
              <a:rPr lang="en-GB" dirty="0"/>
              <a:t>1. </a:t>
            </a:r>
            <a:r>
              <a:rPr lang="en-GB" dirty="0" err="1"/>
              <a:t>Janiri</a:t>
            </a:r>
            <a:r>
              <a:rPr lang="en-GB" dirty="0"/>
              <a:t> et al. </a:t>
            </a:r>
            <a:r>
              <a:rPr lang="pl-PL" dirty="0"/>
              <a:t>JAMA Psychiatry 2020;77(2):172–179</a:t>
            </a:r>
            <a:r>
              <a:rPr lang="en-GB" dirty="0"/>
              <a:t>; 2. Gong et al. J Affect </a:t>
            </a:r>
            <a:r>
              <a:rPr lang="en-GB" dirty="0" err="1"/>
              <a:t>Disord</a:t>
            </a:r>
            <a:r>
              <a:rPr lang="en-GB" dirty="0"/>
              <a:t> 2021;292:9–20;</a:t>
            </a:r>
            <a:br>
              <a:rPr lang="en-GB" dirty="0"/>
            </a:br>
            <a:r>
              <a:rPr lang="en-GB" dirty="0"/>
              <a:t>3. Phillips &amp; Vieta. </a:t>
            </a:r>
            <a:r>
              <a:rPr lang="en-GB" dirty="0" err="1"/>
              <a:t>Schizophr</a:t>
            </a:r>
            <a:r>
              <a:rPr lang="en-GB" dirty="0"/>
              <a:t> Bull 2007;33(4):893–904; 4. Zhang et al. </a:t>
            </a:r>
            <a:r>
              <a:rPr lang="en-GB" dirty="0" err="1"/>
              <a:t>Neuropsychiatr</a:t>
            </a:r>
            <a:r>
              <a:rPr lang="en-GB" dirty="0"/>
              <a:t> Dis Treat 2023;19:2797–2806</a:t>
            </a:r>
          </a:p>
        </p:txBody>
      </p:sp>
      <p:sp>
        <p:nvSpPr>
          <p:cNvPr id="2" name="Text Placeholder 1">
            <a:extLst>
              <a:ext uri="{FF2B5EF4-FFF2-40B4-BE49-F238E27FC236}">
                <a16:creationId xmlns:a16="http://schemas.microsoft.com/office/drawing/2014/main" id="{0C5B745F-6D00-2C99-B4F6-EB20930E6D9D}"/>
              </a:ext>
            </a:extLst>
          </p:cNvPr>
          <p:cNvSpPr>
            <a:spLocks noGrp="1"/>
          </p:cNvSpPr>
          <p:nvPr>
            <p:ph type="body" sz="quarter" idx="17"/>
          </p:nvPr>
        </p:nvSpPr>
        <p:spPr/>
        <p:txBody>
          <a:bodyPr/>
          <a:lstStyle/>
          <a:p>
            <a:r>
              <a:rPr lang="en-GB" dirty="0"/>
              <a:t>Bipolar disorder – Neurobiology and aetiology</a:t>
            </a:r>
          </a:p>
        </p:txBody>
      </p:sp>
      <p:sp>
        <p:nvSpPr>
          <p:cNvPr id="6" name="Slide Number Placeholder 5">
            <a:extLst>
              <a:ext uri="{FF2B5EF4-FFF2-40B4-BE49-F238E27FC236}">
                <a16:creationId xmlns:a16="http://schemas.microsoft.com/office/drawing/2014/main" id="{18D80ADE-0F64-1CE4-D5C6-852BD82EEB61}"/>
              </a:ext>
            </a:extLst>
          </p:cNvPr>
          <p:cNvSpPr>
            <a:spLocks noGrp="1"/>
          </p:cNvSpPr>
          <p:nvPr>
            <p:ph type="sldNum" sz="quarter" idx="4"/>
          </p:nvPr>
        </p:nvSpPr>
        <p:spPr/>
        <p:txBody>
          <a:bodyPr/>
          <a:lstStyle/>
          <a:p>
            <a:fld id="{C5E73D8C-6D1C-4360-8101-83ED279A0FF1}" type="slidenum">
              <a:rPr lang="en-GB" smtClean="0"/>
              <a:pPr/>
              <a:t>28</a:t>
            </a:fld>
            <a:endParaRPr lang="en-GB" dirty="0"/>
          </a:p>
        </p:txBody>
      </p:sp>
      <p:sp>
        <p:nvSpPr>
          <p:cNvPr id="15" name="Content Placeholder 14">
            <a:extLst>
              <a:ext uri="{FF2B5EF4-FFF2-40B4-BE49-F238E27FC236}">
                <a16:creationId xmlns:a16="http://schemas.microsoft.com/office/drawing/2014/main" id="{CC735593-023D-35BD-934D-1F73FD977915}"/>
              </a:ext>
            </a:extLst>
          </p:cNvPr>
          <p:cNvSpPr>
            <a:spLocks noGrp="1"/>
          </p:cNvSpPr>
          <p:nvPr>
            <p:ph idx="19"/>
          </p:nvPr>
        </p:nvSpPr>
        <p:spPr/>
        <p:txBody>
          <a:bodyPr/>
          <a:lstStyle/>
          <a:p>
            <a:r>
              <a:rPr lang="en-GB" dirty="0">
                <a:solidFill>
                  <a:schemeClr val="tx1"/>
                </a:solidFill>
              </a:rPr>
              <a:t>A large meta-analysis of functional MRI studies concluded that, across many mood disorders, </a:t>
            </a:r>
            <a:r>
              <a:rPr lang="en-US" b="1" dirty="0">
                <a:solidFill>
                  <a:schemeClr val="tx1"/>
                </a:solidFill>
              </a:rPr>
              <a:t>reduced inhibitory control and salience processing </a:t>
            </a:r>
            <a:r>
              <a:rPr lang="en-US" dirty="0">
                <a:solidFill>
                  <a:schemeClr val="tx1"/>
                </a:solidFill>
              </a:rPr>
              <a:t>was a consistent neurobiological feature</a:t>
            </a:r>
            <a:r>
              <a:rPr lang="en-US" baseline="30000" dirty="0">
                <a:solidFill>
                  <a:schemeClr val="tx1"/>
                </a:solidFill>
              </a:rPr>
              <a:t>1</a:t>
            </a:r>
            <a:endParaRPr lang="en-US" dirty="0">
              <a:solidFill>
                <a:schemeClr val="tx1"/>
              </a:solidFill>
            </a:endParaRPr>
          </a:p>
          <a:p>
            <a:r>
              <a:rPr lang="en-US" dirty="0">
                <a:solidFill>
                  <a:schemeClr val="tx1"/>
                </a:solidFill>
              </a:rPr>
              <a:t>A meta-analysis of functional and structural neuroimaging studies in BD found several hallmarks of the disorder:</a:t>
            </a:r>
            <a:r>
              <a:rPr lang="en-US" baseline="30000" dirty="0">
                <a:solidFill>
                  <a:schemeClr val="tx1"/>
                </a:solidFill>
              </a:rPr>
              <a:t>2</a:t>
            </a:r>
            <a:endParaRPr lang="en-US" dirty="0">
              <a:solidFill>
                <a:schemeClr val="tx1"/>
              </a:solidFill>
            </a:endParaRPr>
          </a:p>
          <a:p>
            <a:pPr lvl="1"/>
            <a:r>
              <a:rPr lang="en-US" dirty="0">
                <a:solidFill>
                  <a:schemeClr val="tx1"/>
                </a:solidFill>
              </a:rPr>
              <a:t>Hypo-connectivity within the default network</a:t>
            </a:r>
          </a:p>
          <a:p>
            <a:pPr lvl="1"/>
            <a:r>
              <a:rPr lang="en-US" dirty="0">
                <a:solidFill>
                  <a:schemeClr val="tx1"/>
                </a:solidFill>
              </a:rPr>
              <a:t>Hyper-connectivity within the affective network, and ventral attention network</a:t>
            </a:r>
          </a:p>
          <a:p>
            <a:pPr lvl="1"/>
            <a:r>
              <a:rPr lang="en-US" dirty="0">
                <a:solidFill>
                  <a:schemeClr val="tx1"/>
                </a:solidFill>
              </a:rPr>
              <a:t>Hypo- and hyper-connectivity within the frontoparietal network</a:t>
            </a:r>
          </a:p>
          <a:p>
            <a:pPr lvl="1"/>
            <a:r>
              <a:rPr lang="en-US" dirty="0">
                <a:solidFill>
                  <a:schemeClr val="tx1"/>
                </a:solidFill>
              </a:rPr>
              <a:t>Decreased grey matter volume within the insula, inferior frontal gyrus, and anterior cingulate cortex</a:t>
            </a:r>
          </a:p>
          <a:p>
            <a:r>
              <a:rPr lang="en-US" dirty="0">
                <a:solidFill>
                  <a:schemeClr val="tx1"/>
                </a:solidFill>
              </a:rPr>
              <a:t>BD is therefore characterized by </a:t>
            </a:r>
            <a:r>
              <a:rPr lang="en-US" b="1" dirty="0">
                <a:solidFill>
                  <a:schemeClr val="tx1"/>
                </a:solidFill>
              </a:rPr>
              <a:t>functional</a:t>
            </a:r>
            <a:r>
              <a:rPr lang="en-US" dirty="0">
                <a:solidFill>
                  <a:schemeClr val="tx1"/>
                </a:solidFill>
              </a:rPr>
              <a:t>, as well as </a:t>
            </a:r>
            <a:r>
              <a:rPr lang="en-US" b="1" dirty="0">
                <a:solidFill>
                  <a:schemeClr val="tx1"/>
                </a:solidFill>
              </a:rPr>
              <a:t>structural</a:t>
            </a:r>
            <a:r>
              <a:rPr lang="en-US" dirty="0">
                <a:solidFill>
                  <a:schemeClr val="tx1"/>
                </a:solidFill>
              </a:rPr>
              <a:t>, abnormalities</a:t>
            </a:r>
            <a:r>
              <a:rPr lang="en-US" baseline="30000" dirty="0">
                <a:solidFill>
                  <a:schemeClr val="tx1"/>
                </a:solidFill>
              </a:rPr>
              <a:t>2,3</a:t>
            </a:r>
            <a:endParaRPr lang="en-US" dirty="0">
              <a:solidFill>
                <a:schemeClr val="tx1"/>
              </a:solidFill>
            </a:endParaRPr>
          </a:p>
          <a:p>
            <a:r>
              <a:rPr lang="en-US" dirty="0">
                <a:solidFill>
                  <a:schemeClr val="tx1"/>
                </a:solidFill>
              </a:rPr>
              <a:t>Functional neuroimaging results have been explored as biomarkers for BD, to </a:t>
            </a:r>
            <a:r>
              <a:rPr lang="en-US" b="1" dirty="0">
                <a:solidFill>
                  <a:schemeClr val="tx1"/>
                </a:solidFill>
              </a:rPr>
              <a:t>improve the diagnostic accuracy</a:t>
            </a:r>
            <a:r>
              <a:rPr lang="en-US" dirty="0">
                <a:solidFill>
                  <a:schemeClr val="tx1"/>
                </a:solidFill>
              </a:rPr>
              <a:t> of BD</a:t>
            </a:r>
            <a:r>
              <a:rPr lang="en-US" baseline="30000" dirty="0">
                <a:solidFill>
                  <a:schemeClr val="tx1"/>
                </a:solidFill>
              </a:rPr>
              <a:t>3,4</a:t>
            </a:r>
            <a:endParaRPr lang="en-GB" dirty="0">
              <a:solidFill>
                <a:schemeClr val="tx1"/>
              </a:solidFill>
            </a:endParaRPr>
          </a:p>
        </p:txBody>
      </p:sp>
    </p:spTree>
    <p:extLst>
      <p:ext uri="{BB962C8B-B14F-4D97-AF65-F5344CB8AC3E}">
        <p14:creationId xmlns:p14="http://schemas.microsoft.com/office/powerpoint/2010/main" val="11877127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8DCFA46-852F-85C5-E208-7E41DCC9C056}"/>
              </a:ext>
            </a:extLst>
          </p:cNvPr>
          <p:cNvSpPr>
            <a:spLocks noGrp="1"/>
          </p:cNvSpPr>
          <p:nvPr>
            <p:ph type="body" sz="quarter" idx="17"/>
          </p:nvPr>
        </p:nvSpPr>
        <p:spPr/>
        <p:txBody>
          <a:bodyPr/>
          <a:lstStyle/>
          <a:p>
            <a:r>
              <a:rPr lang="en-GB"/>
              <a:t>Bipolar disorder – Neurobiology and aetiology</a:t>
            </a:r>
            <a:endParaRPr lang="en-GB" dirty="0"/>
          </a:p>
        </p:txBody>
      </p:sp>
      <p:sp>
        <p:nvSpPr>
          <p:cNvPr id="7" name="Title 6">
            <a:extLst>
              <a:ext uri="{FF2B5EF4-FFF2-40B4-BE49-F238E27FC236}">
                <a16:creationId xmlns:a16="http://schemas.microsoft.com/office/drawing/2014/main" id="{1DC3E906-5587-E54B-F5A1-4BF328A64D2E}"/>
              </a:ext>
            </a:extLst>
          </p:cNvPr>
          <p:cNvSpPr>
            <a:spLocks noGrp="1"/>
          </p:cNvSpPr>
          <p:nvPr>
            <p:ph type="title"/>
          </p:nvPr>
        </p:nvSpPr>
        <p:spPr/>
        <p:txBody>
          <a:bodyPr/>
          <a:lstStyle/>
          <a:p>
            <a:r>
              <a:rPr lang="en-US" dirty="0"/>
              <a:t>Healthy lifestyle and bipolar disorder</a:t>
            </a:r>
            <a:endParaRPr lang="en-GB" dirty="0"/>
          </a:p>
        </p:txBody>
      </p:sp>
      <p:sp>
        <p:nvSpPr>
          <p:cNvPr id="9" name="Content Placeholder 8">
            <a:extLst>
              <a:ext uri="{FF2B5EF4-FFF2-40B4-BE49-F238E27FC236}">
                <a16:creationId xmlns:a16="http://schemas.microsoft.com/office/drawing/2014/main" id="{6130E4DA-8611-8FD8-BBBA-10AB606A9256}"/>
              </a:ext>
            </a:extLst>
          </p:cNvPr>
          <p:cNvSpPr>
            <a:spLocks noGrp="1"/>
          </p:cNvSpPr>
          <p:nvPr>
            <p:ph sz="half" idx="20"/>
          </p:nvPr>
        </p:nvSpPr>
        <p:spPr/>
        <p:txBody>
          <a:bodyPr/>
          <a:lstStyle/>
          <a:p>
            <a:pPr marL="0" indent="0" algn="ctr">
              <a:buNone/>
            </a:pPr>
            <a:r>
              <a:rPr lang="en-GB" b="1" dirty="0"/>
              <a:t>Caffeine, alcohol, </a:t>
            </a:r>
            <a:br>
              <a:rPr lang="en-GB" b="1" dirty="0"/>
            </a:br>
            <a:r>
              <a:rPr lang="en-GB" b="1" dirty="0"/>
              <a:t>and nicotine</a:t>
            </a:r>
            <a:r>
              <a:rPr lang="en-GB" b="1" baseline="30000" dirty="0"/>
              <a:t>4</a:t>
            </a:r>
            <a:endParaRPr lang="en-GB" b="1" dirty="0"/>
          </a:p>
          <a:p>
            <a:r>
              <a:rPr lang="en-GB" dirty="0"/>
              <a:t>Caffeine, alcohol, and nicotine are widely consumed worldwide</a:t>
            </a:r>
          </a:p>
          <a:p>
            <a:r>
              <a:rPr lang="en-GB" dirty="0"/>
              <a:t>These substances can create dependence, can be abused, or used to ‘self-medicate’</a:t>
            </a:r>
          </a:p>
          <a:p>
            <a:r>
              <a:rPr lang="en-GB" dirty="0"/>
              <a:t>The pharmacological effects of these substances can overlap with disease processes or with therapies</a:t>
            </a:r>
          </a:p>
        </p:txBody>
      </p:sp>
      <p:sp>
        <p:nvSpPr>
          <p:cNvPr id="10" name="Content Placeholder 9">
            <a:extLst>
              <a:ext uri="{FF2B5EF4-FFF2-40B4-BE49-F238E27FC236}">
                <a16:creationId xmlns:a16="http://schemas.microsoft.com/office/drawing/2014/main" id="{ECDE605B-AF75-4A70-2ABF-4C51CD10AEE0}"/>
              </a:ext>
            </a:extLst>
          </p:cNvPr>
          <p:cNvSpPr>
            <a:spLocks noGrp="1"/>
          </p:cNvSpPr>
          <p:nvPr>
            <p:ph sz="half" idx="21"/>
          </p:nvPr>
        </p:nvSpPr>
        <p:spPr/>
        <p:txBody>
          <a:bodyPr/>
          <a:lstStyle/>
          <a:p>
            <a:pPr marL="0" indent="0" algn="ctr">
              <a:buNone/>
            </a:pPr>
            <a:r>
              <a:rPr lang="en-GB" b="1" dirty="0"/>
              <a:t>Omega-3</a:t>
            </a:r>
            <a:r>
              <a:rPr lang="en-GB" b="1" baseline="30000" dirty="0"/>
              <a:t>3</a:t>
            </a:r>
            <a:endParaRPr lang="en-GB" b="1" dirty="0"/>
          </a:p>
          <a:p>
            <a:r>
              <a:rPr lang="en-GB" dirty="0"/>
              <a:t>Omega oils, and other specific essential oils, have been linked to general good health</a:t>
            </a:r>
          </a:p>
          <a:p>
            <a:r>
              <a:rPr lang="en-GB" dirty="0"/>
              <a:t>A meta-analysis of omega-3 consumption in people with BD, compared with non-consumption, found:</a:t>
            </a:r>
          </a:p>
          <a:p>
            <a:pPr lvl="1">
              <a:buClr>
                <a:schemeClr val="tx1"/>
              </a:buClr>
            </a:pPr>
            <a:r>
              <a:rPr lang="en-GB" dirty="0"/>
              <a:t>Consumption </a:t>
            </a:r>
            <a:r>
              <a:rPr lang="en-GB" b="1" dirty="0">
                <a:solidFill>
                  <a:schemeClr val="accent5">
                    <a:lumMod val="50000"/>
                  </a:schemeClr>
                </a:solidFill>
              </a:rPr>
              <a:t>significantly reduced bipolar depression </a:t>
            </a:r>
          </a:p>
          <a:p>
            <a:pPr lvl="1">
              <a:buClr>
                <a:schemeClr val="tx1"/>
              </a:buClr>
            </a:pPr>
            <a:r>
              <a:rPr lang="en-GB" dirty="0"/>
              <a:t>There was a non-significant </a:t>
            </a:r>
            <a:r>
              <a:rPr lang="en-GB" b="1" dirty="0">
                <a:solidFill>
                  <a:schemeClr val="accent5">
                    <a:lumMod val="50000"/>
                  </a:schemeClr>
                </a:solidFill>
              </a:rPr>
              <a:t>reduction in bipolar mania</a:t>
            </a:r>
            <a:endParaRPr lang="en-GB" sz="1400" b="1" dirty="0">
              <a:solidFill>
                <a:schemeClr val="accent5">
                  <a:lumMod val="50000"/>
                </a:schemeClr>
              </a:solidFill>
            </a:endParaRPr>
          </a:p>
        </p:txBody>
      </p:sp>
      <p:sp>
        <p:nvSpPr>
          <p:cNvPr id="11" name="Content Placeholder 10">
            <a:extLst>
              <a:ext uri="{FF2B5EF4-FFF2-40B4-BE49-F238E27FC236}">
                <a16:creationId xmlns:a16="http://schemas.microsoft.com/office/drawing/2014/main" id="{FF68210F-4FC2-E007-78A8-498957A9A8E2}"/>
              </a:ext>
            </a:extLst>
          </p:cNvPr>
          <p:cNvSpPr>
            <a:spLocks noGrp="1"/>
          </p:cNvSpPr>
          <p:nvPr>
            <p:ph sz="half" idx="22"/>
          </p:nvPr>
        </p:nvSpPr>
        <p:spPr/>
        <p:txBody>
          <a:bodyPr/>
          <a:lstStyle/>
          <a:p>
            <a:pPr marL="0" indent="0" algn="ctr">
              <a:buNone/>
            </a:pPr>
            <a:r>
              <a:rPr lang="en-GB" b="1" dirty="0"/>
              <a:t>Blood sugars</a:t>
            </a:r>
            <a:r>
              <a:rPr lang="en-GB" b="1" baseline="30000" dirty="0"/>
              <a:t>2</a:t>
            </a:r>
            <a:endParaRPr lang="en-GB" b="1" dirty="0"/>
          </a:p>
          <a:p>
            <a:r>
              <a:rPr lang="en-GB" dirty="0"/>
              <a:t>People with BD have an elevated risk of type-2 diabetes</a:t>
            </a:r>
          </a:p>
          <a:p>
            <a:r>
              <a:rPr lang="en-GB" dirty="0"/>
              <a:t>Glucose dysregulation can be a medication adverse effect</a:t>
            </a:r>
          </a:p>
          <a:p>
            <a:r>
              <a:rPr lang="en-GB" dirty="0"/>
              <a:t>There is some evidence that poor glucose metabolism may be associated with disease indicators, such as </a:t>
            </a:r>
            <a:r>
              <a:rPr lang="en-GB" b="1" dirty="0">
                <a:solidFill>
                  <a:schemeClr val="accent5">
                    <a:lumMod val="50000"/>
                  </a:schemeClr>
                </a:solidFill>
              </a:rPr>
              <a:t>rapid cycling</a:t>
            </a:r>
            <a:r>
              <a:rPr lang="en-GB" dirty="0">
                <a:solidFill>
                  <a:schemeClr val="tx1"/>
                </a:solidFill>
              </a:rPr>
              <a:t>,</a:t>
            </a:r>
            <a:r>
              <a:rPr lang="en-GB" b="1" dirty="0">
                <a:solidFill>
                  <a:schemeClr val="accent5">
                    <a:lumMod val="50000"/>
                  </a:schemeClr>
                </a:solidFill>
              </a:rPr>
              <a:t> </a:t>
            </a:r>
            <a:r>
              <a:rPr lang="en-GB" dirty="0"/>
              <a:t>and </a:t>
            </a:r>
            <a:r>
              <a:rPr lang="en-GB" b="1" dirty="0">
                <a:solidFill>
                  <a:schemeClr val="accent5">
                    <a:lumMod val="50000"/>
                  </a:schemeClr>
                </a:solidFill>
              </a:rPr>
              <a:t>lack of treatment response</a:t>
            </a:r>
          </a:p>
          <a:p>
            <a:endParaRPr lang="en-GB" dirty="0"/>
          </a:p>
          <a:p>
            <a:pPr marL="0" indent="0" algn="ctr">
              <a:buNone/>
            </a:pPr>
            <a:endParaRPr lang="en-GB" dirty="0"/>
          </a:p>
        </p:txBody>
      </p:sp>
      <p:sp>
        <p:nvSpPr>
          <p:cNvPr id="12" name="Content Placeholder 11">
            <a:extLst>
              <a:ext uri="{FF2B5EF4-FFF2-40B4-BE49-F238E27FC236}">
                <a16:creationId xmlns:a16="http://schemas.microsoft.com/office/drawing/2014/main" id="{D1A96BC1-C8C6-C550-B6F6-B61CBA61BD6B}"/>
              </a:ext>
            </a:extLst>
          </p:cNvPr>
          <p:cNvSpPr>
            <a:spLocks noGrp="1"/>
          </p:cNvSpPr>
          <p:nvPr>
            <p:ph sz="half" idx="23"/>
          </p:nvPr>
        </p:nvSpPr>
        <p:spPr>
          <a:prstGeom prst="round2DiagRect">
            <a:avLst>
              <a:gd name="adj1" fmla="val 0"/>
              <a:gd name="adj2" fmla="val 9662"/>
            </a:avLst>
          </a:prstGeom>
        </p:spPr>
        <p:txBody>
          <a:bodyPr/>
          <a:lstStyle/>
          <a:p>
            <a:pPr marL="0" indent="0" algn="ctr">
              <a:buNone/>
            </a:pPr>
            <a:r>
              <a:rPr lang="en-GB" b="1" dirty="0"/>
              <a:t>Physical activity</a:t>
            </a:r>
            <a:r>
              <a:rPr lang="en-GB" b="1" baseline="30000" dirty="0"/>
              <a:t>1</a:t>
            </a:r>
            <a:endParaRPr lang="en-GB" b="1" dirty="0"/>
          </a:p>
          <a:p>
            <a:r>
              <a:rPr lang="en-GB" dirty="0"/>
              <a:t>A systematic review found that 40–65% of people with BD had a sedentary lifestyle</a:t>
            </a:r>
          </a:p>
          <a:p>
            <a:r>
              <a:rPr lang="en-GB" dirty="0"/>
              <a:t>In people with BD, physical activity and exercise was associated with:</a:t>
            </a:r>
          </a:p>
          <a:p>
            <a:pPr lvl="1">
              <a:buClr>
                <a:schemeClr val="tx1"/>
              </a:buClr>
            </a:pPr>
            <a:r>
              <a:rPr lang="en-GB" b="1" dirty="0">
                <a:solidFill>
                  <a:schemeClr val="accent5">
                    <a:lumMod val="50000"/>
                  </a:schemeClr>
                </a:solidFill>
              </a:rPr>
              <a:t>Lower depressive symptoms</a:t>
            </a:r>
          </a:p>
          <a:p>
            <a:pPr lvl="1">
              <a:buClr>
                <a:schemeClr val="tx1"/>
              </a:buClr>
            </a:pPr>
            <a:r>
              <a:rPr lang="en-GB" b="1" dirty="0">
                <a:solidFill>
                  <a:schemeClr val="accent5">
                    <a:lumMod val="50000"/>
                  </a:schemeClr>
                </a:solidFill>
              </a:rPr>
              <a:t>Better QoL</a:t>
            </a:r>
          </a:p>
          <a:p>
            <a:pPr lvl="1">
              <a:buClr>
                <a:schemeClr val="tx1"/>
              </a:buClr>
            </a:pPr>
            <a:r>
              <a:rPr lang="en-GB" b="1" dirty="0">
                <a:solidFill>
                  <a:schemeClr val="accent5">
                    <a:lumMod val="50000"/>
                  </a:schemeClr>
                </a:solidFill>
              </a:rPr>
              <a:t>Increased patient functioning </a:t>
            </a:r>
          </a:p>
        </p:txBody>
      </p:sp>
      <p:sp>
        <p:nvSpPr>
          <p:cNvPr id="62" name="Text Placeholder 61">
            <a:extLst>
              <a:ext uri="{FF2B5EF4-FFF2-40B4-BE49-F238E27FC236}">
                <a16:creationId xmlns:a16="http://schemas.microsoft.com/office/drawing/2014/main" id="{9EB35886-E6FD-C003-34B0-11B1D69D566E}"/>
              </a:ext>
            </a:extLst>
          </p:cNvPr>
          <p:cNvSpPr>
            <a:spLocks noGrp="1"/>
          </p:cNvSpPr>
          <p:nvPr>
            <p:ph type="body" sz="quarter" idx="18"/>
          </p:nvPr>
        </p:nvSpPr>
        <p:spPr/>
        <p:txBody>
          <a:bodyPr/>
          <a:lstStyle/>
          <a:p>
            <a:r>
              <a:rPr lang="en-GB" dirty="0"/>
              <a:t>BD=bipolar disorder; QoL=quality of life</a:t>
            </a:r>
          </a:p>
          <a:p>
            <a:endParaRPr lang="en-GB" dirty="0"/>
          </a:p>
          <a:p>
            <a:r>
              <a:rPr lang="en-US" dirty="0"/>
              <a:t>1. Melo et al. J Affect </a:t>
            </a:r>
            <a:r>
              <a:rPr lang="en-US" dirty="0" err="1"/>
              <a:t>Disord</a:t>
            </a:r>
            <a:r>
              <a:rPr lang="en-US" dirty="0"/>
              <a:t>. 2016;198:32–38; 2. </a:t>
            </a:r>
            <a:r>
              <a:rPr lang="en-US" dirty="0" err="1"/>
              <a:t>Łojko</a:t>
            </a:r>
            <a:r>
              <a:rPr lang="en-US" dirty="0"/>
              <a:t> et al. Int J Environ Res Public Health 2019;16(7):1132; </a:t>
            </a:r>
          </a:p>
          <a:p>
            <a:r>
              <a:rPr lang="en-US" dirty="0"/>
              <a:t>3. Sarris et al. J Clin Psychiatry 2012;73(1):81–86; 4. </a:t>
            </a:r>
            <a:r>
              <a:rPr lang="fr-FR" dirty="0"/>
              <a:t>Crocq. Dialogues Clin </a:t>
            </a:r>
            <a:r>
              <a:rPr lang="fr-FR" dirty="0" err="1"/>
              <a:t>Neurosci</a:t>
            </a:r>
            <a:r>
              <a:rPr lang="fr-FR" dirty="0"/>
              <a:t> 2003;5(2):175–185</a:t>
            </a:r>
          </a:p>
        </p:txBody>
      </p:sp>
      <p:sp>
        <p:nvSpPr>
          <p:cNvPr id="6" name="Slide Number Placeholder 5">
            <a:extLst>
              <a:ext uri="{FF2B5EF4-FFF2-40B4-BE49-F238E27FC236}">
                <a16:creationId xmlns:a16="http://schemas.microsoft.com/office/drawing/2014/main" id="{C9429C51-591F-DA42-48BF-CE6776204E95}"/>
              </a:ext>
            </a:extLst>
          </p:cNvPr>
          <p:cNvSpPr>
            <a:spLocks noGrp="1"/>
          </p:cNvSpPr>
          <p:nvPr>
            <p:ph type="sldNum" sz="quarter" idx="4"/>
          </p:nvPr>
        </p:nvSpPr>
        <p:spPr/>
        <p:txBody>
          <a:bodyPr/>
          <a:lstStyle/>
          <a:p>
            <a:fld id="{C5E73D8C-6D1C-4360-8101-83ED279A0FF1}" type="slidenum">
              <a:rPr lang="en-GB" smtClean="0"/>
              <a:pPr/>
              <a:t>29</a:t>
            </a:fld>
            <a:endParaRPr lang="en-GB" dirty="0"/>
          </a:p>
        </p:txBody>
      </p:sp>
    </p:spTree>
    <p:extLst>
      <p:ext uri="{BB962C8B-B14F-4D97-AF65-F5344CB8AC3E}">
        <p14:creationId xmlns:p14="http://schemas.microsoft.com/office/powerpoint/2010/main" val="28426513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2546E08-D66C-9705-4BE4-95A1BBEA1CFF}"/>
              </a:ext>
            </a:extLst>
          </p:cNvPr>
          <p:cNvSpPr>
            <a:spLocks noGrp="1"/>
          </p:cNvSpPr>
          <p:nvPr>
            <p:ph type="title"/>
          </p:nvPr>
        </p:nvSpPr>
        <p:spPr/>
        <p:txBody>
          <a:bodyPr/>
          <a:lstStyle/>
          <a:p>
            <a:r>
              <a:rPr lang="en-GB" dirty="0"/>
              <a:t>Summary</a:t>
            </a:r>
          </a:p>
        </p:txBody>
      </p:sp>
      <p:sp>
        <p:nvSpPr>
          <p:cNvPr id="3" name="Text Placeholder 2">
            <a:extLst>
              <a:ext uri="{FF2B5EF4-FFF2-40B4-BE49-F238E27FC236}">
                <a16:creationId xmlns:a16="http://schemas.microsoft.com/office/drawing/2014/main" id="{6AF3C1A3-6FAA-C47C-FF27-BCE021532DCD}"/>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0167603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508DA2-A31C-E830-6739-E529D4CB761B}"/>
              </a:ext>
            </a:extLst>
          </p:cNvPr>
          <p:cNvSpPr>
            <a:spLocks noGrp="1"/>
          </p:cNvSpPr>
          <p:nvPr>
            <p:ph type="body" sz="quarter" idx="17"/>
          </p:nvPr>
        </p:nvSpPr>
        <p:spPr/>
        <p:txBody>
          <a:bodyPr/>
          <a:lstStyle/>
          <a:p>
            <a:r>
              <a:rPr lang="en-GB" dirty="0"/>
              <a:t>Bipolar disorder – Neurobiology and aetiology</a:t>
            </a:r>
          </a:p>
        </p:txBody>
      </p:sp>
      <p:sp>
        <p:nvSpPr>
          <p:cNvPr id="3" name="Title 2">
            <a:extLst>
              <a:ext uri="{FF2B5EF4-FFF2-40B4-BE49-F238E27FC236}">
                <a16:creationId xmlns:a16="http://schemas.microsoft.com/office/drawing/2014/main" id="{7363C0D4-0E22-7E84-730A-EC9D4B888861}"/>
              </a:ext>
            </a:extLst>
          </p:cNvPr>
          <p:cNvSpPr>
            <a:spLocks noGrp="1"/>
          </p:cNvSpPr>
          <p:nvPr>
            <p:ph type="title"/>
          </p:nvPr>
        </p:nvSpPr>
        <p:spPr/>
        <p:txBody>
          <a:bodyPr/>
          <a:lstStyle/>
          <a:p>
            <a:r>
              <a:rPr lang="en-GB" dirty="0"/>
              <a:t>Summary</a:t>
            </a:r>
          </a:p>
        </p:txBody>
      </p:sp>
      <p:sp>
        <p:nvSpPr>
          <p:cNvPr id="4" name="Content Placeholder 3">
            <a:extLst>
              <a:ext uri="{FF2B5EF4-FFF2-40B4-BE49-F238E27FC236}">
                <a16:creationId xmlns:a16="http://schemas.microsoft.com/office/drawing/2014/main" id="{1E6B3330-437E-5E02-3FC0-A9F4A9C9A91C}"/>
              </a:ext>
            </a:extLst>
          </p:cNvPr>
          <p:cNvSpPr>
            <a:spLocks noGrp="1"/>
          </p:cNvSpPr>
          <p:nvPr>
            <p:ph idx="19"/>
          </p:nvPr>
        </p:nvSpPr>
        <p:spPr/>
        <p:txBody>
          <a:bodyPr/>
          <a:lstStyle/>
          <a:p>
            <a:r>
              <a:rPr lang="en-GB" dirty="0">
                <a:solidFill>
                  <a:schemeClr val="tx1"/>
                </a:solidFill>
              </a:rPr>
              <a:t>BD is a heterogenous disorder, which has slowed research in the area</a:t>
            </a:r>
          </a:p>
          <a:p>
            <a:r>
              <a:rPr lang="en-GB" dirty="0">
                <a:solidFill>
                  <a:schemeClr val="tx1"/>
                </a:solidFill>
              </a:rPr>
              <a:t>The heterogeneity is exemplified in the symptoms and treatment response of individual patients</a:t>
            </a:r>
            <a:endParaRPr lang="en-US" dirty="0">
              <a:solidFill>
                <a:schemeClr val="tx1"/>
              </a:solidFill>
            </a:endParaRPr>
          </a:p>
          <a:p>
            <a:r>
              <a:rPr lang="en-US" dirty="0">
                <a:solidFill>
                  <a:schemeClr val="tx1"/>
                </a:solidFill>
              </a:rPr>
              <a:t>Although the exact cause(s) of BD are not fully understood, the condition is thought to be the result of a complex interplay of genetic, environmental, and biochemical factors</a:t>
            </a:r>
          </a:p>
          <a:p>
            <a:r>
              <a:rPr lang="en-GB" dirty="0">
                <a:solidFill>
                  <a:schemeClr val="tx1"/>
                </a:solidFill>
              </a:rPr>
              <a:t>Several models for studying BD have been developed, involving animal models, stem cells, postmortem tissue analysis, and functional analysis of human brains</a:t>
            </a:r>
          </a:p>
          <a:p>
            <a:r>
              <a:rPr lang="en-GB" dirty="0">
                <a:solidFill>
                  <a:schemeClr val="tx1"/>
                </a:solidFill>
              </a:rPr>
              <a:t>The biological processes that have been revealed suggest that patients with BD are susceptible to disease processes in the brain</a:t>
            </a:r>
          </a:p>
          <a:p>
            <a:r>
              <a:rPr lang="en-GB" dirty="0">
                <a:solidFill>
                  <a:schemeClr val="tx1"/>
                </a:solidFill>
              </a:rPr>
              <a:t>It is hoped that within the next decade, personalized treatment based on various biomarkers will emerge to help patients with BD across the globe</a:t>
            </a:r>
          </a:p>
        </p:txBody>
      </p:sp>
      <p:sp>
        <p:nvSpPr>
          <p:cNvPr id="5" name="Text Placeholder 4">
            <a:extLst>
              <a:ext uri="{FF2B5EF4-FFF2-40B4-BE49-F238E27FC236}">
                <a16:creationId xmlns:a16="http://schemas.microsoft.com/office/drawing/2014/main" id="{A5F8910B-C743-7FCB-FADF-EAAA3CB79673}"/>
              </a:ext>
            </a:extLst>
          </p:cNvPr>
          <p:cNvSpPr>
            <a:spLocks noGrp="1"/>
          </p:cNvSpPr>
          <p:nvPr>
            <p:ph type="body" sz="quarter" idx="18"/>
          </p:nvPr>
        </p:nvSpPr>
        <p:spPr/>
        <p:txBody>
          <a:bodyPr/>
          <a:lstStyle/>
          <a:p>
            <a:endParaRPr lang="en-GB"/>
          </a:p>
        </p:txBody>
      </p:sp>
      <p:sp>
        <p:nvSpPr>
          <p:cNvPr id="6" name="Slide Number Placeholder 5">
            <a:extLst>
              <a:ext uri="{FF2B5EF4-FFF2-40B4-BE49-F238E27FC236}">
                <a16:creationId xmlns:a16="http://schemas.microsoft.com/office/drawing/2014/main" id="{0B2F123C-5ACA-0429-A25C-0BF0F47E373F}"/>
              </a:ext>
            </a:extLst>
          </p:cNvPr>
          <p:cNvSpPr>
            <a:spLocks noGrp="1"/>
          </p:cNvSpPr>
          <p:nvPr>
            <p:ph type="sldNum" sz="quarter" idx="4"/>
          </p:nvPr>
        </p:nvSpPr>
        <p:spPr/>
        <p:txBody>
          <a:bodyPr/>
          <a:lstStyle/>
          <a:p>
            <a:fld id="{C5E73D8C-6D1C-4360-8101-83ED279A0FF1}" type="slidenum">
              <a:rPr lang="en-GB" smtClean="0"/>
              <a:pPr/>
              <a:t>31</a:t>
            </a:fld>
            <a:endParaRPr lang="en-GB" dirty="0"/>
          </a:p>
        </p:txBody>
      </p:sp>
    </p:spTree>
    <p:extLst>
      <p:ext uri="{BB962C8B-B14F-4D97-AF65-F5344CB8AC3E}">
        <p14:creationId xmlns:p14="http://schemas.microsoft.com/office/powerpoint/2010/main" val="42649617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6BDAE1E-60E6-A7A7-7DD1-FAD62F51623C}"/>
              </a:ext>
            </a:extLst>
          </p:cNvPr>
          <p:cNvSpPr>
            <a:spLocks noGrp="1"/>
          </p:cNvSpPr>
          <p:nvPr>
            <p:ph type="title"/>
          </p:nvPr>
        </p:nvSpPr>
        <p:spPr/>
        <p:txBody>
          <a:bodyPr>
            <a:noAutofit/>
          </a:bodyPr>
          <a:lstStyle/>
          <a:p>
            <a:r>
              <a:rPr lang="en-US" sz="3200" dirty="0"/>
              <a:t>Our understanding of BD remains frustratingly limited. It continues to be a descriptive syndrome, since we lack sufficient knowledge to allow its characterization or conceptualization based on aetiology or mechanism</a:t>
            </a:r>
            <a:endParaRPr lang="en-GB" sz="3200" dirty="0"/>
          </a:p>
        </p:txBody>
      </p:sp>
      <p:sp>
        <p:nvSpPr>
          <p:cNvPr id="2" name="Text Placeholder 1">
            <a:extLst>
              <a:ext uri="{FF2B5EF4-FFF2-40B4-BE49-F238E27FC236}">
                <a16:creationId xmlns:a16="http://schemas.microsoft.com/office/drawing/2014/main" id="{98DCFA46-852F-85C5-E208-7E41DCC9C056}"/>
              </a:ext>
            </a:extLst>
          </p:cNvPr>
          <p:cNvSpPr>
            <a:spLocks noGrp="1"/>
          </p:cNvSpPr>
          <p:nvPr>
            <p:ph type="body" idx="1"/>
          </p:nvPr>
        </p:nvSpPr>
        <p:spPr/>
        <p:txBody>
          <a:bodyPr/>
          <a:lstStyle/>
          <a:p>
            <a:r>
              <a:rPr lang="en-GB" dirty="0"/>
              <a:t>Harrison et al. Trends </a:t>
            </a:r>
            <a:r>
              <a:rPr lang="en-GB" dirty="0" err="1"/>
              <a:t>Neurosci</a:t>
            </a:r>
            <a:r>
              <a:rPr lang="en-GB" dirty="0"/>
              <a:t> 2018;41(1):18–30</a:t>
            </a:r>
          </a:p>
        </p:txBody>
      </p:sp>
    </p:spTree>
    <p:extLst>
      <p:ext uri="{BB962C8B-B14F-4D97-AF65-F5344CB8AC3E}">
        <p14:creationId xmlns:p14="http://schemas.microsoft.com/office/powerpoint/2010/main" val="2927805301"/>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14E3334-BC67-4578-B9B6-FB2C697BED54}">
  <ds:schemaRefs>
    <ds:schemaRef ds:uri="http://schemas.microsoft.com/office/2006/metadata/properties"/>
    <ds:schemaRef ds:uri="http://www.w3.org/XML/1998/namespace"/>
    <ds:schemaRef ds:uri="1e2b83f2-608e-4d8b-aad5-9aeb00a6b8cf"/>
    <ds:schemaRef ds:uri="http://purl.org/dc/elements/1.1/"/>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93782682-a62d-48e0-b485-eee0eb8db0f5"/>
    <ds:schemaRef ds:uri="http://purl.org/dc/terms/"/>
    <ds:schemaRef ds:uri="28627d7c-4416-4bc1-86cf-ca6c3a42a8f2"/>
    <ds:schemaRef ds:uri="08562aa6-c0ad-4fb9-8a82-15409d3a28b4"/>
  </ds:schemaRefs>
</ds:datastoreItem>
</file>

<file path=customXml/itemProps2.xml><?xml version="1.0" encoding="utf-8"?>
<ds:datastoreItem xmlns:ds="http://schemas.openxmlformats.org/officeDocument/2006/customXml" ds:itemID="{090FA4C0-807E-4B20-B9E3-BE4D33CA6932}">
  <ds:schemaRefs>
    <ds:schemaRef ds:uri="http://schemas.microsoft.com/sharepoint/v3/contenttype/forms"/>
  </ds:schemaRefs>
</ds:datastoreItem>
</file>

<file path=customXml/itemProps3.xml><?xml version="1.0" encoding="utf-8"?>
<ds:datastoreItem xmlns:ds="http://schemas.openxmlformats.org/officeDocument/2006/customXml" ds:itemID="{798C005F-4BC7-4033-A6B0-BBBA872ABC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35487</TotalTime>
  <Words>10690</Words>
  <Application>Microsoft Office PowerPoint</Application>
  <PresentationFormat>Widescreen</PresentationFormat>
  <Paragraphs>712</Paragraphs>
  <Slides>32</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Times New Roman</vt:lpstr>
      <vt:lpstr>1_Office Theme</vt:lpstr>
      <vt:lpstr>PowerPoint Presentation</vt:lpstr>
      <vt:lpstr>The aetiology of bipolar disorder</vt:lpstr>
      <vt:lpstr>The genetics of bipolar disorder</vt:lpstr>
      <vt:lpstr>Heritability of bipolar disorders</vt:lpstr>
      <vt:lpstr>Genome-wide association studies</vt:lpstr>
      <vt:lpstr>Loci associated with bipolar disorder in GWAS</vt:lpstr>
      <vt:lpstr>Heritability of bipolar disorders compared with other disorders</vt:lpstr>
      <vt:lpstr>Models for studying bipolar disorder</vt:lpstr>
      <vt:lpstr>Animal models for bipolar disorders</vt:lpstr>
      <vt:lpstr>Postmortem tissue analysis of bipolar disorder</vt:lpstr>
      <vt:lpstr>Stem cell models of bipolar disorder</vt:lpstr>
      <vt:lpstr>Human functional analysis</vt:lpstr>
      <vt:lpstr>Lithium in patients with bipolar disorder</vt:lpstr>
      <vt:lpstr>The mechanism of action of lithium in bipolar disorder</vt:lpstr>
      <vt:lpstr>Response to lithium treatment in bipolar disorder</vt:lpstr>
      <vt:lpstr>Bipolar disorders and mortality and dementia</vt:lpstr>
      <vt:lpstr>Premature mortality</vt:lpstr>
      <vt:lpstr>Accelerated aging</vt:lpstr>
      <vt:lpstr>Bipolar disorder and risk of dementia</vt:lpstr>
      <vt:lpstr>The functional impact of bipolar disorder progression</vt:lpstr>
      <vt:lpstr>Inflammation and bipolar disorder</vt:lpstr>
      <vt:lpstr>Inflammation and bipolar disorder</vt:lpstr>
      <vt:lpstr>Immune activation and bipolar disorder</vt:lpstr>
      <vt:lpstr>The microbiome and bipolar disorder</vt:lpstr>
      <vt:lpstr>Neuroimaging and bipolar disorder</vt:lpstr>
      <vt:lpstr>Structural neuroimaging</vt:lpstr>
      <vt:lpstr>White matter abnormalities in bipolar disorder</vt:lpstr>
      <vt:lpstr>Functional neuroimaging</vt:lpstr>
      <vt:lpstr>Healthy lifestyle and bipolar disorder</vt:lpstr>
      <vt:lpstr>Summary</vt:lpstr>
      <vt:lpstr>Summary</vt:lpstr>
      <vt:lpstr>Our understanding of BD remains frustratingly limited. It continues to be a descriptive syndrome, since we lack sufficient knowledge to allow its characterization or conceptualization based on aetiology or mechanism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Ceren Akdeniz Vogt</cp:lastModifiedBy>
  <cp:revision>196</cp:revision>
  <dcterms:created xsi:type="dcterms:W3CDTF">2022-06-30T09:48:17Z</dcterms:created>
  <dcterms:modified xsi:type="dcterms:W3CDTF">2024-05-28T08:18:10Z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0x0101007624F5F2B767614E9B54E34B918641FF</vt:lpwstr>
  </property>
  <property fmtid="{D5CDD505-2E9C-101B-9397-08002B2CF9AE}" pid="3" name="MediaServiceImageTags">
    <vt:lpwstr/>
  </property>
</Properties>
</file>