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5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57" r:id="rId2"/>
  </p:sldMasterIdLst>
  <p:notesMasterIdLst>
    <p:notesMasterId r:id="rId3"/>
  </p:notesMasterIdLst>
  <p:sldIdLst>
    <p:sldId id="259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Keezer MR, Sisodiya SM, Sander JW. Comorbidities of epilepsy: current concepts and future perspectives. Lancet Neurol 2016; 15 (1): 106–115. </a:t>
            </a:r>
          </a:p>
          <a:p>
            <a:pPr marL="228600" indent="-228600">
              <a:buFont typeface="+mj-lt"/>
              <a:buAutoNum type="arabicPeriod"/>
            </a:pPr>
            <a:r>
              <a:rPr lang="en-GB"/>
              <a:t>Singh G, Angwafor SA, Njamnshi AK, Fraimow H, Sander JW. Zoonotic and vector-borne parasites and epilepsy in low-income and middle-income countries. Nat Rev Neurol 2020; 16 (6): 333–345.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55201-7865-8744-8A9B-9F5FC03C5C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381866130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svg" /><Relationship Id="rId3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10" Type="http://schemas.openxmlformats.org/officeDocument/2006/relationships/slideMaster" Target="../slideMasters/slideMaster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BD5031-B1FF-4512-B841-9953A30BA87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C2FF0-6C1B-4346-A0CD-DFA2FC6A074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BB60D8-E15F-4718-A69F-65F9F4A952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C33489-FD76-4FBB-84F1-0DF57FBD55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7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3" b="1"/>
            </a:lvl4pPr>
            <a:lvl5pPr marL="2438400" indent="0">
              <a:buNone/>
              <a:defRPr sz="2133" b="1"/>
            </a:lvl5pPr>
            <a:lvl6pPr marL="3048000" indent="0">
              <a:buNone/>
              <a:defRPr sz="2133" b="1"/>
            </a:lvl6pPr>
            <a:lvl7pPr marL="3657600" indent="0">
              <a:buNone/>
              <a:defRPr sz="2133" b="1"/>
            </a:lvl7pPr>
            <a:lvl8pPr marL="4267200" indent="0">
              <a:buNone/>
              <a:defRPr sz="2133" b="1"/>
            </a:lvl8pPr>
            <a:lvl9pPr marL="4876800" indent="0">
              <a:buNone/>
              <a:defRPr sz="213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CD38EFC-0DFF-4D9B-84D9-24E9EC92C85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327141A-4E9A-4B25-91CF-9EFD2F60D3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EA9F8E-9FA2-4D04-A42C-E3F086081C5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9D83AE-B9E9-416D-9C98-1529FBBDE0D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4267"/>
            </a:lvl1pPr>
            <a:lvl2pPr marL="609600" indent="0">
              <a:buNone/>
              <a:defRPr sz="3733"/>
            </a:lvl2pPr>
            <a:lvl3pPr marL="1219200" indent="0">
              <a:buNone/>
              <a:defRPr sz="3200"/>
            </a:lvl3pPr>
            <a:lvl4pPr marL="1828800" indent="0">
              <a:buNone/>
              <a:defRPr sz="2667"/>
            </a:lvl4pPr>
            <a:lvl5pPr marL="2438400" indent="0">
              <a:buNone/>
              <a:defRPr sz="2667"/>
            </a:lvl5pPr>
            <a:lvl6pPr marL="3048000" indent="0">
              <a:buNone/>
              <a:defRPr sz="2667"/>
            </a:lvl6pPr>
            <a:lvl7pPr marL="3657600" indent="0">
              <a:buNone/>
              <a:defRPr sz="2667"/>
            </a:lvl7pPr>
            <a:lvl8pPr marL="4267200" indent="0">
              <a:buNone/>
              <a:defRPr sz="2667"/>
            </a:lvl8pPr>
            <a:lvl9pPr marL="4876800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867"/>
            </a:lvl1pPr>
            <a:lvl2pPr marL="609600" indent="0">
              <a:buNone/>
              <a:defRPr sz="1600"/>
            </a:lvl2pPr>
            <a:lvl3pPr marL="1219200" indent="0">
              <a:buNone/>
              <a:defRPr sz="1333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7516172-DC55-4AFE-B321-9E0F259141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A11D7E-265A-4566-BF6A-41C1665C27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C95675-4D50-4AE2-ABEC-8273C13579A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97374175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7810335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28327325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66571401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6208303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8599319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096930492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18497139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  <a:lvl2pPr>
              <a:defRPr lang="en-GB" sz="1200">
                <a:solidFill>
                  <a:srgbClr val="3F1A01"/>
                </a:solidFill>
              </a:defRPr>
            </a:lvl2pPr>
            <a:lvl3pPr>
              <a:defRPr lang="en-GB" sz="1000">
                <a:solidFill>
                  <a:srgbClr val="3F1A01"/>
                </a:solidFill>
              </a:defRPr>
            </a:lvl3pPr>
            <a:lvl4pPr>
              <a:defRPr lang="en-GB" sz="800">
                <a:solidFill>
                  <a:srgbClr val="3F1A01"/>
                </a:solidFill>
              </a:defRPr>
            </a:lvl4pPr>
            <a:lvl5pPr>
              <a:defRPr lang="en-GB" sz="60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0268134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75542274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>
                <a:solidFill>
                  <a:srgbClr val="3F1A01"/>
                </a:solidFill>
              </a:defRPr>
            </a:lvl1pPr>
            <a:lvl2pPr>
              <a:defRPr lang="en-GB" sz="1400">
                <a:solidFill>
                  <a:srgbClr val="3F1A01"/>
                </a:solidFill>
              </a:defRPr>
            </a:lvl2pPr>
            <a:lvl3pPr>
              <a:defRPr lang="en-GB">
                <a:solidFill>
                  <a:srgbClr val="3F1A01"/>
                </a:solidFill>
              </a:defRPr>
            </a:lvl3pPr>
            <a:lvl4pPr>
              <a:defRPr lang="en-GB">
                <a:solidFill>
                  <a:srgbClr val="3F1A01"/>
                </a:solidFill>
              </a:defRPr>
            </a:lvl4pPr>
            <a:lvl5pPr>
              <a:defRPr lang="en-GB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31928185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2238769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734393942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78563282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652445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ct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994551719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514677981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25440464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4904136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71416715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130892307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189006029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3310774074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059452721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2481638385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4199606951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817015397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718141065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11197987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79741337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201245976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1956515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90242170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0249356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>
            <a:fillRect/>
          </a:stretch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/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/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/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/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colorguides, Tables and elements that you can pick from when you need to build your presentation.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/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ct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3" r="1"/>
          <a:stretch>
            <a:fillRect/>
          </a:stretch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val="1399688039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val="306810592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slideLayout" Target="../slideLayouts/slideLayout25.xml" /><Relationship Id="rId15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27.xml" /><Relationship Id="rId17" Type="http://schemas.openxmlformats.org/officeDocument/2006/relationships/slideLayout" Target="../slideLayouts/slideLayout28.xml" /><Relationship Id="rId18" Type="http://schemas.openxmlformats.org/officeDocument/2006/relationships/slideLayout" Target="../slideLayouts/slideLayout29.xml" /><Relationship Id="rId19" Type="http://schemas.openxmlformats.org/officeDocument/2006/relationships/slideLayout" Target="../slideLayouts/slideLayout30.xml" /><Relationship Id="rId2" Type="http://schemas.openxmlformats.org/officeDocument/2006/relationships/slideLayout" Target="../slideLayouts/slideLayout13.xml" /><Relationship Id="rId20" Type="http://schemas.openxmlformats.org/officeDocument/2006/relationships/slideLayout" Target="../slideLayouts/slideLayout31.xml" /><Relationship Id="rId21" Type="http://schemas.openxmlformats.org/officeDocument/2006/relationships/slideLayout" Target="../slideLayouts/slideLayout32.xml" /><Relationship Id="rId22" Type="http://schemas.openxmlformats.org/officeDocument/2006/relationships/slideLayout" Target="../slideLayouts/slideLayout33.xml" /><Relationship Id="rId23" Type="http://schemas.openxmlformats.org/officeDocument/2006/relationships/slideLayout" Target="../slideLayouts/slideLayout34.xml" /><Relationship Id="rId24" Type="http://schemas.openxmlformats.org/officeDocument/2006/relationships/slideLayout" Target="../slideLayouts/slideLayout35.xml" /><Relationship Id="rId25" Type="http://schemas.openxmlformats.org/officeDocument/2006/relationships/slideLayout" Target="../slideLayouts/slideLayout36.xml" /><Relationship Id="rId26" Type="http://schemas.openxmlformats.org/officeDocument/2006/relationships/slideLayout" Target="../slideLayouts/slideLayout37.xml" /><Relationship Id="rId27" Type="http://schemas.openxmlformats.org/officeDocument/2006/relationships/slideLayout" Target="../slideLayouts/slideLayout38.xml" /><Relationship Id="rId28" Type="http://schemas.openxmlformats.org/officeDocument/2006/relationships/slideLayout" Target="../slideLayouts/slideLayout39.xml" /><Relationship Id="rId29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14.xml" /><Relationship Id="rId30" Type="http://schemas.openxmlformats.org/officeDocument/2006/relationships/slideLayout" Target="../slideLayouts/slideLayout41.xml" /><Relationship Id="rId31" Type="http://schemas.openxmlformats.org/officeDocument/2006/relationships/slideLayout" Target="../slideLayouts/slideLayout42.xml" /><Relationship Id="rId32" Type="http://schemas.openxmlformats.org/officeDocument/2006/relationships/slideLayout" Target="../slideLayouts/slideLayout43.xml" /><Relationship Id="rId33" Type="http://schemas.openxmlformats.org/officeDocument/2006/relationships/slideLayout" Target="../slideLayouts/slideLayout44.xml" /><Relationship Id="rId34" Type="http://schemas.openxmlformats.org/officeDocument/2006/relationships/slideLayout" Target="../slideLayouts/slideLayout45.xml" /><Relationship Id="rId35" Type="http://schemas.openxmlformats.org/officeDocument/2006/relationships/slideLayout" Target="../slideLayouts/slideLayout46.xml" /><Relationship Id="rId36" Type="http://schemas.openxmlformats.org/officeDocument/2006/relationships/slideLayout" Target="../slideLayouts/slideLayout47.xml" /><Relationship Id="rId37" Type="http://schemas.openxmlformats.org/officeDocument/2006/relationships/image" Target="../media/image2.png" /><Relationship Id="rId38" Type="http://schemas.openxmlformats.org/officeDocument/2006/relationships/image" Target="../media/image3.svg" /><Relationship Id="rId39" Type="http://schemas.openxmlformats.org/officeDocument/2006/relationships/theme" Target="../theme/theme2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21920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BC486D-4FAB-B746-8B02-8D7C842291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C6705A1-CC59-272E-4E24-90AD7C213E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Comorbidities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10B50B8A-7EAE-B7C4-078D-50CFC2C6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Genetic and environmental shared risk factors interacting 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3EFD369-6AFB-9181-68DF-CE185A335E0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6370396" cy="4415215"/>
          </a:xfrm>
        </p:spPr>
        <p:txBody>
          <a:bodyPr/>
          <a:lstStyle/>
          <a:p>
            <a:r>
              <a:rPr lang="en-GB"/>
              <a:t>There is a complex interplay between a person’s genetics and their </a:t>
            </a:r>
            <a:br>
              <a:rPr lang="en-GB"/>
            </a:br>
            <a:r>
              <a:rPr lang="en-GB"/>
              <a:t>environment in the development of both epilepsy and comorbidities;</a:t>
            </a:r>
            <a:r>
              <a:rPr lang="en-GB" baseline="30000"/>
              <a:t>1</a:t>
            </a:r>
            <a:r>
              <a:rPr lang="en-GB"/>
              <a:t> </a:t>
            </a:r>
            <a:br>
              <a:rPr lang="en-GB"/>
            </a:br>
            <a:r>
              <a:rPr lang="en-GB"/>
              <a:t>for example, parasitic infections are known to increase the risk of </a:t>
            </a:r>
            <a:br>
              <a:rPr lang="en-GB"/>
            </a:br>
            <a:r>
              <a:rPr lang="en-GB"/>
              <a:t>developing epilepsy in some people:</a:t>
            </a:r>
            <a:r>
              <a:rPr lang="en-GB" baseline="30000"/>
              <a:t>2</a:t>
            </a:r>
          </a:p>
          <a:p>
            <a:pPr lvl="1"/>
            <a:r>
              <a:rPr lang="en-GB" b="1"/>
              <a:t>Malaria infection </a:t>
            </a:r>
            <a:r>
              <a:rPr lang="en-GB"/>
              <a:t>can lead to cerebral malaria – a serious and often fatal </a:t>
            </a:r>
            <a:br>
              <a:rPr lang="en-GB"/>
            </a:br>
            <a:r>
              <a:rPr lang="en-GB"/>
              <a:t>complication of malaria infection – with symptoms including seizures and </a:t>
            </a:r>
            <a:br>
              <a:rPr lang="en-GB"/>
            </a:br>
            <a:r>
              <a:rPr lang="en-GB"/>
              <a:t>status epilepticus</a:t>
            </a:r>
          </a:p>
          <a:p>
            <a:pPr lvl="1"/>
            <a:r>
              <a:rPr lang="en-GB" b="1" i="1"/>
              <a:t>Taenia solium </a:t>
            </a:r>
            <a:r>
              <a:rPr lang="en-GB"/>
              <a:t>(a tapeworm) can cause neurocysticercosis, where cysts </a:t>
            </a:r>
            <a:br>
              <a:rPr lang="en-GB"/>
            </a:br>
            <a:r>
              <a:rPr lang="en-GB"/>
              <a:t>can lodge in the cerebral parenchyma to complete their lifecycle, which </a:t>
            </a:r>
            <a:br>
              <a:rPr lang="en-GB"/>
            </a:br>
            <a:r>
              <a:rPr lang="en-GB"/>
              <a:t>can cause symptoms including seizures</a:t>
            </a:r>
          </a:p>
          <a:p>
            <a:pPr lvl="1"/>
            <a:r>
              <a:rPr lang="en-GB" b="1" i="1" err="1"/>
              <a:t>Onchocerca volvulus </a:t>
            </a:r>
            <a:r>
              <a:rPr lang="en-GB"/>
              <a:t>(a roundworm) can cause onchocerciasis, which has </a:t>
            </a:r>
            <a:br>
              <a:rPr lang="en-GB"/>
            </a:br>
            <a:r>
              <a:rPr lang="en-GB"/>
              <a:t>been linked to several epilepsies, e.g., nodding syndrome in children</a:t>
            </a:r>
          </a:p>
          <a:p>
            <a:r>
              <a:rPr lang="en-GB"/>
              <a:t>Efforts to reduce the incidence of these infections, and the </a:t>
            </a:r>
            <a:br>
              <a:rPr lang="en-GB"/>
            </a:br>
            <a:r>
              <a:rPr lang="en-GB"/>
              <a:t>resulting risk of epilepsy, and to understanding why some people </a:t>
            </a:r>
            <a:br>
              <a:rPr lang="en-GB"/>
            </a:br>
            <a:r>
              <a:rPr lang="en-GB"/>
              <a:t>develop seizures, involve unravelling the interaction of genetics and the environment that underpin these seizures</a:t>
            </a:r>
            <a:r>
              <a:rPr lang="en-GB" baseline="30000"/>
              <a:t>2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305127-8615-F83F-B0EA-EF5DC12BF4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1. Keezer, Sisodiya &amp; Sander. Lancet Neurol 2016;15(1):106–115; 2. Singh et al. Nat Rev Neurol 2020;16(6):333–345</a:t>
            </a:r>
          </a:p>
        </p:txBody>
      </p:sp>
      <p:sp>
        <p:nvSpPr>
          <p:cNvPr id="2" name="AutoShape 2" descr="https://www.thelancet.com/cms/10.1016/S1474-4422(15)00225-2/asset/79fce9f9-8211-41af-b67a-d6982ae98111/main.assets/gr2_lrg.jpg"/>
          <p:cNvSpPr>
            <a:spLocks noChangeAspect="1" noChangeArrowheads="1"/>
          </p:cNvSpPr>
          <p:nvPr/>
        </p:nvSpPr>
        <p:spPr bwMode="auto">
          <a:xfrm>
            <a:off x="288000" y="1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F7AE69-AF99-C4F1-9B93-A4A1F6CBA5C8}"/>
              </a:ext>
            </a:extLst>
          </p:cNvPr>
          <p:cNvGrpSpPr/>
          <p:nvPr/>
        </p:nvGrpSpPr>
        <p:grpSpPr>
          <a:xfrm>
            <a:off x="6964680" y="1451412"/>
            <a:ext cx="4916168" cy="4415215"/>
            <a:chOff x="6230938" y="1414721"/>
            <a:chExt cx="5419724" cy="44152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A7B790-E777-4E7D-DD3E-66BB70C44D0B}"/>
                </a:ext>
              </a:extLst>
            </p:cNvPr>
            <p:cNvSpPr/>
            <p:nvPr/>
          </p:nvSpPr>
          <p:spPr>
            <a:xfrm>
              <a:off x="6230938" y="1414721"/>
              <a:ext cx="5419724" cy="441521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901432-FBEB-99EB-180A-F604FFA3AE1D}"/>
                </a:ext>
              </a:extLst>
            </p:cNvPr>
            <p:cNvSpPr txBox="1"/>
            <p:nvPr/>
          </p:nvSpPr>
          <p:spPr>
            <a:xfrm>
              <a:off x="9383009" y="3198335"/>
              <a:ext cx="1371600" cy="914631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txBody>
            <a:bodyPr wrap="square" lIns="137160" rIns="13716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A modifier of </a:t>
              </a:r>
              <a:b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</a:br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a causative or resultant association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5AB79C3-6887-6DDD-1221-F42502333FEE}"/>
                </a:ext>
              </a:extLst>
            </p:cNvPr>
            <p:cNvCxnSpPr>
              <a:stCxn id="23" idx="3"/>
              <a:endCxn id="62" idx="1"/>
            </p:cNvCxnSpPr>
            <p:nvPr/>
          </p:nvCxnSpPr>
          <p:spPr>
            <a:xfrm>
              <a:off x="8737519" y="2107881"/>
              <a:ext cx="1062287" cy="27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2B99894-9092-7BBE-3028-81EAD5F46688}"/>
                </a:ext>
              </a:extLst>
            </p:cNvPr>
            <p:cNvCxnSpPr>
              <a:stCxn id="24" idx="3"/>
              <a:endCxn id="32" idx="1"/>
            </p:cNvCxnSpPr>
            <p:nvPr/>
          </p:nvCxnSpPr>
          <p:spPr>
            <a:xfrm>
              <a:off x="8755636" y="5285369"/>
              <a:ext cx="104417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1E0609E-5AA8-A33F-ADE3-7EA7AE5C7003}"/>
                </a:ext>
              </a:extLst>
            </p:cNvPr>
            <p:cNvCxnSpPr>
              <a:stCxn id="25" idx="3"/>
            </p:cNvCxnSpPr>
            <p:nvPr/>
          </p:nvCxnSpPr>
          <p:spPr>
            <a:xfrm flipV="1">
              <a:off x="8755636" y="2337785"/>
              <a:ext cx="1044170" cy="12832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11E0F26-44AB-DB9D-1A8D-3F4945543E57}"/>
                </a:ext>
              </a:extLst>
            </p:cNvPr>
            <p:cNvCxnSpPr>
              <a:stCxn id="25" idx="3"/>
            </p:cNvCxnSpPr>
            <p:nvPr/>
          </p:nvCxnSpPr>
          <p:spPr>
            <a:xfrm>
              <a:off x="8755636" y="3621024"/>
              <a:ext cx="1059456" cy="14357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FE0926-1C95-2441-3906-4A5F1B152912}"/>
                </a:ext>
              </a:extLst>
            </p:cNvPr>
            <p:cNvSpPr txBox="1"/>
            <p:nvPr/>
          </p:nvSpPr>
          <p:spPr>
            <a:xfrm>
              <a:off x="6398447" y="1877977"/>
              <a:ext cx="2339072" cy="459808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txBody>
            <a:bodyPr wrap="square" lIns="137160" rIns="13716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The cause of epilepsy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333529-1C04-B0E8-11EA-EEE0F9C0128A}"/>
                </a:ext>
              </a:extLst>
            </p:cNvPr>
            <p:cNvSpPr txBox="1"/>
            <p:nvPr/>
          </p:nvSpPr>
          <p:spPr>
            <a:xfrm>
              <a:off x="6398448" y="5056769"/>
              <a:ext cx="2357188" cy="4572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txBody>
            <a:bodyPr wrap="square" lIns="137160" rIns="13716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The cause of comorbidity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B5A859-C8DB-D273-6B7F-077CC28A19EE}"/>
                </a:ext>
              </a:extLst>
            </p:cNvPr>
            <p:cNvSpPr txBox="1"/>
            <p:nvPr/>
          </p:nvSpPr>
          <p:spPr>
            <a:xfrm>
              <a:off x="6398447" y="3163824"/>
              <a:ext cx="2357190" cy="9144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txBody>
            <a:bodyPr wrap="square" lIns="137160" rIns="13716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A shared risk factor for epilepsy and a comorbidity</a:t>
              </a:r>
              <a:b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</a:br>
              <a:r>
                <a:rPr lang="en-GB" sz="1200">
                  <a:solidFill>
                    <a:schemeClr val="accent4">
                      <a:lumMod val="50000"/>
                    </a:schemeClr>
                  </a:solidFill>
                </a:rPr>
                <a:t>(i.e., genetic pleiotropy)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11492E-E25D-8540-B815-FCF48AA2A5A9}"/>
                </a:ext>
              </a:extLst>
            </p:cNvPr>
            <p:cNvSpPr txBox="1"/>
            <p:nvPr/>
          </p:nvSpPr>
          <p:spPr>
            <a:xfrm>
              <a:off x="9799806" y="5056769"/>
              <a:ext cx="1371600" cy="4572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3"/>
              </a:solidFill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b="1">
                  <a:solidFill>
                    <a:schemeClr val="accent3">
                      <a:lumMod val="75000"/>
                    </a:schemeClr>
                  </a:solidFill>
                </a:rPr>
                <a:t>Comorbidity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BDFEA1-90C3-285A-4C38-F816B9794918}"/>
                </a:ext>
              </a:extLst>
            </p:cNvPr>
            <p:cNvSpPr txBox="1"/>
            <p:nvPr/>
          </p:nvSpPr>
          <p:spPr>
            <a:xfrm>
              <a:off x="9799806" y="1882030"/>
              <a:ext cx="1371600" cy="457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/>
              </a:solidFill>
            </a:ln>
          </p:spPr>
          <p:txBody>
            <a:bodyPr wrap="non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b="1">
                  <a:solidFill>
                    <a:schemeClr val="accent5">
                      <a:lumMod val="75000"/>
                    </a:schemeClr>
                  </a:solidFill>
                </a:rPr>
                <a:t>Epilepsy</a:t>
              </a:r>
            </a:p>
          </p:txBody>
        </p: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E568AFD-8E09-162B-8763-88B712E82F10}"/>
              </a:ext>
            </a:extLst>
          </p:cNvPr>
          <p:cNvCxnSpPr/>
          <p:nvPr/>
        </p:nvCxnSpPr>
        <p:spPr>
          <a:xfrm flipH="1" flipV="1">
            <a:off x="11294245" y="2390520"/>
            <a:ext cx="0" cy="270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5F2B891-B808-4A20-EC00-9B1999F83B8C}"/>
              </a:ext>
            </a:extLst>
          </p:cNvPr>
          <p:cNvCxnSpPr/>
          <p:nvPr/>
        </p:nvCxnSpPr>
        <p:spPr>
          <a:xfrm flipH="1">
            <a:off x="11142317" y="2390520"/>
            <a:ext cx="0" cy="270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2955E4F-1DAC-B5F1-76F5-CB30A7433B48}"/>
              </a:ext>
            </a:extLst>
          </p:cNvPr>
          <p:cNvSpPr txBox="1"/>
          <p:nvPr/>
        </p:nvSpPr>
        <p:spPr>
          <a:xfrm>
            <a:off x="7020634" y="1532179"/>
            <a:ext cx="246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/>
              <a:t>A genetic factor can be…</a:t>
            </a:r>
            <a:r>
              <a:rPr lang="en-GB" sz="1400" b="1" baseline="30000"/>
              <a:t>1</a:t>
            </a:r>
            <a:endParaRPr lang="en-GB" sz="1400" b="1"/>
          </a:p>
        </p:txBody>
      </p:sp>
    </p:spTree>
    <p:extLst>
      <p:ext uri="{BB962C8B-B14F-4D97-AF65-F5344CB8AC3E}">
        <p14:creationId val="36739206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15</Paragraphs>
  <Slides>1</Slides>
  <Notes>1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</vt:lpstr>
      <vt:lpstr>Times New Roman</vt:lpstr>
      <vt:lpstr>Calibri Light</vt:lpstr>
      <vt:lpstr>Office Theme</vt:lpstr>
      <vt:lpstr>Genetic and environmental shared risk factors interacting </vt:lpstr>
    </vt:vector>
  </TitlesOfParts>
  <LinksUpToDate>0</LinksUpToDate>
  <SharedDoc>0</SharedDoc>
  <HyperlinksChanged>0</HyperlinksChanged>
  <Application>Aspose.Slides for .NET</Application>
  <AppVersion>25.0100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2025-10-15T04:18:29.529</cp:lastPrinted>
  <dcterms:created xsi:type="dcterms:W3CDTF">2025-10-15T11:18:29Z</dcterms:created>
  <dcterms:modified xsi:type="dcterms:W3CDTF">2025-10-15T11:18:29Z</dcterms:modified>
</cp:coreProperties>
</file>