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Although attempts have been made to define comorbidity, including the seminal work of the 1970s, it is a term that is used with different meaning across the scientific literature.</a:t>
            </a:r>
            <a:r>
              <a:rPr lang="en-GB" baseline="30000"/>
              <a:t>1,3</a:t>
            </a:r>
            <a:r>
              <a:rPr lang="en-GB"/>
              <a:t> Moreover, beyond comorbidity, multimorbidity is used to discuss the presence of several medical conditions in an individual, usually without reference to an index condition.</a:t>
            </a:r>
            <a:r>
              <a:rPr lang="en-GB" baseline="30000"/>
              <a:t>2</a:t>
            </a:r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AutoNum type="arabicPeriod"/>
            </a:pPr>
            <a:r>
              <a:rPr lang="en-GB"/>
              <a:t>Krueger RF, Markon KE. </a:t>
            </a:r>
            <a:r>
              <a:rPr lang="en-US"/>
              <a:t>Reinterpreting comorbidity: a model-based approach to understanding and classifying psychopathology. </a:t>
            </a:r>
            <a:r>
              <a:rPr lang="en-GB"/>
              <a:t>Annu Rev Clin Psychol 2006; 2: 111–133.</a:t>
            </a:r>
          </a:p>
          <a:p>
            <a:pPr marL="228600" indent="-228600">
              <a:buAutoNum type="arabicPeriod"/>
            </a:pPr>
            <a:r>
              <a:rPr lang="en-GB"/>
              <a:t>Valderas JM, Starfield B, Sibbald B, et al. Defining comorbidity: implications for understanding health and health services. Ann Fam Med 2009; 7 (4): 357–363.</a:t>
            </a:r>
          </a:p>
          <a:p>
            <a:pPr marL="228600" indent="-228600">
              <a:buAutoNum type="arabicPeriod"/>
            </a:pPr>
            <a:r>
              <a:rPr lang="en-GB"/>
              <a:t>Feinstein AR. The pre-therapeutic classification of co-morbidity in chronic disease. J Chronic Dis 1970; 23 (7): 455–468.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49CB072-3FD1-3EDF-C11B-46C9C46AA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val="417905888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3ACC8-9416-49A7-B528-3E198B99C2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2F157-28F4-4317-8D74-6ACA72EFE1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764DD0-00DE-46C6-993D-8F644906C6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081B92-2F5A-4FA6-B467-5D3C1FEEE3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2C7B29F-5353-4839-8E43-5B2BF2E911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B5D1D7F-58A0-4EFB-850A-99927416A7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1C62EB2-EFCD-4E65-A5F3-377EB64CEA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3B3675-58F0-41A9-8A66-AB2FCE8E67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E3716BD-000D-4313-9513-8315705D9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7FA5B0-911C-478D-B513-EDFCB93F11D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8239E3-B92C-4BED-BF09-AF97874A96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C1969-3DC3-3EF5-0760-3AD75267FF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Comorbidities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D147F2-7912-EAD8-8A21-42734709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Defining comorbidity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FDDBFBF-16E0-23E1-C347-635EF69090F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The idea of comorbidity is relatively new in medicine, emerging in the latter half of the last century</a:t>
            </a:r>
            <a:r>
              <a:rPr lang="en-GB" baseline="30000">
                <a:solidFill>
                  <a:schemeClr val="tx1"/>
                </a:solidFill>
              </a:rPr>
              <a:t>1-3</a:t>
            </a:r>
            <a:endParaRPr lang="en-GB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In a seminal publication from 1970, Feinstein defined comorbidity: </a:t>
            </a:r>
            <a:r>
              <a:rPr lang="en-US">
                <a:solidFill>
                  <a:schemeClr val="tx1"/>
                </a:solidFill>
              </a:rPr>
              <a:t>“</a:t>
            </a:r>
            <a:r>
              <a:rPr lang="en-US" b="1" i="1">
                <a:solidFill>
                  <a:schemeClr val="tx1"/>
                </a:solidFill>
              </a:rPr>
              <a:t>In a patient with a particular index disease, the term co-morbidity refers to any additional co-existing ailment</a:t>
            </a:r>
            <a:r>
              <a:rPr lang="en-US">
                <a:solidFill>
                  <a:schemeClr val="tx1"/>
                </a:solidFill>
              </a:rPr>
              <a:t>”</a:t>
            </a:r>
            <a:r>
              <a:rPr lang="en-US" baseline="30000">
                <a:solidFill>
                  <a:schemeClr val="tx1"/>
                </a:solidFill>
              </a:rPr>
              <a:t>1,3</a:t>
            </a:r>
            <a:endParaRPr lang="en-GB" baseline="30000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Comorbidity is often considered relative to an index disease, i.e., a second condition is comorbid with the index disease or condition: “</a:t>
            </a:r>
            <a:r>
              <a:rPr lang="en-US" b="1" i="1">
                <a:solidFill>
                  <a:schemeClr val="tx1"/>
                </a:solidFill>
              </a:rPr>
              <a:t>Any distinct additional entity that has existed or may occur during the clinical course of a patient who has the index disease under study</a:t>
            </a:r>
            <a:r>
              <a:rPr lang="en-GB">
                <a:solidFill>
                  <a:schemeClr val="tx1"/>
                </a:solidFill>
              </a:rPr>
              <a:t>”</a:t>
            </a:r>
            <a:r>
              <a:rPr lang="en-GB" baseline="30000">
                <a:solidFill>
                  <a:schemeClr val="tx1"/>
                </a:solidFill>
              </a:rPr>
              <a:t>2,3</a:t>
            </a:r>
            <a:endParaRPr lang="en-GB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However, the term ‘comorbidity’ can and has been used to convey two distinct forms of comorbidity:</a:t>
            </a:r>
            <a:r>
              <a:rPr lang="en-GB" baseline="3000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GB" sz="1600" b="1">
                <a:solidFill>
                  <a:schemeClr val="tx1"/>
                </a:solidFill>
              </a:rPr>
              <a:t>Co-occurrence</a:t>
            </a:r>
            <a:r>
              <a:rPr lang="en-GB" sz="1600">
                <a:solidFill>
                  <a:schemeClr val="tx1"/>
                </a:solidFill>
              </a:rPr>
              <a:t> of a disease with another condition in a single person, e.g., a person with major depressive disorder who goes on to develop panic disorder</a:t>
            </a:r>
          </a:p>
          <a:p>
            <a:pPr lvl="1"/>
            <a:r>
              <a:rPr lang="en-GB" sz="1600" b="1">
                <a:solidFill>
                  <a:schemeClr val="tx1"/>
                </a:solidFill>
              </a:rPr>
              <a:t>Correlation</a:t>
            </a:r>
            <a:r>
              <a:rPr lang="en-GB" sz="1600">
                <a:solidFill>
                  <a:schemeClr val="tx1"/>
                </a:solidFill>
              </a:rPr>
              <a:t> of one disease with another in a sample of patients, wherein their risk of developing the second condition appears to be greater than that of the general population</a:t>
            </a:r>
          </a:p>
          <a:p>
            <a:pPr lvl="1"/>
            <a:r>
              <a:rPr lang="en-GB" sz="1600">
                <a:solidFill>
                  <a:schemeClr val="tx1"/>
                </a:solidFill>
              </a:rPr>
              <a:t>In one patient, co-occurrence and correlation of two medical conditions is a distinction without a difference, but across populations and for research purposes the distinction is important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2B7090-C597-A9E8-2205-5B295B42B8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1. Krueger &amp; Markon. Annu Rev Clin Psychol 2006;2:111–133; 2. Valderas et al. Ann Fam Med 2009;7(4):357–363; 3. Feinstein. J Chronic Dis 1970;23(7):455–468</a:t>
            </a:r>
          </a:p>
        </p:txBody>
      </p:sp>
    </p:spTree>
    <p:extLst>
      <p:ext uri="{BB962C8B-B14F-4D97-AF65-F5344CB8AC3E}">
        <p14:creationId val="359569554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10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Defining comorbidity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2025-10-15T04:18:10.032</cp:lastPrinted>
  <dcterms:created xsi:type="dcterms:W3CDTF">2025-10-15T11:18:10Z</dcterms:created>
  <dcterms:modified xsi:type="dcterms:W3CDTF">2025-10-15T11:18:10Z</dcterms:modified>
</cp:coreProperties>
</file>