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3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F0000"/>
    <a:srgbClr val="D9D1CC"/>
    <a:srgbClr val="EBECEF"/>
    <a:srgbClr val="FFE5E5"/>
    <a:srgbClr val="717171"/>
    <a:srgbClr val="E7E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583" autoAdjust="0"/>
  </p:normalViewPr>
  <p:slideViewPr>
    <p:cSldViewPr snapToGrid="0">
      <p:cViewPr varScale="1">
        <p:scale>
          <a:sx n="79" d="100"/>
          <a:sy n="79" d="100"/>
        </p:scale>
        <p:origin x="1596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is a complex relationship between epilepsy and sleep. Seizures occurring during wakefulness may disrupt sleep structure the following night (increased/decreased stages and rapid eye movement sleep onset and duration).</a:t>
            </a:r>
            <a:r>
              <a:rPr lang="en-GB" baseline="30000" dirty="0"/>
              <a:t>1 </a:t>
            </a:r>
            <a:r>
              <a:rPr lang="en-GB" dirty="0"/>
              <a:t>Interictal epileptic discharges, arousals and microarousals can increase the intensity and length of sleep-related seizures.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Epilepsy itself, acute seizures, and certain antiseizure medications can affect autonomic control of the heart and lungs, as well as physically damaging the structure of the cardiovascular system.</a:t>
            </a:r>
            <a:r>
              <a:rPr lang="en-GB" baseline="30000" dirty="0"/>
              <a:t>1</a:t>
            </a:r>
            <a:r>
              <a:rPr lang="en-GB" dirty="0"/>
              <a:t> The majority of people with epilepsy report cardiac comorbidities, including arrhythmias, ventricular fibrillation, coronary heart disease, angina pectoris, and myocardial infarction.</a:t>
            </a:r>
            <a:r>
              <a:rPr lang="en-GB" baseline="30000" dirty="0"/>
              <a:t>1</a:t>
            </a:r>
            <a:r>
              <a:rPr lang="en-GB" dirty="0"/>
              <a:t> </a:t>
            </a:r>
          </a:p>
          <a:p>
            <a:r>
              <a:rPr lang="en-GB" dirty="0"/>
              <a:t>There is a strong relationship between epilepsy and cognitive impairment, which may be due to a common underlying pathological process.</a:t>
            </a:r>
            <a:r>
              <a:rPr lang="en-GB" baseline="30000" dirty="0"/>
              <a:t>1</a:t>
            </a:r>
            <a:r>
              <a:rPr lang="en-GB" dirty="0"/>
              <a:t> Over time, cognitive decline results from a synergy between lesions present both at the time of epilepsy diagnosis and after epilepsy diagnosis, together with aging.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The relationship between epilepsy and depression is bidirectional: the presence of depression is associated with an increased risk of epilepsy and refractory seizures, while epilepsy is linked to depression severity.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Peltola J, Surges R, Voges B, von </a:t>
            </a:r>
            <a:r>
              <a:rPr lang="en-US" dirty="0" err="1"/>
              <a:t>Oertzen</a:t>
            </a:r>
            <a:r>
              <a:rPr lang="en-US" dirty="0"/>
              <a:t> TJ. Expert opinion on diagnosis and management of epilepsy-associated comorbidities. Epilepsia Open 2024; 9 (1): 15–32.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68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E76D5C-EDB9-6359-C69C-E264E72480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400" dirty="0"/>
              <a:t>Epilepsy is interconnected with several common comorbidities, with sometimes bidirectional relationships that should </a:t>
            </a:r>
            <a:br>
              <a:rPr lang="en-GB" sz="1400" dirty="0"/>
            </a:br>
            <a:r>
              <a:rPr lang="en-GB" sz="1400" dirty="0"/>
              <a:t>be accounted for in a comprehensive </a:t>
            </a:r>
            <a:br>
              <a:rPr lang="en-GB" sz="1400" dirty="0"/>
            </a:br>
            <a:r>
              <a:rPr lang="en-GB" sz="1400" dirty="0"/>
              <a:t>treatment regimen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2ABDBB-EE7E-B55C-751C-5E9139F8ED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Comorbidities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67ED83-C9A3-970C-A4B6-C160F6F9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associations between epilepsy and comorbidities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D3380A-8915-28D8-4944-DB40715255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Peltola et al. Epilepsia Open 2024;9(1):15–32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4FE685-29C1-0C45-7CF5-C2797B5B5A73}"/>
              </a:ext>
            </a:extLst>
          </p:cNvPr>
          <p:cNvGrpSpPr/>
          <p:nvPr/>
        </p:nvGrpSpPr>
        <p:grpSpPr>
          <a:xfrm>
            <a:off x="1411732" y="1653667"/>
            <a:ext cx="6409436" cy="3927093"/>
            <a:chOff x="1411732" y="1653667"/>
            <a:chExt cx="6409436" cy="3927093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F192F50-355D-DEEE-8950-7798FFEAED9F}"/>
                </a:ext>
              </a:extLst>
            </p:cNvPr>
            <p:cNvSpPr/>
            <p:nvPr/>
          </p:nvSpPr>
          <p:spPr>
            <a:xfrm>
              <a:off x="1457071" y="1695576"/>
              <a:ext cx="2329433" cy="1719199"/>
            </a:xfrm>
            <a:custGeom>
              <a:avLst/>
              <a:gdLst>
                <a:gd name="connsiteX0" fmla="*/ 0 w 2329433"/>
                <a:gd name="connsiteY0" fmla="*/ 1719199 h 1719199"/>
                <a:gd name="connsiteX1" fmla="*/ 2329434 w 2329433"/>
                <a:gd name="connsiteY1" fmla="*/ 0 h 171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9433" h="1719199">
                  <a:moveTo>
                    <a:pt x="0" y="1719199"/>
                  </a:moveTo>
                  <a:cubicBezTo>
                    <a:pt x="124460" y="768731"/>
                    <a:pt x="1115060" y="24384"/>
                    <a:pt x="2329434" y="0"/>
                  </a:cubicBezTo>
                </a:path>
              </a:pathLst>
            </a:custGeom>
            <a:noFill/>
            <a:ln w="19050" cap="flat">
              <a:solidFill>
                <a:srgbClr val="3F1A0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E804CC1-B575-C7B3-7B22-647E30934D41}"/>
                </a:ext>
              </a:extLst>
            </p:cNvPr>
            <p:cNvSpPr/>
            <p:nvPr/>
          </p:nvSpPr>
          <p:spPr>
            <a:xfrm>
              <a:off x="1416811" y="3397250"/>
              <a:ext cx="84836" cy="78613"/>
            </a:xfrm>
            <a:custGeom>
              <a:avLst/>
              <a:gdLst>
                <a:gd name="connsiteX0" fmla="*/ 84836 w 84836"/>
                <a:gd name="connsiteY0" fmla="*/ 10287 h 78613"/>
                <a:gd name="connsiteX1" fmla="*/ 33401 w 84836"/>
                <a:gd name="connsiteY1" fmla="*/ 78613 h 78613"/>
                <a:gd name="connsiteX2" fmla="*/ 0 w 84836"/>
                <a:gd name="connsiteY2" fmla="*/ 0 h 78613"/>
                <a:gd name="connsiteX3" fmla="*/ 84836 w 84836"/>
                <a:gd name="connsiteY3" fmla="*/ 10287 h 7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36" h="78613">
                  <a:moveTo>
                    <a:pt x="84836" y="10287"/>
                  </a:moveTo>
                  <a:lnTo>
                    <a:pt x="33401" y="78613"/>
                  </a:lnTo>
                  <a:lnTo>
                    <a:pt x="0" y="0"/>
                  </a:lnTo>
                  <a:lnTo>
                    <a:pt x="84836" y="10287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A24281-A3E1-E0FA-1EDB-1518C1CFCD80}"/>
                </a:ext>
              </a:extLst>
            </p:cNvPr>
            <p:cNvSpPr/>
            <p:nvPr/>
          </p:nvSpPr>
          <p:spPr>
            <a:xfrm>
              <a:off x="3773296" y="1653667"/>
              <a:ext cx="74803" cy="85470"/>
            </a:xfrm>
            <a:custGeom>
              <a:avLst/>
              <a:gdLst>
                <a:gd name="connsiteX0" fmla="*/ 1651 w 74803"/>
                <a:gd name="connsiteY0" fmla="*/ 85471 h 85470"/>
                <a:gd name="connsiteX1" fmla="*/ 74803 w 74803"/>
                <a:gd name="connsiteY1" fmla="*/ 41275 h 85470"/>
                <a:gd name="connsiteX2" fmla="*/ 0 w 74803"/>
                <a:gd name="connsiteY2" fmla="*/ 0 h 85470"/>
                <a:gd name="connsiteX3" fmla="*/ 1651 w 74803"/>
                <a:gd name="connsiteY3" fmla="*/ 85471 h 8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03" h="85470">
                  <a:moveTo>
                    <a:pt x="1651" y="85471"/>
                  </a:moveTo>
                  <a:lnTo>
                    <a:pt x="74803" y="41275"/>
                  </a:lnTo>
                  <a:lnTo>
                    <a:pt x="0" y="0"/>
                  </a:lnTo>
                  <a:lnTo>
                    <a:pt x="1651" y="85471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BCED79C-CB6F-F0CE-3958-C8B3C9B46B9F}"/>
                </a:ext>
              </a:extLst>
            </p:cNvPr>
            <p:cNvSpPr/>
            <p:nvPr/>
          </p:nvSpPr>
          <p:spPr>
            <a:xfrm>
              <a:off x="1452372" y="3780282"/>
              <a:ext cx="2334132" cy="1758569"/>
            </a:xfrm>
            <a:custGeom>
              <a:avLst/>
              <a:gdLst>
                <a:gd name="connsiteX0" fmla="*/ 2334133 w 2334132"/>
                <a:gd name="connsiteY0" fmla="*/ 1758569 h 1758569"/>
                <a:gd name="connsiteX1" fmla="*/ 0 w 2334132"/>
                <a:gd name="connsiteY1" fmla="*/ 0 h 175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132" h="1758569">
                  <a:moveTo>
                    <a:pt x="2334133" y="1758569"/>
                  </a:moveTo>
                  <a:cubicBezTo>
                    <a:pt x="1102995" y="1733804"/>
                    <a:pt x="101854" y="969264"/>
                    <a:pt x="0" y="0"/>
                  </a:cubicBezTo>
                </a:path>
              </a:pathLst>
            </a:custGeom>
            <a:noFill/>
            <a:ln w="19050" cap="flat">
              <a:solidFill>
                <a:srgbClr val="3F1A0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F5B3E15-5E77-7DF4-3452-4ADEFC3D8A6B}"/>
                </a:ext>
              </a:extLst>
            </p:cNvPr>
            <p:cNvSpPr/>
            <p:nvPr/>
          </p:nvSpPr>
          <p:spPr>
            <a:xfrm>
              <a:off x="3773296" y="5495290"/>
              <a:ext cx="74803" cy="85470"/>
            </a:xfrm>
            <a:custGeom>
              <a:avLst/>
              <a:gdLst>
                <a:gd name="connsiteX0" fmla="*/ 1651 w 74803"/>
                <a:gd name="connsiteY0" fmla="*/ 0 h 85470"/>
                <a:gd name="connsiteX1" fmla="*/ 74803 w 74803"/>
                <a:gd name="connsiteY1" fmla="*/ 44196 h 85470"/>
                <a:gd name="connsiteX2" fmla="*/ 0 w 74803"/>
                <a:gd name="connsiteY2" fmla="*/ 85471 h 85470"/>
                <a:gd name="connsiteX3" fmla="*/ 1651 w 74803"/>
                <a:gd name="connsiteY3" fmla="*/ 0 h 8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03" h="85470">
                  <a:moveTo>
                    <a:pt x="1651" y="0"/>
                  </a:moveTo>
                  <a:lnTo>
                    <a:pt x="74803" y="44196"/>
                  </a:lnTo>
                  <a:lnTo>
                    <a:pt x="0" y="85471"/>
                  </a:lnTo>
                  <a:lnTo>
                    <a:pt x="1651" y="0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8C923F5-CBE0-46F3-0BF7-99F580D6E7D7}"/>
                </a:ext>
              </a:extLst>
            </p:cNvPr>
            <p:cNvSpPr/>
            <p:nvPr/>
          </p:nvSpPr>
          <p:spPr>
            <a:xfrm>
              <a:off x="1411732" y="3719067"/>
              <a:ext cx="85089" cy="77723"/>
            </a:xfrm>
            <a:custGeom>
              <a:avLst/>
              <a:gdLst>
                <a:gd name="connsiteX0" fmla="*/ 85090 w 85089"/>
                <a:gd name="connsiteY0" fmla="*/ 69596 h 77723"/>
                <a:gd name="connsiteX1" fmla="*/ 35433 w 85089"/>
                <a:gd name="connsiteY1" fmla="*/ 0 h 77723"/>
                <a:gd name="connsiteX2" fmla="*/ 0 w 85089"/>
                <a:gd name="connsiteY2" fmla="*/ 77724 h 77723"/>
                <a:gd name="connsiteX3" fmla="*/ 85090 w 85089"/>
                <a:gd name="connsiteY3" fmla="*/ 69596 h 7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089" h="77723">
                  <a:moveTo>
                    <a:pt x="85090" y="69596"/>
                  </a:moveTo>
                  <a:lnTo>
                    <a:pt x="35433" y="0"/>
                  </a:lnTo>
                  <a:lnTo>
                    <a:pt x="0" y="77724"/>
                  </a:lnTo>
                  <a:lnTo>
                    <a:pt x="85090" y="69596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4BD90DC-8FE0-521E-9BF6-E89BE626294B}"/>
                </a:ext>
              </a:extLst>
            </p:cNvPr>
            <p:cNvSpPr/>
            <p:nvPr/>
          </p:nvSpPr>
          <p:spPr>
            <a:xfrm>
              <a:off x="5446267" y="1695576"/>
              <a:ext cx="2336291" cy="1780286"/>
            </a:xfrm>
            <a:custGeom>
              <a:avLst/>
              <a:gdLst>
                <a:gd name="connsiteX0" fmla="*/ 2336292 w 2336291"/>
                <a:gd name="connsiteY0" fmla="*/ 1780286 h 1780286"/>
                <a:gd name="connsiteX1" fmla="*/ 0 w 2336291"/>
                <a:gd name="connsiteY1" fmla="*/ 0 h 178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6291" h="1780286">
                  <a:moveTo>
                    <a:pt x="2336292" y="1780286"/>
                  </a:moveTo>
                  <a:cubicBezTo>
                    <a:pt x="2247265" y="800862"/>
                    <a:pt x="1240282" y="24892"/>
                    <a:pt x="0" y="0"/>
                  </a:cubicBezTo>
                </a:path>
              </a:pathLst>
            </a:custGeom>
            <a:noFill/>
            <a:ln w="19050" cap="flat">
              <a:solidFill>
                <a:srgbClr val="3F1A0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00306B1-844F-B6EC-3B1A-24B2423875CD}"/>
                </a:ext>
              </a:extLst>
            </p:cNvPr>
            <p:cNvSpPr/>
            <p:nvPr/>
          </p:nvSpPr>
          <p:spPr>
            <a:xfrm>
              <a:off x="5384800" y="1653667"/>
              <a:ext cx="74803" cy="85470"/>
            </a:xfrm>
            <a:custGeom>
              <a:avLst/>
              <a:gdLst>
                <a:gd name="connsiteX0" fmla="*/ 74803 w 74803"/>
                <a:gd name="connsiteY0" fmla="*/ 0 h 85470"/>
                <a:gd name="connsiteX1" fmla="*/ 0 w 74803"/>
                <a:gd name="connsiteY1" fmla="*/ 41275 h 85470"/>
                <a:gd name="connsiteX2" fmla="*/ 73152 w 74803"/>
                <a:gd name="connsiteY2" fmla="*/ 85471 h 85470"/>
                <a:gd name="connsiteX3" fmla="*/ 74803 w 74803"/>
                <a:gd name="connsiteY3" fmla="*/ 0 h 8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03" h="85470">
                  <a:moveTo>
                    <a:pt x="74803" y="0"/>
                  </a:moveTo>
                  <a:lnTo>
                    <a:pt x="0" y="41275"/>
                  </a:lnTo>
                  <a:lnTo>
                    <a:pt x="73152" y="85471"/>
                  </a:lnTo>
                  <a:lnTo>
                    <a:pt x="74803" y="0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1B56AE5-420D-76E8-F0A4-03C6E734BAB9}"/>
                </a:ext>
              </a:extLst>
            </p:cNvPr>
            <p:cNvSpPr/>
            <p:nvPr/>
          </p:nvSpPr>
          <p:spPr>
            <a:xfrm>
              <a:off x="5446395" y="3780282"/>
              <a:ext cx="2334133" cy="1758569"/>
            </a:xfrm>
            <a:custGeom>
              <a:avLst/>
              <a:gdLst>
                <a:gd name="connsiteX0" fmla="*/ 0 w 2334133"/>
                <a:gd name="connsiteY0" fmla="*/ 1758569 h 1758569"/>
                <a:gd name="connsiteX1" fmla="*/ 2334133 w 2334133"/>
                <a:gd name="connsiteY1" fmla="*/ 0 h 175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133" h="1758569">
                  <a:moveTo>
                    <a:pt x="0" y="1758569"/>
                  </a:moveTo>
                  <a:cubicBezTo>
                    <a:pt x="1231138" y="1733804"/>
                    <a:pt x="2232279" y="969264"/>
                    <a:pt x="2334133" y="0"/>
                  </a:cubicBezTo>
                </a:path>
              </a:pathLst>
            </a:custGeom>
            <a:noFill/>
            <a:ln w="19050" cap="flat">
              <a:solidFill>
                <a:srgbClr val="3F1A0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6C7DB0C-0D69-E9BF-4D59-44CCF9218A9F}"/>
                </a:ext>
              </a:extLst>
            </p:cNvPr>
            <p:cNvSpPr/>
            <p:nvPr/>
          </p:nvSpPr>
          <p:spPr>
            <a:xfrm>
              <a:off x="5384800" y="5495290"/>
              <a:ext cx="74803" cy="85470"/>
            </a:xfrm>
            <a:custGeom>
              <a:avLst/>
              <a:gdLst>
                <a:gd name="connsiteX0" fmla="*/ 74803 w 74803"/>
                <a:gd name="connsiteY0" fmla="*/ 85471 h 85470"/>
                <a:gd name="connsiteX1" fmla="*/ 0 w 74803"/>
                <a:gd name="connsiteY1" fmla="*/ 44196 h 85470"/>
                <a:gd name="connsiteX2" fmla="*/ 73152 w 74803"/>
                <a:gd name="connsiteY2" fmla="*/ 0 h 85470"/>
                <a:gd name="connsiteX3" fmla="*/ 74803 w 74803"/>
                <a:gd name="connsiteY3" fmla="*/ 85471 h 8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03" h="85470">
                  <a:moveTo>
                    <a:pt x="74803" y="85471"/>
                  </a:moveTo>
                  <a:lnTo>
                    <a:pt x="0" y="44196"/>
                  </a:lnTo>
                  <a:lnTo>
                    <a:pt x="73152" y="0"/>
                  </a:lnTo>
                  <a:lnTo>
                    <a:pt x="74803" y="85471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799FF84-09B9-A95D-6D5C-7FF24B5C149F}"/>
                </a:ext>
              </a:extLst>
            </p:cNvPr>
            <p:cNvSpPr/>
            <p:nvPr/>
          </p:nvSpPr>
          <p:spPr>
            <a:xfrm>
              <a:off x="7736078" y="3719067"/>
              <a:ext cx="85090" cy="77723"/>
            </a:xfrm>
            <a:custGeom>
              <a:avLst/>
              <a:gdLst>
                <a:gd name="connsiteX0" fmla="*/ 85090 w 85090"/>
                <a:gd name="connsiteY0" fmla="*/ 77724 h 77723"/>
                <a:gd name="connsiteX1" fmla="*/ 49657 w 85090"/>
                <a:gd name="connsiteY1" fmla="*/ 0 h 77723"/>
                <a:gd name="connsiteX2" fmla="*/ 0 w 85090"/>
                <a:gd name="connsiteY2" fmla="*/ 69596 h 77723"/>
                <a:gd name="connsiteX3" fmla="*/ 85090 w 85090"/>
                <a:gd name="connsiteY3" fmla="*/ 77724 h 77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090" h="77723">
                  <a:moveTo>
                    <a:pt x="85090" y="77724"/>
                  </a:moveTo>
                  <a:lnTo>
                    <a:pt x="49657" y="0"/>
                  </a:lnTo>
                  <a:lnTo>
                    <a:pt x="0" y="69596"/>
                  </a:lnTo>
                  <a:lnTo>
                    <a:pt x="85090" y="77724"/>
                  </a:lnTo>
                  <a:close/>
                </a:path>
              </a:pathLst>
            </a:custGeom>
            <a:solidFill>
              <a:srgbClr val="3F1A0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8534F63-8DC9-40AD-A014-8F25E7A47DF3}"/>
              </a:ext>
            </a:extLst>
          </p:cNvPr>
          <p:cNvCxnSpPr/>
          <p:nvPr/>
        </p:nvCxnSpPr>
        <p:spPr>
          <a:xfrm>
            <a:off x="4061861" y="2079059"/>
            <a:ext cx="138664" cy="61320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A07038A-9261-9EAC-673F-37C9010176BB}"/>
              </a:ext>
            </a:extLst>
          </p:cNvPr>
          <p:cNvCxnSpPr>
            <a:cxnSpLocks/>
          </p:cNvCxnSpPr>
          <p:nvPr/>
        </p:nvCxnSpPr>
        <p:spPr>
          <a:xfrm>
            <a:off x="3544818" y="3821316"/>
            <a:ext cx="0" cy="58664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BDC425E-DCCD-BD6E-F6E1-4DF9FEE95936}"/>
              </a:ext>
            </a:extLst>
          </p:cNvPr>
          <p:cNvCxnSpPr/>
          <p:nvPr/>
        </p:nvCxnSpPr>
        <p:spPr>
          <a:xfrm>
            <a:off x="5307129" y="4019854"/>
            <a:ext cx="0" cy="97815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92BD450-1158-1440-0C09-13B375878C5D}"/>
              </a:ext>
            </a:extLst>
          </p:cNvPr>
          <p:cNvSpPr txBox="1"/>
          <p:nvPr/>
        </p:nvSpPr>
        <p:spPr>
          <a:xfrm>
            <a:off x="3848099" y="1574800"/>
            <a:ext cx="1533525" cy="2431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Cognition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8BB30C-3299-85EE-022F-374E4247F6F5}"/>
              </a:ext>
            </a:extLst>
          </p:cNvPr>
          <p:cNvSpPr txBox="1"/>
          <p:nvPr/>
        </p:nvSpPr>
        <p:spPr>
          <a:xfrm>
            <a:off x="3848099" y="5417894"/>
            <a:ext cx="1533525" cy="2431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Cardiac Stress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7D822-B0BC-D491-883B-6A34AC339E38}"/>
              </a:ext>
            </a:extLst>
          </p:cNvPr>
          <p:cNvSpPr txBox="1"/>
          <p:nvPr/>
        </p:nvSpPr>
        <p:spPr>
          <a:xfrm>
            <a:off x="6981825" y="3475860"/>
            <a:ext cx="1687803" cy="2431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1400" b="1">
                <a:solidFill>
                  <a:schemeClr val="bg1"/>
                </a:solidFill>
              </a:rPr>
              <a:t>Sleep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9C06B0-0732-A91B-41A5-9DC58F138BB4}"/>
              </a:ext>
            </a:extLst>
          </p:cNvPr>
          <p:cNvSpPr txBox="1"/>
          <p:nvPr/>
        </p:nvSpPr>
        <p:spPr>
          <a:xfrm>
            <a:off x="6194426" y="1712265"/>
            <a:ext cx="1644650" cy="243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850"/>
              <a:t>Dynamic cognitive impairment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42A8DB-72F7-7F27-E988-8D38279C1054}"/>
              </a:ext>
            </a:extLst>
          </p:cNvPr>
          <p:cNvSpPr txBox="1"/>
          <p:nvPr/>
        </p:nvSpPr>
        <p:spPr>
          <a:xfrm>
            <a:off x="6981825" y="3134665"/>
            <a:ext cx="1687803" cy="243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/>
              <a:t>Abnormal sleep cycle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299689-8747-8E1B-5C81-B9F4A9440423}"/>
              </a:ext>
            </a:extLst>
          </p:cNvPr>
          <p:cNvSpPr txBox="1"/>
          <p:nvPr/>
        </p:nvSpPr>
        <p:spPr>
          <a:xfrm>
            <a:off x="6981825" y="2326005"/>
            <a:ext cx="1687803" cy="654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/>
              <a:t>Sleep fragmentation;</a:t>
            </a:r>
            <a:br>
              <a:rPr lang="en-GB" sz="850"/>
            </a:br>
            <a:r>
              <a:rPr lang="en-GB" sz="850"/>
              <a:t>impairment of thalamocortical</a:t>
            </a:r>
            <a:br>
              <a:rPr lang="en-GB" sz="850"/>
            </a:br>
            <a:r>
              <a:rPr lang="en-GB" sz="850"/>
              <a:t>arousal networks; alterations of</a:t>
            </a:r>
            <a:br>
              <a:rPr lang="en-GB" sz="850"/>
            </a:br>
            <a:r>
              <a:rPr lang="en-GB" sz="850"/>
              <a:t>slow wave activity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08EA1B-F1E8-7FAA-0349-903656F19730}"/>
              </a:ext>
            </a:extLst>
          </p:cNvPr>
          <p:cNvSpPr txBox="1"/>
          <p:nvPr/>
        </p:nvSpPr>
        <p:spPr>
          <a:xfrm>
            <a:off x="6981825" y="4246311"/>
            <a:ext cx="1687803" cy="5012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 dirty="0"/>
              <a:t>Sleep fragmentation and</a:t>
            </a:r>
            <a:br>
              <a:rPr lang="en-GB" sz="850" dirty="0"/>
            </a:br>
            <a:r>
              <a:rPr lang="en-GB" sz="850" dirty="0"/>
              <a:t>deprivation; decreased</a:t>
            </a:r>
            <a:br>
              <a:rPr lang="en-GB" sz="850" dirty="0"/>
            </a:br>
            <a:r>
              <a:rPr lang="en-GB" sz="850" dirty="0"/>
              <a:t>sleep efficiency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37697F-18D9-21D5-B482-E8B639922AC6}"/>
              </a:ext>
            </a:extLst>
          </p:cNvPr>
          <p:cNvSpPr txBox="1"/>
          <p:nvPr/>
        </p:nvSpPr>
        <p:spPr>
          <a:xfrm>
            <a:off x="4920959" y="1899651"/>
            <a:ext cx="1175041" cy="497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/>
              <a:t>Static localization</a:t>
            </a:r>
            <a:br>
              <a:rPr lang="en-GB" sz="850"/>
            </a:br>
            <a:r>
              <a:rPr lang="en-GB" sz="850"/>
              <a:t>dependent cognitive</a:t>
            </a:r>
            <a:br>
              <a:rPr lang="en-GB" sz="850"/>
            </a:br>
            <a:r>
              <a:rPr lang="en-GB" sz="850"/>
              <a:t>impairment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938B5C-A772-DB84-B332-647EDDF56435}"/>
              </a:ext>
            </a:extLst>
          </p:cNvPr>
          <p:cNvSpPr txBox="1"/>
          <p:nvPr/>
        </p:nvSpPr>
        <p:spPr>
          <a:xfrm>
            <a:off x="3630219" y="2221180"/>
            <a:ext cx="1206382" cy="3484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/>
              <a:t>Less likely to</a:t>
            </a:r>
            <a:br>
              <a:rPr lang="en-GB" sz="850"/>
            </a:br>
            <a:r>
              <a:rPr lang="en-GB" sz="850"/>
              <a:t>experience remission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EAAE2D-7F21-7A1F-B492-81EEC1401B4F}"/>
              </a:ext>
            </a:extLst>
          </p:cNvPr>
          <p:cNvSpPr txBox="1"/>
          <p:nvPr/>
        </p:nvSpPr>
        <p:spPr>
          <a:xfrm>
            <a:off x="2139192" y="1899651"/>
            <a:ext cx="2375365" cy="243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850"/>
              <a:t>Impairment of executive function and memory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340825-2E24-3BC7-28DA-52944042723B}"/>
              </a:ext>
            </a:extLst>
          </p:cNvPr>
          <p:cNvSpPr txBox="1"/>
          <p:nvPr/>
        </p:nvSpPr>
        <p:spPr>
          <a:xfrm>
            <a:off x="1443875" y="2221180"/>
            <a:ext cx="1575550" cy="243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850"/>
              <a:t>Developmental impairment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7E2DE1-0646-2EBD-E23D-D4B12BEFFBE6}"/>
              </a:ext>
            </a:extLst>
          </p:cNvPr>
          <p:cNvSpPr txBox="1"/>
          <p:nvPr/>
        </p:nvSpPr>
        <p:spPr>
          <a:xfrm>
            <a:off x="907670" y="4420190"/>
            <a:ext cx="2661845" cy="4820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/>
              <a:t>Increased odds ratio for Sudden Cardiac Death</a:t>
            </a:r>
            <a:br>
              <a:rPr lang="en-GB" sz="850"/>
            </a:br>
            <a:r>
              <a:rPr lang="en-GB" sz="850"/>
              <a:t>with ventricular tachycardia, myocardial infarction,</a:t>
            </a:r>
            <a:br>
              <a:rPr lang="en-GB" sz="850"/>
            </a:br>
            <a:r>
              <a:rPr lang="en-GB" sz="850"/>
              <a:t>and stroke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56C91BE-1561-ED2A-09D3-F76CC483D5DD}"/>
              </a:ext>
            </a:extLst>
          </p:cNvPr>
          <p:cNvSpPr txBox="1"/>
          <p:nvPr/>
        </p:nvSpPr>
        <p:spPr>
          <a:xfrm>
            <a:off x="4712397" y="4998004"/>
            <a:ext cx="1579346" cy="3484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 dirty="0"/>
              <a:t>Ictal asystole/syncope;</a:t>
            </a:r>
            <a:br>
              <a:rPr lang="en-GB" sz="850" dirty="0"/>
            </a:br>
            <a:r>
              <a:rPr lang="en-GB" sz="850" dirty="0"/>
              <a:t>Repolarization abnormalities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60BCE9-C8BA-E067-4421-A718A7C69852}"/>
              </a:ext>
            </a:extLst>
          </p:cNvPr>
          <p:cNvSpPr txBox="1"/>
          <p:nvPr/>
        </p:nvSpPr>
        <p:spPr>
          <a:xfrm>
            <a:off x="907669" y="4998004"/>
            <a:ext cx="3683379" cy="3484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 dirty="0"/>
              <a:t>‘Epileptic heart’ incremental myocardial damage due to recurrent</a:t>
            </a:r>
            <a:br>
              <a:rPr lang="en-GB" sz="850" dirty="0"/>
            </a:br>
            <a:r>
              <a:rPr lang="en-GB" sz="850" dirty="0"/>
              <a:t>seizures with catecholamine surges, hypoxia, and metabolic alterations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7EEEAF5-890D-3DBC-A94E-9DD683F2B046}"/>
              </a:ext>
            </a:extLst>
          </p:cNvPr>
          <p:cNvCxnSpPr/>
          <p:nvPr/>
        </p:nvCxnSpPr>
        <p:spPr>
          <a:xfrm>
            <a:off x="3783129" y="4019854"/>
            <a:ext cx="0" cy="97815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13B7DE4-8580-3966-7375-4C87FFB6C650}"/>
              </a:ext>
            </a:extLst>
          </p:cNvPr>
          <p:cNvCxnSpPr>
            <a:cxnSpLocks/>
          </p:cNvCxnSpPr>
          <p:nvPr/>
        </p:nvCxnSpPr>
        <p:spPr>
          <a:xfrm>
            <a:off x="4651723" y="4819135"/>
            <a:ext cx="0" cy="58664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AF351EC-47E5-C2BD-EFC7-AE0F18C4ED5E}"/>
              </a:ext>
            </a:extLst>
          </p:cNvPr>
          <p:cNvSpPr txBox="1"/>
          <p:nvPr/>
        </p:nvSpPr>
        <p:spPr>
          <a:xfrm>
            <a:off x="3841356" y="4420190"/>
            <a:ext cx="1407545" cy="4820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r>
              <a:rPr lang="en-GB" sz="850" dirty="0"/>
              <a:t>Cardiac adverse effects</a:t>
            </a:r>
            <a:br>
              <a:rPr lang="en-GB" sz="850" dirty="0"/>
            </a:br>
            <a:r>
              <a:rPr lang="en-GB" sz="850" dirty="0"/>
              <a:t>of antiseizure medications</a:t>
            </a:r>
          </a:p>
        </p:txBody>
      </p: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DF62BB33-1955-8E8D-7BFC-1309D4F9589C}"/>
              </a:ext>
            </a:extLst>
          </p:cNvPr>
          <p:cNvCxnSpPr/>
          <p:nvPr/>
        </p:nvCxnSpPr>
        <p:spPr>
          <a:xfrm>
            <a:off x="1223319" y="3665838"/>
            <a:ext cx="2047103" cy="310620"/>
          </a:xfrm>
          <a:prstGeom prst="bentConnector3">
            <a:avLst>
              <a:gd name="adj1" fmla="val -704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6401758-43FB-90D7-499E-0E80BDE8D8ED}"/>
              </a:ext>
            </a:extLst>
          </p:cNvPr>
          <p:cNvSpPr txBox="1"/>
          <p:nvPr/>
        </p:nvSpPr>
        <p:spPr>
          <a:xfrm>
            <a:off x="677113" y="3475860"/>
            <a:ext cx="1533525" cy="2431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Depression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212F7A-9813-DD06-B46E-71E7C64C1867}"/>
              </a:ext>
            </a:extLst>
          </p:cNvPr>
          <p:cNvSpPr txBox="1"/>
          <p:nvPr/>
        </p:nvSpPr>
        <p:spPr>
          <a:xfrm>
            <a:off x="1319228" y="3854868"/>
            <a:ext cx="1533526" cy="243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850"/>
              <a:t>Predictor of drug resistance</a:t>
            </a:r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5B58B60F-BC90-B6A1-7CA3-17AE2621CD81}"/>
              </a:ext>
            </a:extLst>
          </p:cNvPr>
          <p:cNvCxnSpPr>
            <a:stCxn id="39" idx="2"/>
            <a:endCxn id="59" idx="2"/>
          </p:cNvCxnSpPr>
          <p:nvPr/>
        </p:nvCxnSpPr>
        <p:spPr>
          <a:xfrm rot="16200000" flipH="1">
            <a:off x="2294823" y="2401187"/>
            <a:ext cx="318528" cy="444874"/>
          </a:xfrm>
          <a:prstGeom prst="bentConnector2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63528508-7D3D-64DA-3CE8-AA82C6DD6F3B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>
            <a:off x="5382455" y="4098048"/>
            <a:ext cx="1599371" cy="39889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E9F42273-B3A5-6C31-08BE-A3C20C89C86E}"/>
              </a:ext>
            </a:extLst>
          </p:cNvPr>
          <p:cNvCxnSpPr>
            <a:cxnSpLocks/>
            <a:stCxn id="34" idx="1"/>
          </p:cNvCxnSpPr>
          <p:nvPr/>
        </p:nvCxnSpPr>
        <p:spPr>
          <a:xfrm rot="10800000" flipV="1">
            <a:off x="5615813" y="2653429"/>
            <a:ext cx="1366012" cy="63967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A6B64DC6-E3C2-8CA2-11B5-AA48CB77F06F}"/>
              </a:ext>
            </a:extLst>
          </p:cNvPr>
          <p:cNvCxnSpPr>
            <a:cxnSpLocks/>
            <a:endCxn id="33" idx="1"/>
          </p:cNvCxnSpPr>
          <p:nvPr/>
        </p:nvCxnSpPr>
        <p:spPr>
          <a:xfrm rot="5400000" flipH="1" flipV="1">
            <a:off x="6436910" y="3272782"/>
            <a:ext cx="561441" cy="528389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8BF50A0-9B3E-5DD2-34FC-4BB5584A3345}"/>
              </a:ext>
            </a:extLst>
          </p:cNvPr>
          <p:cNvSpPr txBox="1"/>
          <p:nvPr/>
        </p:nvSpPr>
        <p:spPr>
          <a:xfrm>
            <a:off x="3019425" y="2705100"/>
            <a:ext cx="2362200" cy="152399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Epilepsy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114DD44-B32B-CA52-0745-84E3FE1B3F9B}"/>
              </a:ext>
            </a:extLst>
          </p:cNvPr>
          <p:cNvCxnSpPr/>
          <p:nvPr/>
        </p:nvCxnSpPr>
        <p:spPr>
          <a:xfrm flipV="1">
            <a:off x="6096000" y="1979596"/>
            <a:ext cx="798897" cy="16442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C15C363-7B79-D595-25E8-2382E3C0C853}"/>
              </a:ext>
            </a:extLst>
          </p:cNvPr>
          <p:cNvCxnSpPr/>
          <p:nvPr/>
        </p:nvCxnSpPr>
        <p:spPr>
          <a:xfrm flipV="1">
            <a:off x="5614737" y="1979596"/>
            <a:ext cx="798897" cy="16442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616B147A-6447-127A-79DA-6A1D80653212}"/>
              </a:ext>
            </a:extLst>
          </p:cNvPr>
          <p:cNvSpPr txBox="1"/>
          <p:nvPr/>
        </p:nvSpPr>
        <p:spPr>
          <a:xfrm>
            <a:off x="4619625" y="3159125"/>
            <a:ext cx="1155700" cy="9525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>
                <a:solidFill>
                  <a:schemeClr val="accent3">
                    <a:lumMod val="75000"/>
                  </a:schemeClr>
                </a:solidFill>
              </a:rPr>
              <a:t>Seizures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41AA214-CA48-B86F-9409-A1714C509976}"/>
              </a:ext>
            </a:extLst>
          </p:cNvPr>
          <p:cNvSpPr txBox="1"/>
          <p:nvPr/>
        </p:nvSpPr>
        <p:spPr>
          <a:xfrm>
            <a:off x="5349873" y="3600451"/>
            <a:ext cx="1181101" cy="6318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Interictal</a:t>
            </a:r>
            <a:br>
              <a:rPr lang="en-GB" sz="1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epileptiform</a:t>
            </a:r>
            <a:br>
              <a:rPr lang="en-GB" sz="1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discharges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9723994-4808-53E2-1CD3-36C37C14E170}"/>
              </a:ext>
            </a:extLst>
          </p:cNvPr>
          <p:cNvCxnSpPr/>
          <p:nvPr/>
        </p:nvCxnSpPr>
        <p:spPr>
          <a:xfrm flipV="1">
            <a:off x="3445844" y="2149247"/>
            <a:ext cx="0" cy="4797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0722845-5078-617A-F67B-8A5EFF4ED850}"/>
              </a:ext>
            </a:extLst>
          </p:cNvPr>
          <p:cNvSpPr txBox="1"/>
          <p:nvPr/>
        </p:nvSpPr>
        <p:spPr>
          <a:xfrm>
            <a:off x="2676524" y="2584450"/>
            <a:ext cx="1101726" cy="3968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solidFill>
                  <a:schemeClr val="accent2">
                    <a:lumMod val="75000"/>
                  </a:schemeClr>
                </a:solidFill>
              </a:rPr>
              <a:t>Early onset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52C0CEEB-12F8-0C10-30EA-C6BAB7DA8DB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217100" y="2629780"/>
            <a:ext cx="211420" cy="1463218"/>
          </a:xfrm>
          <a:prstGeom prst="bentConnector2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CE23932-8830-6EB7-6818-BF02AE60DE2E}"/>
              </a:ext>
            </a:extLst>
          </p:cNvPr>
          <p:cNvSpPr txBox="1"/>
          <p:nvPr/>
        </p:nvSpPr>
        <p:spPr>
          <a:xfrm>
            <a:off x="1698781" y="3137489"/>
            <a:ext cx="1153973" cy="243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none" tIns="0" bIns="18288" rtlCol="0" anchor="ctr">
            <a:noAutofit/>
          </a:bodyPr>
          <a:lstStyle/>
          <a:p>
            <a:pPr algn="ctr"/>
            <a:r>
              <a:rPr lang="en-GB" sz="850"/>
              <a:t>Increased prevalence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3FAC06A-F7CE-5A04-78ED-C34E1E8D6F73}"/>
              </a:ext>
            </a:extLst>
          </p:cNvPr>
          <p:cNvCxnSpPr/>
          <p:nvPr/>
        </p:nvCxnSpPr>
        <p:spPr>
          <a:xfrm flipV="1">
            <a:off x="5187851" y="2409604"/>
            <a:ext cx="0" cy="30832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72EADCB3-3E30-9812-8DB2-AAB2B803F844}"/>
              </a:ext>
            </a:extLst>
          </p:cNvPr>
          <p:cNvSpPr txBox="1"/>
          <p:nvPr/>
        </p:nvSpPr>
        <p:spPr>
          <a:xfrm>
            <a:off x="4591049" y="2622550"/>
            <a:ext cx="931863" cy="479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solidFill>
                  <a:schemeClr val="accent2">
                    <a:lumMod val="75000"/>
                  </a:schemeClr>
                </a:solidFill>
              </a:rPr>
              <a:t>Lesional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A68828-EF67-C093-2E34-0583766ACB73}"/>
              </a:ext>
            </a:extLst>
          </p:cNvPr>
          <p:cNvSpPr txBox="1"/>
          <p:nvPr/>
        </p:nvSpPr>
        <p:spPr>
          <a:xfrm>
            <a:off x="6705105" y="6034281"/>
            <a:ext cx="494714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‘Expert opinion on diagnosis and management of epilepsy-associated comorbidities’ by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Peltola et al., 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CC-BY. This work is licensed under Creative Commons license CC-BY-SA by The Lundbeck Foundation.</a:t>
            </a:r>
            <a:endParaRPr lang="en-GB" sz="900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4381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FD2B53-D657-4D98-91B2-3906169888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28627d7c-4416-4bc1-86cf-ca6c3a42a8f2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3133</TotalTime>
  <Words>446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associations between epilepsy and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57</cp:revision>
  <dcterms:created xsi:type="dcterms:W3CDTF">2022-12-01T09:25:49Z</dcterms:created>
  <dcterms:modified xsi:type="dcterms:W3CDTF">2025-11-21T09:46:47Z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