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5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57" r:id="rId2"/>
  </p:sldMasterIdLst>
  <p:notesMasterIdLst>
    <p:notesMasterId r:id="rId3"/>
  </p:notesMasterIdLst>
  <p:sldIdLst>
    <p:sldId id="259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129DE914-7B3C-BB92-28BB-E4FCA3E77722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89B8B4-5BF4-68D7-70E1-AF8893C157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B86429-35CE-1B3E-E677-C567AFE846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MINI involves asking subjects five open-ended questions to harvest the language that would serve as the input to the machine-learning model: Do you have hope? Do you have any secrets? Are you angry? Do you have any fear? Does it hurt emotionally?</a:t>
            </a:r>
            <a:r>
              <a:rPr lang="en-GB" baseline="30000"/>
              <a:t>1</a:t>
            </a:r>
            <a:r>
              <a:rPr lang="en-GB"/>
              <a:t> All interviews were conducted by one of two experienced interviewers (a certified clinical research professional or a research nurse practitioner).</a:t>
            </a:r>
            <a:r>
              <a:rPr lang="en-GB" baseline="30000"/>
              <a:t>1</a:t>
            </a:r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Glauser T, Santel D, DelBello M, et al. Identifying epilepsy psychiatric comorbidities with machine learning. Acta Neurol Scand 2020; 141 (5): 388–396.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Lo Barco T, Garcelon N, Neuraz A, Nabbout R. Natural history of rare diseases using natural language processing of narrative unstructured electronic health records: the example of Dravet syndrome. Epilepsia 2024; 65 (2): 350–361.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Biondi A, Winsor AA, Ebelthite C, et al. A comprehensive digital mental health screening tool for people with epilepsy: a feasibility study in UK outpatients. Epilepsy Behav 2024; 160: 110103.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FE455-8032-7ACF-57E0-52C2915EB1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8455201-7865-8744-8A9B-9F5FC03C5C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val="1827932560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svg" /><Relationship Id="rId3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BC2D95-638A-405D-9772-3793FE42BF1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DBD549-151C-4883-86D7-56155FF317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5A563-D88B-4DDC-8B5A-9C2FAAC15C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A12BD0D-3A3C-4C5B-A97D-5587C341A4C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93144E7-2141-4971-840B-E7BEBC97D2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EC31A6A-F97F-47D2-AFAD-81FCB5CCB4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38D9235-49BC-4734-9A10-55EDE396E0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6F56347-FB3C-4CA2-B5DA-FACD541473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4267"/>
            </a:lvl1pPr>
            <a:lvl2pPr marL="609600" indent="0">
              <a:buNone/>
              <a:defRPr sz="3733"/>
            </a:lvl2pPr>
            <a:lvl3pPr marL="1219200" indent="0">
              <a:buNone/>
              <a:defRPr sz="3200"/>
            </a:lvl3pPr>
            <a:lvl4pPr marL="1828800" indent="0">
              <a:buNone/>
              <a:defRPr sz="2667"/>
            </a:lvl4pPr>
            <a:lvl5pPr marL="2438400" indent="0">
              <a:buNone/>
              <a:defRPr sz="2667"/>
            </a:lvl5pPr>
            <a:lvl6pPr marL="3048000" indent="0">
              <a:buNone/>
              <a:defRPr sz="2667"/>
            </a:lvl6pPr>
            <a:lvl7pPr marL="3657600" indent="0">
              <a:buNone/>
              <a:defRPr sz="2667"/>
            </a:lvl7pPr>
            <a:lvl8pPr marL="4267200" indent="0">
              <a:buNone/>
              <a:defRPr sz="2667"/>
            </a:lvl8pPr>
            <a:lvl9pPr marL="4876800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CC46D1E-7F32-4163-AB06-B00B79794E7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9033E-DF71-402F-83D7-73B9AB786B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A7CE3-9644-4617-905B-4A645A65C14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9737417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57810335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28327325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6657140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6208303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8599319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096930492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21849713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0268134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75542274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192818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92238769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34393942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78563282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6524458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99455171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514677981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254404644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4904136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714167155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130892307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189006029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310774074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059452721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81638385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199606951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817015397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718141065"/>
      </p:ext>
    </p:extLst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11197987"/>
      </p:ext>
    </p:extLst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79741337"/>
      </p:ext>
    </p:extLst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201245976"/>
      </p:ext>
    </p:extLst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195651517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90242170"/>
      </p:ext>
    </p:extLst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090249356"/>
      </p:ext>
    </p:extLst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>
            <a:fillRect/>
          </a:stretch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/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/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/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/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colorguides, Tables and elements that you can pick from when you need to build your presentation.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/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3" r="1"/>
          <a:stretch>
            <a:fillRect/>
          </a:stretch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val="1399688039"/>
      </p:ext>
    </p:extLst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val="306810592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image" Target="../media/image2.png" /><Relationship Id="rId38" Type="http://schemas.openxmlformats.org/officeDocument/2006/relationships/image" Target="../media/image3.svg" /><Relationship Id="rId39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21920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20.svg" /><Relationship Id="rId11" Type="http://schemas.openxmlformats.org/officeDocument/2006/relationships/image" Target="../media/image21.png" /><Relationship Id="rId12" Type="http://schemas.openxmlformats.org/officeDocument/2006/relationships/image" Target="../media/image22.svg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3.png" /><Relationship Id="rId4" Type="http://schemas.openxmlformats.org/officeDocument/2006/relationships/image" Target="../media/image14.svg" /><Relationship Id="rId5" Type="http://schemas.openxmlformats.org/officeDocument/2006/relationships/image" Target="../media/image15.png" /><Relationship Id="rId6" Type="http://schemas.openxmlformats.org/officeDocument/2006/relationships/image" Target="../media/image16.svg" /><Relationship Id="rId7" Type="http://schemas.openxmlformats.org/officeDocument/2006/relationships/image" Target="../media/image17.png" /><Relationship Id="rId8" Type="http://schemas.openxmlformats.org/officeDocument/2006/relationships/image" Target="../media/image18.svg" /><Relationship Id="rId9" Type="http://schemas.openxmlformats.org/officeDocument/2006/relationships/image" Target="../media/image19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D9F1B3FF-E91A-5A56-4F3D-8EF106BDB9C5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A197BF5-D30C-0E3A-9258-62F41A94FF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Comorbidities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CA3C6E-CA55-65E3-D93E-CE0CE0757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approaches to studying epilepsy and comorbidities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78224F-232E-19EB-22FB-99D8395F8505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1400" b="1"/>
              <a:t>Digital health screening</a:t>
            </a:r>
            <a:r>
              <a:rPr lang="en-GB" sz="1400" b="1" baseline="30000"/>
              <a:t>3</a:t>
            </a:r>
            <a:endParaRPr lang="en-GB" sz="1400" b="1"/>
          </a:p>
          <a:p>
            <a:r>
              <a:rPr lang="en-GB" sz="1400"/>
              <a:t>Digital health tools allow for electronic patient-reported outcome measures (</a:t>
            </a:r>
            <a:r>
              <a:rPr lang="en-US" sz="1400" err="1"/>
              <a:t>ePROMs) to track outpatients</a:t>
            </a:r>
            <a:endParaRPr lang="en-GB" sz="1400"/>
          </a:p>
          <a:p>
            <a:r>
              <a:rPr lang="en-GB" sz="1400"/>
              <a:t>One study developed an ePROM to screen and monitor people with epilepsy for mental health problems, allowing for remote screening and faster detection and therefore more prompt treatment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EBA0DB-53D1-0424-5538-DBE0BD1B283A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27056" y="1416785"/>
            <a:ext cx="3517200" cy="4415215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/>
              <a:t>Machine learning</a:t>
            </a:r>
            <a:r>
              <a:rPr lang="en-GB" sz="1400" b="1" baseline="30000"/>
              <a:t>1</a:t>
            </a:r>
            <a:endParaRPr lang="en-GB" sz="1400" b="1"/>
          </a:p>
          <a:p>
            <a:r>
              <a:rPr lang="en-GB" sz="1400"/>
              <a:t>One study administered versions of the MINI to interview people with epilepsy, and used machine learning to create models to identify psychiatric comorbidity</a:t>
            </a:r>
          </a:p>
          <a:p>
            <a:r>
              <a:rPr lang="en-GB" sz="1400"/>
              <a:t>These machine learning classifiers of spoken language could identify suicidality, as well as the presence of depression in people with epilepsy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7A751F-58F5-C61E-D648-5A9BD2EAC3FD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1400" b="1"/>
              <a:t>Electronic health records</a:t>
            </a:r>
            <a:r>
              <a:rPr lang="en-US" sz="1400" b="1" baseline="30000"/>
              <a:t>2</a:t>
            </a:r>
            <a:endParaRPr lang="en-US" sz="1400" b="1"/>
          </a:p>
          <a:p>
            <a:r>
              <a:rPr lang="en-US" sz="1400"/>
              <a:t>Electronic health recording has become more commonplace and thorough as healthcare systems rely less on paper records</a:t>
            </a:r>
          </a:p>
          <a:p>
            <a:r>
              <a:rPr lang="en-US" sz="1400"/>
              <a:t>These electronic records allow for advanced text-mining studies that can establish new patient phenotypes, and reveal clusters of patients to better study disease outcomes</a:t>
            </a:r>
            <a:endParaRPr lang="en-GB" sz="1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BA2F5-35BE-1786-182D-D4360C4FEC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err="1"/>
              <a:t>ePROM=electronic patient-reported outcome measure; MINI=Mini International Neuropsychiatric Interview</a:t>
            </a:r>
          </a:p>
          <a:p>
            <a:endParaRPr lang="en-GB"/>
          </a:p>
          <a:p>
            <a:r>
              <a:rPr lang="en-GB"/>
              <a:t>1. Glauser et al. Acta Neurol Scand 2020;141(5):388–396; </a:t>
            </a:r>
            <a:r>
              <a:rPr lang="en-US"/>
              <a:t>2. Lo Barco et al. Epilepsia 2024;65(2):350–361; </a:t>
            </a:r>
            <a:r>
              <a:rPr lang="en-GB"/>
              <a:t>3. Biondi et al. Epilepsy Behav 2024;160:110103</a:t>
            </a:r>
          </a:p>
        </p:txBody>
      </p:sp>
      <p:pic>
        <p:nvPicPr>
          <p:cNvPr id="17" name="Graphic 16" descr="Binary with solid fill">
            <a:extLst>
              <a:ext uri="{FF2B5EF4-FFF2-40B4-BE49-F238E27FC236}">
                <a16:creationId xmlns:a16="http://schemas.microsoft.com/office/drawing/2014/main" id="{CCF0A9ED-51A2-2AD4-B5E5-7FF3C2BC6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33124" y="4849215"/>
            <a:ext cx="914400" cy="914400"/>
          </a:xfrm>
          <a:prstGeom prst="rect">
            <a:avLst/>
          </a:prstGeom>
        </p:spPr>
      </p:pic>
      <p:pic>
        <p:nvPicPr>
          <p:cNvPr id="19" name="Graphic 18" descr="Processor with solid fill">
            <a:extLst>
              <a:ext uri="{FF2B5EF4-FFF2-40B4-BE49-F238E27FC236}">
                <a16:creationId xmlns:a16="http://schemas.microsoft.com/office/drawing/2014/main" id="{CE60F2BF-4431-9430-35DC-A7E0F5120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79402" y="4747138"/>
            <a:ext cx="1164854" cy="1164854"/>
          </a:xfrm>
          <a:prstGeom prst="rect">
            <a:avLst/>
          </a:prstGeom>
        </p:spPr>
      </p:pic>
      <p:pic>
        <p:nvPicPr>
          <p:cNvPr id="21" name="Graphic 20" descr="Laptop with solid fill">
            <a:extLst>
              <a:ext uri="{FF2B5EF4-FFF2-40B4-BE49-F238E27FC236}">
                <a16:creationId xmlns:a16="http://schemas.microsoft.com/office/drawing/2014/main" id="{C8AEC034-2B8F-3F1E-B282-9D9E23F870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45982" y="4796148"/>
            <a:ext cx="1250950" cy="1250950"/>
          </a:xfrm>
          <a:prstGeom prst="rect">
            <a:avLst/>
          </a:prstGeom>
        </p:spPr>
      </p:pic>
      <p:pic>
        <p:nvPicPr>
          <p:cNvPr id="24" name="Graphic 23" descr="Folder Search with solid fill">
            <a:extLst>
              <a:ext uri="{FF2B5EF4-FFF2-40B4-BE49-F238E27FC236}">
                <a16:creationId xmlns:a16="http://schemas.microsoft.com/office/drawing/2014/main" id="{31595A06-F030-99D5-C9DC-DBD8969852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96000" y="4887239"/>
            <a:ext cx="914400" cy="914400"/>
          </a:xfrm>
          <a:prstGeom prst="rect">
            <a:avLst/>
          </a:prstGeom>
        </p:spPr>
      </p:pic>
      <p:pic>
        <p:nvPicPr>
          <p:cNvPr id="26" name="Graphic 25" descr="Document with solid fill">
            <a:extLst>
              <a:ext uri="{FF2B5EF4-FFF2-40B4-BE49-F238E27FC236}">
                <a16:creationId xmlns:a16="http://schemas.microsoft.com/office/drawing/2014/main" id="{D9318F85-C963-76C7-E76F-61CCE5D748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46528" y="488723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val="409522429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5.01.14"/>
  <p:tag name="AS_TITLE" val="Aspose.Slides for .NET6"/>
  <p:tag name="AS_VERSION" val="25.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13</Paragraphs>
  <Slides>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6">
      <vt:lpstr>Arial</vt:lpstr>
      <vt:lpstr>Calibri</vt:lpstr>
      <vt:lpstr>Times New Roman</vt:lpstr>
      <vt:lpstr>Calibri Light</vt:lpstr>
      <vt:lpstr>Office Theme</vt:lpstr>
      <vt:lpstr>New approaches to studying epilepsy and comorbidities</vt:lpstr>
    </vt:vector>
  </TitlesOfParts>
  <LinksUpToDate>0</LinksUpToDate>
  <SharedDoc>0</SharedDoc>
  <HyperlinksChanged>0</HyperlinksChanged>
  <Application>Aspose.Slides for .NET</Application>
  <AppVersion>25.0100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2025-10-15T04:18:39.071</cp:lastPrinted>
  <dcterms:created xsi:type="dcterms:W3CDTF">2025-10-15T11:18:39Z</dcterms:created>
  <dcterms:modified xsi:type="dcterms:W3CDTF">2025-10-15T11:18:39Z</dcterms:modified>
</cp:coreProperties>
</file>