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5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7" r:id="rId2"/>
  </p:sldMasterIdLst>
  <p:notesMasterIdLst>
    <p:notesMasterId r:id="rId3"/>
  </p:notesMasterIdLst>
  <p:sldIdLst>
    <p:sldId id="259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val="201620553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svg" /><Relationship Id="rId3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F5C78A-A76B-435D-BC8B-3517AE2573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4F5F52-C47C-4F54-8E62-C36404DE4A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8D388E2-4044-4E9D-8828-1F7A7D6A9F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BA497D0-8DCA-4DBF-B637-DB3D1BF856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4D38BD-4F9F-4735-9AA8-8D437A3250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53E9835-AF40-4404-B377-A9137206B9E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DBA5A42-17C1-475B-AAC6-BCD0964CC3F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AE63D94-D50F-4364-9438-9044A201B9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4267"/>
            </a:lvl1pPr>
            <a:lvl2pPr marL="609600" indent="0">
              <a:buNone/>
              <a:defRPr sz="3733"/>
            </a:lvl2pPr>
            <a:lvl3pPr marL="1219200" indent="0">
              <a:buNone/>
              <a:defRPr sz="3200"/>
            </a:lvl3pPr>
            <a:lvl4pPr marL="1828800" indent="0">
              <a:buNone/>
              <a:defRPr sz="2667"/>
            </a:lvl4pPr>
            <a:lvl5pPr marL="2438400" indent="0">
              <a:buNone/>
              <a:defRPr sz="2667"/>
            </a:lvl5pPr>
            <a:lvl6pPr marL="3048000" indent="0">
              <a:buNone/>
              <a:defRPr sz="2667"/>
            </a:lvl6pPr>
            <a:lvl7pPr marL="3657600" indent="0">
              <a:buNone/>
              <a:defRPr sz="2667"/>
            </a:lvl7pPr>
            <a:lvl8pPr marL="4267200" indent="0">
              <a:buNone/>
              <a:defRPr sz="2667"/>
            </a:lvl8pPr>
            <a:lvl9pPr marL="4876800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6629FF0-8744-44D0-A7DF-010D9980CB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1844A38-03AB-404C-B547-C8E6A5CB5E7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7BFBB5-90C9-4510-A15A-894D6E223D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9737417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7810335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2832732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6657140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6208303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8599319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09693049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1849713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0268134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75542274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192818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223876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34393942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78563282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652445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945517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514677981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25440464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4904136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71416715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130892307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189006029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310774074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059452721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8163838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199606951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817015397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718141065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11197987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79741337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201245976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1956515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90242170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0249356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>
            <a:fillRect/>
          </a:stretch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/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/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/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/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colorguides, Tables and elements that you can pick from when you need to build your presentation.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/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3" r="1"/>
          <a:stretch>
            <a:fillRect/>
          </a:stretch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1399688039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val="30681059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image" Target="../media/image2.png" /><Relationship Id="rId38" Type="http://schemas.openxmlformats.org/officeDocument/2006/relationships/image" Target="../media/image3.svg" /><Relationship Id="rId3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4035EA2-F345-99DD-BA7E-7393946908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Comorbidities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A2BA44-8BAD-623C-2A75-FC0D6B67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168338B-E0A2-43AD-1F9F-CD01B48DBFFD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/>
              <a:t>The majority of people with epilepsy have comorbidities, which can be neurological, psychiatric, or somatic in nature</a:t>
            </a:r>
          </a:p>
          <a:p>
            <a:r>
              <a:rPr lang="en-US"/>
              <a:t>There is thought to be a direct causal link between epilepsy and neurological disorders, due to the nature of the underlying structural abnormalities in the brain</a:t>
            </a:r>
          </a:p>
          <a:p>
            <a:r>
              <a:rPr lang="en-US"/>
              <a:t>Genetic and environmental risk factors may interact to increase the risk of specific comorbidities </a:t>
            </a:r>
          </a:p>
          <a:p>
            <a:r>
              <a:rPr lang="en-US"/>
              <a:t>Epilepsy is associated with a significantly increased risk of mortality, partly due to the presence of comorbidities, e.g., cardiovascular disease</a:t>
            </a:r>
          </a:p>
          <a:p>
            <a:r>
              <a:rPr lang="en-US"/>
              <a:t>The presence of comorbidities in people with epilepsy is associated with substantially higher healthcare resource use and costs compared with people who have epilepsy and no comorbidities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F9C13FC-8CC0-FD9C-3667-B9DDBB34F8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val="229269113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</Paragraphs>
  <Slides>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</vt:lpstr>
      <vt:lpstr>Times New Roman</vt:lpstr>
      <vt:lpstr>Calibri Light</vt:lpstr>
      <vt:lpstr>Office Theme</vt:lpstr>
      <vt:lpstr>Summary</vt:lpstr>
    </vt:vector>
  </TitlesOfParts>
  <LinksUpToDate>0</LinksUpToDate>
  <SharedDoc>0</SharedDoc>
  <HyperlinksChanged>0</HyperlinksChanged>
  <Application>Aspose.Slides for .NET</Application>
  <AppVersion>25.0100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2025-10-15T04:18:43.119</cp:lastPrinted>
  <dcterms:created xsi:type="dcterms:W3CDTF">2025-10-15T11:18:43Z</dcterms:created>
  <dcterms:modified xsi:type="dcterms:W3CDTF">2025-10-15T11:18:43Z</dcterms:modified>
</cp:coreProperties>
</file>