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CB" userId="Fact check" providerId="None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F7EC7488-4E4A-9C24-064D-EB73800D8BFC}" name="Richard Idro" initials="RI" userId="7dfe09efb8e7ea95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EC8E-2587-4E12-9C1D-1D3781679B9F}" v="7" dt="2025-11-20T11:09:19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38" autoAdjust="0"/>
    <p:restoredTop sz="75591" autoAdjust="0"/>
  </p:normalViewPr>
  <p:slideViewPr>
    <p:cSldViewPr snapToGrid="0">
      <p:cViewPr varScale="1">
        <p:scale>
          <a:sx n="75" d="100"/>
          <a:sy n="75" d="100"/>
        </p:scale>
        <p:origin x="12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Electronic health record (EHR) data from a study analyzing data from 658 people with a wide range of epilepsy syndromes and genetic </a:t>
            </a:r>
            <a:r>
              <a:rPr lang="en-US" dirty="0" err="1"/>
              <a:t>aetiologies</a:t>
            </a:r>
            <a:r>
              <a:rPr lang="en-US" dirty="0"/>
              <a:t> showed that healthcare system usage was highest between ages 2 and 7 years.</a:t>
            </a:r>
            <a:r>
              <a:rPr lang="en-US" baseline="30000" dirty="0"/>
              <a:t>1</a:t>
            </a:r>
            <a:r>
              <a:rPr lang="en-US" dirty="0"/>
              <a:t> In addition, the EHR data showed that the distribution of neurology-related encounters reflected the known age-dependent distribution of many neurodevelopmental disorders.</a:t>
            </a:r>
            <a:r>
              <a:rPr lang="en-US" baseline="30000" dirty="0"/>
              <a:t>1</a:t>
            </a:r>
            <a:r>
              <a:rPr lang="en-US" dirty="0"/>
              <a:t> Further analysis of the association between recorded encounters and the genetic </a:t>
            </a:r>
            <a:r>
              <a:rPr lang="en-US" dirty="0" err="1"/>
              <a:t>aetiologies</a:t>
            </a:r>
            <a:r>
              <a:rPr lang="en-US" dirty="0"/>
              <a:t> identified in the individuals included in the study showed several significant time-dependent gene-phenotype associations, including status epilepticus with </a:t>
            </a:r>
            <a:r>
              <a:rPr lang="en-US" i="1" dirty="0"/>
              <a:t>SCN1A</a:t>
            </a:r>
            <a:r>
              <a:rPr lang="en-US" i="0" dirty="0"/>
              <a:t> at 1 year of age, and infantile spasms with </a:t>
            </a:r>
            <a:r>
              <a:rPr lang="en-US" i="1" dirty="0"/>
              <a:t>STXBP1</a:t>
            </a:r>
            <a:r>
              <a:rPr lang="en-US" i="0" dirty="0"/>
              <a:t> at 6 months of age.</a:t>
            </a:r>
            <a:r>
              <a:rPr lang="en-US" baseline="30000" dirty="0"/>
              <a:t>1</a:t>
            </a:r>
            <a:r>
              <a:rPr lang="en-US" i="0" dirty="0"/>
              <a:t> These results suggest that data derived from EHRs might aid in identifying longitudinal phenotypic patterns for genetic epilepsies.</a:t>
            </a:r>
            <a:r>
              <a:rPr lang="en-US" baseline="30000" dirty="0"/>
              <a:t>1</a:t>
            </a:r>
            <a:r>
              <a:rPr lang="en-US" i="0" dirty="0"/>
              <a:t> </a:t>
            </a:r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228600" indent="-228600">
              <a:buAutoNum type="arabicPeriod"/>
            </a:pPr>
            <a:r>
              <a:rPr lang="en-US" dirty="0"/>
              <a:t>Ganesan S, Galer PD, Helbig KL, et al. A longitudinal footprint of genetic epilepsies using automated electronic medical record interpretation. Genet Med 2020; 22 (12): 2060‒2070.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6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75386A-C6A4-7BC1-2767-B0E2F77B4D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Course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6E6804-50F5-4CA1-F8BD-7582D3D18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Quantifying the risk of specific epilepsy phenotypes</a:t>
            </a:r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88384-C3B2-ACE4-D845-A740D1CD864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Electronic health records (EHRs) allow access to thousands of patient episodes</a:t>
            </a:r>
            <a:r>
              <a:rPr lang="en-GB" sz="1600" dirty="0">
                <a:solidFill>
                  <a:schemeClr val="tx1"/>
                </a:solidFill>
              </a:rPr>
              <a:t>, which can facilitate the quantification of risks of certain phenotypes, e.g., spasms, status epilepticus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E47625-3FD1-FFDF-4EAB-DC26B0B337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EHR=electronic health record; SCN1A=sodium voltage-gated channel </a:t>
            </a:r>
            <a:r>
              <a:rPr lang="el-GR"/>
              <a:t>α</a:t>
            </a:r>
            <a:r>
              <a:rPr lang="en-US"/>
              <a:t> subunit 1; STXBP1=syntax-binding protein 1</a:t>
            </a:r>
          </a:p>
          <a:p>
            <a:endParaRPr lang="en-US"/>
          </a:p>
          <a:p>
            <a:r>
              <a:rPr lang="en-US"/>
              <a:t>Ganesan et al. Genet Med 2020;22(12):2060‒2070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E9CE87-6256-AC9C-E820-65AB8811E41B}"/>
              </a:ext>
            </a:extLst>
          </p:cNvPr>
          <p:cNvSpPr txBox="1"/>
          <p:nvPr/>
        </p:nvSpPr>
        <p:spPr>
          <a:xfrm>
            <a:off x="690061" y="1999454"/>
            <a:ext cx="48949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EHR data for 658 people with epilepsies, comprising 62,104 data points, showing patients’ neurology-related encounters with the healthcare system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98FA2D-FDDF-C569-D8A1-F24CFF0F5996}"/>
              </a:ext>
            </a:extLst>
          </p:cNvPr>
          <p:cNvSpPr txBox="1"/>
          <p:nvPr/>
        </p:nvSpPr>
        <p:spPr>
          <a:xfrm>
            <a:off x="6481186" y="1997850"/>
            <a:ext cx="4444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2">
                    <a:lumMod val="50000"/>
                  </a:schemeClr>
                </a:solidFill>
              </a:rPr>
              <a:t>Time-dependent phenotypic associations</a:t>
            </a:r>
            <a:endParaRPr lang="en-GB" sz="14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5F3A9-5354-1BED-1443-D3D3813FB82E}"/>
              </a:ext>
            </a:extLst>
          </p:cNvPr>
          <p:cNvSpPr txBox="1"/>
          <p:nvPr/>
        </p:nvSpPr>
        <p:spPr>
          <a:xfrm>
            <a:off x="6733530" y="4147873"/>
            <a:ext cx="4099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accent2">
                    <a:lumMod val="50000"/>
                  </a:schemeClr>
                </a:solidFill>
              </a:rPr>
              <a:t>STXBP1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 and infantile spasms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A199D0-322E-1856-E884-B8A856715694}"/>
              </a:ext>
            </a:extLst>
          </p:cNvPr>
          <p:cNvSpPr txBox="1"/>
          <p:nvPr/>
        </p:nvSpPr>
        <p:spPr>
          <a:xfrm>
            <a:off x="6731924" y="2333010"/>
            <a:ext cx="4099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accent2">
                    <a:lumMod val="50000"/>
                  </a:schemeClr>
                </a:solidFill>
              </a:rPr>
              <a:t>SCN1A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 and status epilepticus</a:t>
            </a:r>
            <a:endParaRPr lang="en-GB" sz="12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7720176E-A3DB-0037-3A66-12D2108E1F1B}"/>
              </a:ext>
            </a:extLst>
          </p:cNvPr>
          <p:cNvSpPr txBox="1"/>
          <p:nvPr/>
        </p:nvSpPr>
        <p:spPr>
          <a:xfrm>
            <a:off x="448309" y="5905573"/>
            <a:ext cx="10663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</a:t>
            </a:r>
            <a:r>
              <a:rPr lang="en-US" sz="900" dirty="0"/>
              <a:t>A longitudinal footprint of genetic epilepsies using automated electronic medical record interpretation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by Ganesan et al., used under CC-BY. </a:t>
            </a:r>
            <a:b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licensed under Creative Commons license CC-</a:t>
            </a:r>
            <a:r>
              <a:rPr lang="en-US" sz="90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dirty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7C42E1-53FE-B6EB-48D8-C7F2FFF41E87}"/>
              </a:ext>
            </a:extLst>
          </p:cNvPr>
          <p:cNvGrpSpPr/>
          <p:nvPr/>
        </p:nvGrpSpPr>
        <p:grpSpPr>
          <a:xfrm>
            <a:off x="712357" y="2912269"/>
            <a:ext cx="4722331" cy="2866721"/>
            <a:chOff x="712357" y="2912269"/>
            <a:chExt cx="4722331" cy="286672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668032-FDE6-308A-B6B8-46FD5C5D088F}"/>
                </a:ext>
              </a:extLst>
            </p:cNvPr>
            <p:cNvSpPr txBox="1"/>
            <p:nvPr/>
          </p:nvSpPr>
          <p:spPr>
            <a:xfrm>
              <a:off x="998360" y="3421702"/>
              <a:ext cx="291230" cy="276999"/>
            </a:xfrm>
            <a:prstGeom prst="rect">
              <a:avLst/>
            </a:prstGeom>
            <a:noFill/>
          </p:spPr>
          <p:txBody>
            <a:bodyPr wrap="none" lIns="0" rIns="36000" rtlCol="0" anchor="ctr">
              <a:spAutoFit/>
            </a:bodyPr>
            <a:lstStyle/>
            <a:p>
              <a:pPr algn="r"/>
              <a:r>
                <a:rPr lang="en-GB" sz="1200">
                  <a:solidFill>
                    <a:schemeClr val="tx2"/>
                  </a:solidFill>
                </a:rPr>
                <a:t>200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9BD5EEB-3394-615D-58F6-95E0CA68D7A5}"/>
                </a:ext>
              </a:extLst>
            </p:cNvPr>
            <p:cNvCxnSpPr>
              <a:cxnSpLocks/>
            </p:cNvCxnSpPr>
            <p:nvPr/>
          </p:nvCxnSpPr>
          <p:spPr>
            <a:xfrm>
              <a:off x="1306515" y="3560201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177EBA-4C38-B507-6F66-D443F55DFDC8}"/>
                </a:ext>
              </a:extLst>
            </p:cNvPr>
            <p:cNvSpPr txBox="1"/>
            <p:nvPr/>
          </p:nvSpPr>
          <p:spPr>
            <a:xfrm>
              <a:off x="1168280" y="5069527"/>
              <a:ext cx="121310" cy="276999"/>
            </a:xfrm>
            <a:prstGeom prst="rect">
              <a:avLst/>
            </a:prstGeom>
            <a:noFill/>
          </p:spPr>
          <p:txBody>
            <a:bodyPr wrap="none" lIns="0" rIns="36000" rtlCol="0" anchor="ctr">
              <a:spAutoFit/>
            </a:bodyPr>
            <a:lstStyle/>
            <a:p>
              <a:pPr algn="r"/>
              <a:r>
                <a:rPr lang="en-GB" sz="1200">
                  <a:solidFill>
                    <a:schemeClr val="tx2"/>
                  </a:solidFill>
                </a:rPr>
                <a:t>0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D020A-417A-01B6-8172-83AF47CDF865}"/>
                </a:ext>
              </a:extLst>
            </p:cNvPr>
            <p:cNvCxnSpPr>
              <a:cxnSpLocks/>
            </p:cNvCxnSpPr>
            <p:nvPr/>
          </p:nvCxnSpPr>
          <p:spPr>
            <a:xfrm>
              <a:off x="1306515" y="5208026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8809705-6AEE-9287-F569-F0FC8818EBAD}"/>
                </a:ext>
              </a:extLst>
            </p:cNvPr>
            <p:cNvSpPr txBox="1"/>
            <p:nvPr/>
          </p:nvSpPr>
          <p:spPr>
            <a:xfrm>
              <a:off x="1480225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0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C46078-0E22-E13E-A645-2EFFFCC35C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7345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E0EA8E-6128-07B0-7A57-4499D8EE8B3B}"/>
                </a:ext>
              </a:extLst>
            </p:cNvPr>
            <p:cNvSpPr txBox="1"/>
            <p:nvPr/>
          </p:nvSpPr>
          <p:spPr>
            <a:xfrm>
              <a:off x="2211268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5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FD1A40D-65D0-05C8-FC2F-0387E15E99E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817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48E18E-2132-7FDC-32D7-E917DB0A0D94}"/>
                </a:ext>
              </a:extLst>
            </p:cNvPr>
            <p:cNvSpPr txBox="1"/>
            <p:nvPr/>
          </p:nvSpPr>
          <p:spPr>
            <a:xfrm>
              <a:off x="2944693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10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715AC5B-2F2B-3D3C-A30B-3C46B95BE90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12289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917315-7F95-0CC7-C280-6D1388803E5D}"/>
                </a:ext>
              </a:extLst>
            </p:cNvPr>
            <p:cNvSpPr txBox="1"/>
            <p:nvPr/>
          </p:nvSpPr>
          <p:spPr>
            <a:xfrm>
              <a:off x="3675733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15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265B12D-1CF0-58C2-A813-96F3333DEA4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744761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3D334F-4268-1F23-DB6F-C67F5060429C}"/>
                </a:ext>
              </a:extLst>
            </p:cNvPr>
            <p:cNvSpPr txBox="1"/>
            <p:nvPr/>
          </p:nvSpPr>
          <p:spPr>
            <a:xfrm>
              <a:off x="4411542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20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5AC70A0-61F0-E948-37DE-B42A56F82D4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477233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6E29CD-C1AA-AB35-3F09-91A0117C1E36}"/>
                </a:ext>
              </a:extLst>
            </p:cNvPr>
            <p:cNvSpPr txBox="1"/>
            <p:nvPr/>
          </p:nvSpPr>
          <p:spPr>
            <a:xfrm rot="16200000">
              <a:off x="-351070" y="3978077"/>
              <a:ext cx="2403854" cy="27699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GB" sz="1200" b="1">
                  <a:solidFill>
                    <a:schemeClr val="tx2"/>
                  </a:solidFill>
                </a:rPr>
                <a:t>Encounter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7367EF-9F70-1C5C-679D-1E014437B683}"/>
                </a:ext>
              </a:extLst>
            </p:cNvPr>
            <p:cNvSpPr/>
            <p:nvPr/>
          </p:nvSpPr>
          <p:spPr>
            <a:xfrm>
              <a:off x="1368427" y="2912269"/>
              <a:ext cx="4057248" cy="2406237"/>
            </a:xfrm>
            <a:custGeom>
              <a:avLst/>
              <a:gdLst>
                <a:gd name="connsiteX0" fmla="*/ 0 w 4967287"/>
                <a:gd name="connsiteY0" fmla="*/ 0 h 976312"/>
                <a:gd name="connsiteX1" fmla="*/ 0 w 4967287"/>
                <a:gd name="connsiteY1" fmla="*/ 976312 h 976312"/>
                <a:gd name="connsiteX2" fmla="*/ 4967287 w 4967287"/>
                <a:gd name="connsiteY2" fmla="*/ 976312 h 97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7287" h="976312">
                  <a:moveTo>
                    <a:pt x="0" y="0"/>
                  </a:moveTo>
                  <a:lnTo>
                    <a:pt x="0" y="976312"/>
                  </a:lnTo>
                  <a:lnTo>
                    <a:pt x="4967287" y="976312"/>
                  </a:lnTo>
                </a:path>
              </a:pathLst>
            </a:custGeom>
            <a:noFill/>
            <a:ln w="19050" cap="sq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3F9D374-EECA-7BE8-FB3A-165542844E92}"/>
                </a:ext>
              </a:extLst>
            </p:cNvPr>
            <p:cNvSpPr txBox="1"/>
            <p:nvPr/>
          </p:nvSpPr>
          <p:spPr>
            <a:xfrm>
              <a:off x="5142586" y="5389537"/>
              <a:ext cx="18824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>
                  <a:solidFill>
                    <a:schemeClr val="tx2"/>
                  </a:solidFill>
                </a:rPr>
                <a:t>25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E69FD0B-5449-8DED-57B4-D3BD6D9626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209706" y="5356399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80E658-B761-8055-B4FC-D2F2F12C83DE}"/>
                </a:ext>
              </a:extLst>
            </p:cNvPr>
            <p:cNvSpPr txBox="1"/>
            <p:nvPr/>
          </p:nvSpPr>
          <p:spPr>
            <a:xfrm>
              <a:off x="1377440" y="5594324"/>
              <a:ext cx="405724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GB" sz="1200" b="1">
                  <a:solidFill>
                    <a:schemeClr val="tx2"/>
                  </a:solidFill>
                </a:rPr>
                <a:t>Age in years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DEE112E-0E3E-F207-80DA-4225490C85CE}"/>
                </a:ext>
              </a:extLst>
            </p:cNvPr>
            <p:cNvGrpSpPr/>
            <p:nvPr/>
          </p:nvGrpSpPr>
          <p:grpSpPr>
            <a:xfrm>
              <a:off x="1571964" y="3036094"/>
              <a:ext cx="3659989" cy="2171701"/>
              <a:chOff x="1571964" y="3036094"/>
              <a:chExt cx="3659989" cy="2171701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E4A81BC-0157-DA67-1CD2-1B79C1CBBC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1964" y="4210050"/>
                <a:ext cx="0" cy="9977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8C44E7C-86B7-0440-AE29-99E7877C68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564" y="3840956"/>
                <a:ext cx="0" cy="13668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CBC5F5B4-6680-3E46-0CB1-4ABA6B004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5164" y="3567113"/>
                <a:ext cx="0" cy="16406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7FAA807-7A65-1BD8-98BA-0C81D029D3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81764" y="3383756"/>
                <a:ext cx="0" cy="18240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6C2B363-576C-2B55-A4F1-4CB02C129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8364" y="3307556"/>
                <a:ext cx="0" cy="19002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39C99B9-68D6-C565-3CCE-3BF7E4CBBA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4964" y="3219450"/>
                <a:ext cx="0" cy="19883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5D0D3DD-9920-4ACF-719D-7F1BC6A3C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564" y="3159919"/>
                <a:ext cx="0" cy="20478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7414F4-52E7-CEBB-775E-A234673D87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164" y="3143250"/>
                <a:ext cx="0" cy="20645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242C2CE-5ECA-B08F-6AC1-7B74DD8340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4764" y="3057525"/>
                <a:ext cx="0" cy="21502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5175DD5-615D-C28D-6A48-8B0C1B0115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1364" y="3036094"/>
                <a:ext cx="0" cy="21717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7FF3F0D-74E9-13EB-8D56-F17B6473BF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7964" y="3090863"/>
                <a:ext cx="0" cy="21169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BF3C8AF-7F8C-BA57-CC37-7F2DBC43D0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4564" y="3088481"/>
                <a:ext cx="0" cy="21193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6C7DA4A-DCB9-D2AE-57F7-6D350D5B05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1164" y="3074194"/>
                <a:ext cx="0" cy="21336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AF79A5A-EFD3-B9EE-FDC2-9E19A48871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7764" y="3081338"/>
                <a:ext cx="0" cy="212645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0A8DDB0-77D3-E72A-59C3-5CCDA786C0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84364" y="3048000"/>
                <a:ext cx="0" cy="21597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4CCF800-B98E-1E65-6D2B-9D0B9E67F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0964" y="3067050"/>
                <a:ext cx="0" cy="21407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11408EA8-520E-19FE-4086-E5E7C5D0F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7564" y="3102769"/>
                <a:ext cx="0" cy="210502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6245818-2676-F5F6-3E1B-61F938F890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4164" y="3157538"/>
                <a:ext cx="0" cy="205025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84F0B2D-9DA6-5763-5132-0CF1278122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0764" y="3152775"/>
                <a:ext cx="0" cy="205502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F2B6294F-256B-3865-AEEF-70A72E97A6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7364" y="3100388"/>
                <a:ext cx="0" cy="21074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1C86D1BD-5EA2-994D-F047-35FADF9016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3964" y="3088481"/>
                <a:ext cx="0" cy="21193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7090FD2F-4328-3929-F971-8D8947CA5A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0564" y="3045619"/>
                <a:ext cx="0" cy="21621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F6611DF-15AF-A64A-E866-73774D5405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164" y="3076575"/>
                <a:ext cx="0" cy="213122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089ECB4-9F4F-4F92-8F94-D572AD179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3764" y="3131344"/>
                <a:ext cx="0" cy="207645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86B1B55-C1A9-453F-C145-34EFA5220F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0364" y="3186113"/>
                <a:ext cx="0" cy="20216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2AEE976-78C7-9B38-6C50-181478FF08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964" y="3169444"/>
                <a:ext cx="0" cy="203835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8A61938-663A-C03B-6601-B3A38BE9A8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3564" y="3086100"/>
                <a:ext cx="0" cy="21216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82A0187-AA96-F263-0B4B-4B5EBCA000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60164" y="3102769"/>
                <a:ext cx="0" cy="210502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5884BBB-57DD-D807-2632-E634A9FB45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96764" y="3202781"/>
                <a:ext cx="0" cy="20050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59D054AA-75F7-0FEA-2261-60E38E24E4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3364" y="3190875"/>
                <a:ext cx="0" cy="201692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990D4C3-B22D-8908-AF54-FE15669BC6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964" y="3212306"/>
                <a:ext cx="0" cy="19954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07837B39-9F9C-21A6-CC54-B8924A6591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6564" y="3219450"/>
                <a:ext cx="0" cy="19883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C38FD93-7A46-F3C6-9367-17FF41BA93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164" y="3243263"/>
                <a:ext cx="0" cy="19645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E806A08E-2BAF-9CD2-8C0D-C262F0EEBF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9764" y="3324225"/>
                <a:ext cx="0" cy="18835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38DF00C-BDD5-C898-6D7A-B6E35827C0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6364" y="3374231"/>
                <a:ext cx="0" cy="183356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15070F4-3845-40DB-46E7-6FF9238D76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2964" y="3429000"/>
                <a:ext cx="0" cy="17787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256D7DBF-D2A7-66BE-83D5-E1BEB9835F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89564" y="3471863"/>
                <a:ext cx="0" cy="17359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B5661ED-3CA3-4519-52D2-714CB024F6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6164" y="3471863"/>
                <a:ext cx="0" cy="17359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4FFDE9C9-5EF3-FB72-8CDA-AB8BD8A55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2764" y="3502819"/>
                <a:ext cx="0" cy="17049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A11C916-6A30-E328-C345-966E7FEB4D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9364" y="3550444"/>
                <a:ext cx="0" cy="165735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21DCCAC2-1E2E-C131-3F81-0BE5845E74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5964" y="3638550"/>
                <a:ext cx="0" cy="156924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4DB08BF-6705-E331-1230-CF74E03EA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72564" y="3679031"/>
                <a:ext cx="0" cy="152876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16B325CF-6F56-D563-DEFC-8F731AF47A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9164" y="3695700"/>
                <a:ext cx="0" cy="15120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2185F9DC-91B4-C42B-CD54-69CA7CAA9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5764" y="3767138"/>
                <a:ext cx="0" cy="144065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B1F9CDC-909B-D96B-6095-1F74E15D6D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364" y="3824288"/>
                <a:ext cx="0" cy="13835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602B3EAF-EF8B-A536-5C2C-561CF7C85C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964" y="3812381"/>
                <a:ext cx="0" cy="13954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ED1A9B1-B517-A934-435F-E73B08C156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5564" y="3864769"/>
                <a:ext cx="0" cy="134302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258EB608-DB4C-A2FE-3671-04A9CBB6AE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2164" y="3926681"/>
                <a:ext cx="0" cy="12811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1237CA4B-B78B-A85F-5C02-22B219314D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8764" y="3976688"/>
                <a:ext cx="0" cy="12311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3CD4978A-C97A-B4A2-5B83-DA4CCC9DE8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5364" y="3986213"/>
                <a:ext cx="0" cy="12215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E9B4F8FD-A976-4EE2-FDF6-23825A1EC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964" y="4043363"/>
                <a:ext cx="0" cy="11644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06AD799-50FC-DA8A-C6DD-EC918984A2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8564" y="4048125"/>
                <a:ext cx="0" cy="11596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0383CDD-4C79-12EE-AA6D-9677F1625E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5164" y="4064794"/>
                <a:ext cx="0" cy="11430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7CDE2F83-65EF-46E3-F920-0AE0F7F612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11764" y="4064794"/>
                <a:ext cx="0" cy="11430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AE03A1CA-0D23-1A66-6A81-A3F7502685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8364" y="4124325"/>
                <a:ext cx="0" cy="10834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501D7E3-0ECF-4954-2284-F26B12CBBC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964" y="4136231"/>
                <a:ext cx="0" cy="107156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B0DC09A2-3522-EEF2-C58B-7B743708F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1564" y="4164806"/>
                <a:ext cx="0" cy="10429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2F95AE38-FE9E-ED7B-8618-DF42F3608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8164" y="4221956"/>
                <a:ext cx="0" cy="9858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908442E-600D-E966-F060-49F23EF449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4764" y="4221956"/>
                <a:ext cx="0" cy="9858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FEF9E8A4-5C62-A875-7D3F-C76E43E0E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1364" y="4221956"/>
                <a:ext cx="0" cy="9858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DAB1FE38-A9EC-19D6-AE64-136F23D08B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67964" y="4262438"/>
                <a:ext cx="0" cy="94535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3DC885C-F0DC-8CF9-96A7-E0E32E1D60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04564" y="4305300"/>
                <a:ext cx="0" cy="9024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6190BDFE-B736-8965-A04C-3F26503D0E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1164" y="4319588"/>
                <a:ext cx="0" cy="8882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45603F30-D9D8-9ED5-D25D-0845DCBC57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7764" y="4367213"/>
                <a:ext cx="0" cy="8405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B958F469-C5CE-CFDC-2966-A67515262C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4364" y="4405313"/>
                <a:ext cx="0" cy="802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8C9E99CF-A599-FD00-126A-676BE3BCB0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0964" y="4460081"/>
                <a:ext cx="0" cy="7477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83F5A2A1-2876-1D7C-7638-506A7FE52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564" y="4521994"/>
                <a:ext cx="0" cy="6858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4EDF342-1692-B21B-C9EB-956433CD18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4164" y="4521994"/>
                <a:ext cx="0" cy="6858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7E91D07-1C15-6222-AD1F-F1B4E831D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0764" y="4538663"/>
                <a:ext cx="0" cy="6691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C6E12E0C-10B9-1845-ACF1-E5278E56E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7364" y="4557713"/>
                <a:ext cx="0" cy="6500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313065FF-90F8-2C31-0634-88659FB5B4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3964" y="4583906"/>
                <a:ext cx="0" cy="6238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78BB82BC-A925-5A28-CA8F-F81264811A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0564" y="4612481"/>
                <a:ext cx="0" cy="59531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A727C6C3-F1D4-F03F-EDF5-53E48C6246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07164" y="4657725"/>
                <a:ext cx="0" cy="5500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3ED1501B-947C-42F1-A548-F98CD078C3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3764" y="4717256"/>
                <a:ext cx="0" cy="4905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86A0FE39-3329-A48B-B207-D319F0BFFE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0364" y="4774406"/>
                <a:ext cx="0" cy="4333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89FF732C-C160-F1BD-6925-7C62426089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16964" y="4817269"/>
                <a:ext cx="0" cy="39052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A502265-E431-6B66-0507-4158C7C37F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3564" y="4848225"/>
                <a:ext cx="0" cy="3595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5E746B87-04E8-B993-B326-AFD0B0CE2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0164" y="4886325"/>
                <a:ext cx="0" cy="321470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3B82FAE-9F67-11A7-3514-5BED19CD9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6764" y="4967288"/>
                <a:ext cx="0" cy="2405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9A099FB-882F-36FB-B13E-1C3C946C9B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63364" y="4967288"/>
                <a:ext cx="0" cy="2405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5F759A09-2F54-9262-0ACE-7630D9AEA9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964" y="5003006"/>
                <a:ext cx="0" cy="2047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C1FB974E-850A-E2C6-6F92-1CBBBD81B5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6564" y="5012531"/>
                <a:ext cx="0" cy="195264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08B644ED-2485-AA5D-728C-6BD8B5B07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3164" y="5060156"/>
                <a:ext cx="0" cy="1476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3AAAE098-8AE4-05FE-DACB-0353602EAA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9764" y="5079206"/>
                <a:ext cx="0" cy="12858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F9A01A9-1048-1B92-12CD-F521785760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6364" y="5110163"/>
                <a:ext cx="0" cy="9763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FDCDCC6D-040C-5C99-85A3-03D34A585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2964" y="5129213"/>
                <a:ext cx="0" cy="785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B3E3A3A4-2DFB-15FB-6195-1C80299DD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9564" y="5131594"/>
                <a:ext cx="0" cy="7620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682BE812-88A2-6AC8-ED70-D45C416EE9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6164" y="5141119"/>
                <a:ext cx="0" cy="666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9FF10BBE-559A-9656-724E-28BB08326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2764" y="5141119"/>
                <a:ext cx="0" cy="666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6A34D42-CCE0-3E3E-24E7-811438F69C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29364" y="5143500"/>
                <a:ext cx="0" cy="642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6BFCD4BD-48FC-FBAF-67DC-3CD09CAB3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5964" y="5143500"/>
                <a:ext cx="0" cy="64295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52BFC742-3AB1-A284-8A42-D3D939359D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02564" y="5141119"/>
                <a:ext cx="0" cy="66676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ED67D671-C043-E5FA-1654-360B5A90FD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9164" y="5150644"/>
                <a:ext cx="0" cy="57151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543FF48-53FD-F7F1-B1D3-1B309CB567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5764" y="5157788"/>
                <a:ext cx="0" cy="50007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3AC183A7-4898-A1CC-D145-EDD99AC3B2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23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4539806C-2389-4EAE-1E29-89DF91A10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89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2004D984-4A05-5199-2D83-61EF33D8A2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55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9B25A498-4DE2-41F6-6FBB-9D393887D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21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EA39D663-A3F1-65C8-5473-D74D891E32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587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2E9155A1-9468-B5D6-BBED-BDFC1B9BA2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5364" y="5167313"/>
                <a:ext cx="0" cy="40482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C731BBA7-19BF-CB34-F577-CCED647F4B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1953" y="5136356"/>
                <a:ext cx="0" cy="71439"/>
              </a:xfrm>
              <a:prstGeom prst="line">
                <a:avLst/>
              </a:prstGeom>
              <a:ln w="254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82B7733-A065-A5BB-F50D-1B44ECDB7DEF}"/>
              </a:ext>
            </a:extLst>
          </p:cNvPr>
          <p:cNvGrpSpPr/>
          <p:nvPr/>
        </p:nvGrpSpPr>
        <p:grpSpPr>
          <a:xfrm>
            <a:off x="5732824" y="2876259"/>
            <a:ext cx="5735736" cy="1260876"/>
            <a:chOff x="5732824" y="2876259"/>
            <a:chExt cx="5735736" cy="1260876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EB8EECA-CFB7-B136-1E66-9C3DB57240C1}"/>
                </a:ext>
              </a:extLst>
            </p:cNvPr>
            <p:cNvGrpSpPr/>
            <p:nvPr/>
          </p:nvGrpSpPr>
          <p:grpSpPr>
            <a:xfrm>
              <a:off x="5732824" y="2912268"/>
              <a:ext cx="5623357" cy="1224867"/>
              <a:chOff x="5732824" y="2912268"/>
              <a:chExt cx="5623357" cy="1224867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A1719C5-B744-A7DC-DDFA-1F2C25579E8D}"/>
                  </a:ext>
                </a:extLst>
              </p:cNvPr>
              <p:cNvSpPr txBox="1"/>
              <p:nvPr/>
            </p:nvSpPr>
            <p:spPr>
              <a:xfrm>
                <a:off x="6060507" y="3065722"/>
                <a:ext cx="249551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0.4</a:t>
                </a:r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C3692759-8203-6462-5D69-8E422C212D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20422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49A5040D-62F9-6B68-1AA9-DB08F2F066F8}"/>
                  </a:ext>
                </a:extLst>
              </p:cNvPr>
              <p:cNvSpPr txBox="1"/>
              <p:nvPr/>
            </p:nvSpPr>
            <p:spPr>
              <a:xfrm>
                <a:off x="6060507" y="3377665"/>
                <a:ext cx="249551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0.2</a:t>
                </a:r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C7CAEA4-7838-1499-7D23-7D7F3665CE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516164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06426CE-05D6-C603-1BA9-26FCB2B65AD5}"/>
                  </a:ext>
                </a:extLst>
              </p:cNvPr>
              <p:cNvSpPr txBox="1"/>
              <p:nvPr/>
            </p:nvSpPr>
            <p:spPr>
              <a:xfrm>
                <a:off x="6188748" y="3701515"/>
                <a:ext cx="121310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</a:t>
                </a:r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E2768AF0-645E-4387-95AA-64957996A1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840014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1B4C0C51-DBD8-9AF3-0EE6-D2234E88011D}"/>
                  </a:ext>
                </a:extLst>
              </p:cNvPr>
              <p:cNvSpPr txBox="1"/>
              <p:nvPr/>
            </p:nvSpPr>
            <p:spPr>
              <a:xfrm>
                <a:off x="6526886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0</a:t>
                </a:r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AD12248A-849C-3974-85F0-777714CE014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591148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B206AE99-D637-C16D-B75E-E7730984C192}"/>
                  </a:ext>
                </a:extLst>
              </p:cNvPr>
              <p:cNvSpPr txBox="1"/>
              <p:nvPr/>
            </p:nvSpPr>
            <p:spPr>
              <a:xfrm>
                <a:off x="7422236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5</a:t>
                </a:r>
              </a:p>
            </p:txBody>
          </p: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F3DEA08B-CE9B-149E-5307-D29D7DB128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491737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497F55D5-A68B-E723-8656-4753DAAB2568}"/>
                  </a:ext>
                </a:extLst>
              </p:cNvPr>
              <p:cNvSpPr txBox="1"/>
              <p:nvPr/>
            </p:nvSpPr>
            <p:spPr>
              <a:xfrm>
                <a:off x="8329492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10</a:t>
                </a:r>
              </a:p>
            </p:txBody>
          </p: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CE7A17A5-FC65-7590-CB9F-AB5F893FC2C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92326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826B8BCD-D0B5-2D9E-FC57-E003DDCCAE28}"/>
                  </a:ext>
                </a:extLst>
              </p:cNvPr>
              <p:cNvSpPr txBox="1"/>
              <p:nvPr/>
            </p:nvSpPr>
            <p:spPr>
              <a:xfrm>
                <a:off x="9222460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15</a:t>
                </a:r>
              </a:p>
            </p:txBody>
          </p: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36EEF635-9D97-4C92-E1CF-5014B61AB56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292915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B02BDF2-DDC6-A2C9-CD8F-823F0E693D1F}"/>
                  </a:ext>
                </a:extLst>
              </p:cNvPr>
              <p:cNvSpPr txBox="1"/>
              <p:nvPr/>
            </p:nvSpPr>
            <p:spPr>
              <a:xfrm>
                <a:off x="10127335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20</a:t>
                </a:r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0ED3E82-619D-6CB2-CD3F-DFD2B1B72E3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193504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277ABF4F-F3DB-7841-D98A-68E198597A91}"/>
                  </a:ext>
                </a:extLst>
              </p:cNvPr>
              <p:cNvSpPr txBox="1"/>
              <p:nvPr/>
            </p:nvSpPr>
            <p:spPr>
              <a:xfrm>
                <a:off x="11029829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25</a:t>
                </a:r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49D558D-DE2C-C153-BE3D-A9D503EED5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094091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FA0EB61-9E80-B862-4A6F-42DA6B22E199}"/>
                  </a:ext>
                </a:extLst>
              </p:cNvPr>
              <p:cNvSpPr txBox="1"/>
              <p:nvPr/>
            </p:nvSpPr>
            <p:spPr>
              <a:xfrm rot="16200000">
                <a:off x="5386740" y="3258352"/>
                <a:ext cx="969168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GB" sz="1200" b="1">
                    <a:solidFill>
                      <a:schemeClr val="tx2"/>
                    </a:solidFill>
                  </a:rPr>
                  <a:t>Frequency</a:t>
                </a: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10F8A059-AF2A-EDCA-AC43-6C35FBD2DC1C}"/>
                  </a:ext>
                </a:extLst>
              </p:cNvPr>
              <p:cNvSpPr/>
              <p:nvPr/>
            </p:nvSpPr>
            <p:spPr>
              <a:xfrm>
                <a:off x="6388894" y="2912269"/>
                <a:ext cx="4967287" cy="969169"/>
              </a:xfrm>
              <a:custGeom>
                <a:avLst/>
                <a:gdLst>
                  <a:gd name="connsiteX0" fmla="*/ 0 w 4967287"/>
                  <a:gd name="connsiteY0" fmla="*/ 0 h 976312"/>
                  <a:gd name="connsiteX1" fmla="*/ 0 w 4967287"/>
                  <a:gd name="connsiteY1" fmla="*/ 976312 h 976312"/>
                  <a:gd name="connsiteX2" fmla="*/ 4967287 w 4967287"/>
                  <a:gd name="connsiteY2" fmla="*/ 976312 h 976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67287" h="976312">
                    <a:moveTo>
                      <a:pt x="0" y="0"/>
                    </a:moveTo>
                    <a:lnTo>
                      <a:pt x="0" y="976312"/>
                    </a:lnTo>
                    <a:lnTo>
                      <a:pt x="4967287" y="976312"/>
                    </a:lnTo>
                  </a:path>
                </a:pathLst>
              </a:custGeom>
              <a:noFill/>
              <a:ln w="19050" cap="sq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164744A-6A6A-044E-4E75-4BEB810953C0}"/>
                </a:ext>
              </a:extLst>
            </p:cNvPr>
            <p:cNvGrpSpPr/>
            <p:nvPr/>
          </p:nvGrpSpPr>
          <p:grpSpPr>
            <a:xfrm>
              <a:off x="9546099" y="2876259"/>
              <a:ext cx="1922461" cy="464942"/>
              <a:chOff x="9780207" y="2549184"/>
              <a:chExt cx="1922461" cy="464942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AEC0FC7C-70B2-6B18-D2DD-99E7494C6B07}"/>
                  </a:ext>
                </a:extLst>
              </p:cNvPr>
              <p:cNvSpPr txBox="1"/>
              <p:nvPr/>
            </p:nvSpPr>
            <p:spPr>
              <a:xfrm>
                <a:off x="10063892" y="2706349"/>
                <a:ext cx="163877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GB" sz="1000" i="1">
                    <a:solidFill>
                      <a:schemeClr val="tx2"/>
                    </a:solidFill>
                  </a:rPr>
                  <a:t>SCN1A</a:t>
                </a:r>
                <a:r>
                  <a:rPr lang="en-GB" sz="1000">
                    <a:solidFill>
                      <a:schemeClr val="tx2"/>
                    </a:solidFill>
                  </a:rPr>
                  <a:t> (n=29)</a:t>
                </a:r>
              </a:p>
              <a:p>
                <a:r>
                  <a:rPr lang="en-GB" sz="1000">
                    <a:solidFill>
                      <a:schemeClr val="tx2"/>
                    </a:solidFill>
                  </a:rPr>
                  <a:t>Remainder of cohort (n=629)</a:t>
                </a:r>
              </a:p>
            </p:txBody>
          </p: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2F81ECB3-3DF9-1822-C59F-B707E7C2ED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6750" y="2790022"/>
                <a:ext cx="179024" cy="0"/>
              </a:xfrm>
              <a:prstGeom prst="line">
                <a:avLst/>
              </a:prstGeom>
              <a:ln w="222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BD5BA5E2-7D28-FC23-B5BB-22B9D9D6E6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6750" y="2938749"/>
                <a:ext cx="179024" cy="0"/>
              </a:xfrm>
              <a:prstGeom prst="line">
                <a:avLst/>
              </a:prstGeom>
              <a:ln w="222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CBEA4BC2-40EF-15D5-BB92-79341F637690}"/>
                  </a:ext>
                </a:extLst>
              </p:cNvPr>
              <p:cNvSpPr txBox="1"/>
              <p:nvPr/>
            </p:nvSpPr>
            <p:spPr>
              <a:xfrm>
                <a:off x="9780207" y="2549184"/>
                <a:ext cx="614207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GB" sz="1000" b="1">
                    <a:solidFill>
                      <a:schemeClr val="tx2"/>
                    </a:solidFill>
                  </a:rPr>
                  <a:t>Cohort</a:t>
                </a:r>
              </a:p>
            </p:txBody>
          </p:sp>
        </p:grpSp>
        <p:sp>
          <p:nvSpPr>
            <p:cNvPr id="142" name="Freeform 5">
              <a:extLst>
                <a:ext uri="{FF2B5EF4-FFF2-40B4-BE49-F238E27FC236}">
                  <a16:creationId xmlns:a16="http://schemas.microsoft.com/office/drawing/2014/main" id="{F82F13E4-6E65-11A0-8035-98A01CAEB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494" y="2955924"/>
              <a:ext cx="3597275" cy="885825"/>
            </a:xfrm>
            <a:custGeom>
              <a:avLst/>
              <a:gdLst>
                <a:gd name="T0" fmla="*/ 29 w 2266"/>
                <a:gd name="T1" fmla="*/ 556 h 558"/>
                <a:gd name="T2" fmla="*/ 57 w 2266"/>
                <a:gd name="T3" fmla="*/ 430 h 558"/>
                <a:gd name="T4" fmla="*/ 85 w 2266"/>
                <a:gd name="T5" fmla="*/ 306 h 558"/>
                <a:gd name="T6" fmla="*/ 113 w 2266"/>
                <a:gd name="T7" fmla="*/ 220 h 558"/>
                <a:gd name="T8" fmla="*/ 141 w 2266"/>
                <a:gd name="T9" fmla="*/ 0 h 558"/>
                <a:gd name="T10" fmla="*/ 169 w 2266"/>
                <a:gd name="T11" fmla="*/ 30 h 558"/>
                <a:gd name="T12" fmla="*/ 199 w 2266"/>
                <a:gd name="T13" fmla="*/ 110 h 558"/>
                <a:gd name="T14" fmla="*/ 253 w 2266"/>
                <a:gd name="T15" fmla="*/ 204 h 558"/>
                <a:gd name="T16" fmla="*/ 313 w 2266"/>
                <a:gd name="T17" fmla="*/ 156 h 558"/>
                <a:gd name="T18" fmla="*/ 339 w 2266"/>
                <a:gd name="T19" fmla="*/ 170 h 558"/>
                <a:gd name="T20" fmla="*/ 369 w 2266"/>
                <a:gd name="T21" fmla="*/ 222 h 558"/>
                <a:gd name="T22" fmla="*/ 397 w 2266"/>
                <a:gd name="T23" fmla="*/ 282 h 558"/>
                <a:gd name="T24" fmla="*/ 427 w 2266"/>
                <a:gd name="T25" fmla="*/ 340 h 558"/>
                <a:gd name="T26" fmla="*/ 453 w 2266"/>
                <a:gd name="T27" fmla="*/ 270 h 558"/>
                <a:gd name="T28" fmla="*/ 483 w 2266"/>
                <a:gd name="T29" fmla="*/ 358 h 558"/>
                <a:gd name="T30" fmla="*/ 511 w 2266"/>
                <a:gd name="T31" fmla="*/ 424 h 558"/>
                <a:gd name="T32" fmla="*/ 539 w 2266"/>
                <a:gd name="T33" fmla="*/ 414 h 558"/>
                <a:gd name="T34" fmla="*/ 653 w 2266"/>
                <a:gd name="T35" fmla="*/ 402 h 558"/>
                <a:gd name="T36" fmla="*/ 680 w 2266"/>
                <a:gd name="T37" fmla="*/ 390 h 558"/>
                <a:gd name="T38" fmla="*/ 708 w 2266"/>
                <a:gd name="T39" fmla="*/ 402 h 558"/>
                <a:gd name="T40" fmla="*/ 738 w 2266"/>
                <a:gd name="T41" fmla="*/ 390 h 558"/>
                <a:gd name="T42" fmla="*/ 794 w 2266"/>
                <a:gd name="T43" fmla="*/ 306 h 558"/>
                <a:gd name="T44" fmla="*/ 822 w 2266"/>
                <a:gd name="T45" fmla="*/ 282 h 558"/>
                <a:gd name="T46" fmla="*/ 850 w 2266"/>
                <a:gd name="T47" fmla="*/ 376 h 558"/>
                <a:gd name="T48" fmla="*/ 880 w 2266"/>
                <a:gd name="T49" fmla="*/ 358 h 558"/>
                <a:gd name="T50" fmla="*/ 964 w 2266"/>
                <a:gd name="T51" fmla="*/ 334 h 558"/>
                <a:gd name="T52" fmla="*/ 1020 w 2266"/>
                <a:gd name="T53" fmla="*/ 432 h 558"/>
                <a:gd name="T54" fmla="*/ 1106 w 2266"/>
                <a:gd name="T55" fmla="*/ 412 h 558"/>
                <a:gd name="T56" fmla="*/ 1276 w 2266"/>
                <a:gd name="T57" fmla="*/ 390 h 558"/>
                <a:gd name="T58" fmla="*/ 1587 w 2266"/>
                <a:gd name="T59" fmla="*/ 558 h 558"/>
                <a:gd name="T60" fmla="*/ 1729 w 2266"/>
                <a:gd name="T61" fmla="*/ 306 h 558"/>
                <a:gd name="T62" fmla="*/ 2266 w 2266"/>
                <a:gd name="T63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66" h="558">
                  <a:moveTo>
                    <a:pt x="0" y="556"/>
                  </a:moveTo>
                  <a:lnTo>
                    <a:pt x="29" y="556"/>
                  </a:lnTo>
                  <a:lnTo>
                    <a:pt x="29" y="430"/>
                  </a:lnTo>
                  <a:lnTo>
                    <a:pt x="57" y="430"/>
                  </a:lnTo>
                  <a:lnTo>
                    <a:pt x="57" y="306"/>
                  </a:lnTo>
                  <a:lnTo>
                    <a:pt x="85" y="306"/>
                  </a:lnTo>
                  <a:lnTo>
                    <a:pt x="85" y="220"/>
                  </a:lnTo>
                  <a:lnTo>
                    <a:pt x="113" y="220"/>
                  </a:lnTo>
                  <a:lnTo>
                    <a:pt x="113" y="0"/>
                  </a:lnTo>
                  <a:lnTo>
                    <a:pt x="141" y="0"/>
                  </a:lnTo>
                  <a:lnTo>
                    <a:pt x="141" y="30"/>
                  </a:lnTo>
                  <a:lnTo>
                    <a:pt x="169" y="30"/>
                  </a:lnTo>
                  <a:lnTo>
                    <a:pt x="169" y="110"/>
                  </a:lnTo>
                  <a:lnTo>
                    <a:pt x="199" y="110"/>
                  </a:lnTo>
                  <a:lnTo>
                    <a:pt x="199" y="204"/>
                  </a:lnTo>
                  <a:lnTo>
                    <a:pt x="253" y="204"/>
                  </a:lnTo>
                  <a:lnTo>
                    <a:pt x="253" y="156"/>
                  </a:lnTo>
                  <a:lnTo>
                    <a:pt x="313" y="156"/>
                  </a:lnTo>
                  <a:lnTo>
                    <a:pt x="313" y="170"/>
                  </a:lnTo>
                  <a:lnTo>
                    <a:pt x="339" y="170"/>
                  </a:lnTo>
                  <a:lnTo>
                    <a:pt x="339" y="222"/>
                  </a:lnTo>
                  <a:lnTo>
                    <a:pt x="369" y="222"/>
                  </a:lnTo>
                  <a:lnTo>
                    <a:pt x="369" y="282"/>
                  </a:lnTo>
                  <a:lnTo>
                    <a:pt x="397" y="282"/>
                  </a:lnTo>
                  <a:lnTo>
                    <a:pt x="397" y="340"/>
                  </a:lnTo>
                  <a:lnTo>
                    <a:pt x="427" y="340"/>
                  </a:lnTo>
                  <a:lnTo>
                    <a:pt x="427" y="270"/>
                  </a:lnTo>
                  <a:lnTo>
                    <a:pt x="453" y="270"/>
                  </a:lnTo>
                  <a:lnTo>
                    <a:pt x="453" y="358"/>
                  </a:lnTo>
                  <a:lnTo>
                    <a:pt x="483" y="358"/>
                  </a:lnTo>
                  <a:lnTo>
                    <a:pt x="483" y="424"/>
                  </a:lnTo>
                  <a:lnTo>
                    <a:pt x="511" y="424"/>
                  </a:lnTo>
                  <a:lnTo>
                    <a:pt x="511" y="414"/>
                  </a:lnTo>
                  <a:lnTo>
                    <a:pt x="539" y="414"/>
                  </a:lnTo>
                  <a:lnTo>
                    <a:pt x="539" y="402"/>
                  </a:lnTo>
                  <a:lnTo>
                    <a:pt x="653" y="402"/>
                  </a:lnTo>
                  <a:lnTo>
                    <a:pt x="653" y="390"/>
                  </a:lnTo>
                  <a:lnTo>
                    <a:pt x="680" y="390"/>
                  </a:lnTo>
                  <a:lnTo>
                    <a:pt x="680" y="402"/>
                  </a:lnTo>
                  <a:lnTo>
                    <a:pt x="708" y="402"/>
                  </a:lnTo>
                  <a:lnTo>
                    <a:pt x="708" y="390"/>
                  </a:lnTo>
                  <a:lnTo>
                    <a:pt x="738" y="390"/>
                  </a:lnTo>
                  <a:lnTo>
                    <a:pt x="738" y="306"/>
                  </a:lnTo>
                  <a:lnTo>
                    <a:pt x="794" y="306"/>
                  </a:lnTo>
                  <a:lnTo>
                    <a:pt x="794" y="282"/>
                  </a:lnTo>
                  <a:lnTo>
                    <a:pt x="822" y="282"/>
                  </a:lnTo>
                  <a:lnTo>
                    <a:pt x="822" y="376"/>
                  </a:lnTo>
                  <a:lnTo>
                    <a:pt x="850" y="376"/>
                  </a:lnTo>
                  <a:lnTo>
                    <a:pt x="850" y="358"/>
                  </a:lnTo>
                  <a:lnTo>
                    <a:pt x="880" y="358"/>
                  </a:lnTo>
                  <a:lnTo>
                    <a:pt x="880" y="334"/>
                  </a:lnTo>
                  <a:lnTo>
                    <a:pt x="964" y="334"/>
                  </a:lnTo>
                  <a:lnTo>
                    <a:pt x="964" y="432"/>
                  </a:lnTo>
                  <a:lnTo>
                    <a:pt x="1020" y="432"/>
                  </a:lnTo>
                  <a:lnTo>
                    <a:pt x="1020" y="412"/>
                  </a:lnTo>
                  <a:lnTo>
                    <a:pt x="1106" y="412"/>
                  </a:lnTo>
                  <a:lnTo>
                    <a:pt x="1106" y="390"/>
                  </a:lnTo>
                  <a:lnTo>
                    <a:pt x="1276" y="390"/>
                  </a:lnTo>
                  <a:lnTo>
                    <a:pt x="1276" y="558"/>
                  </a:lnTo>
                  <a:lnTo>
                    <a:pt x="1587" y="558"/>
                  </a:lnTo>
                  <a:lnTo>
                    <a:pt x="1587" y="306"/>
                  </a:lnTo>
                  <a:lnTo>
                    <a:pt x="1729" y="306"/>
                  </a:lnTo>
                  <a:lnTo>
                    <a:pt x="1729" y="558"/>
                  </a:lnTo>
                  <a:lnTo>
                    <a:pt x="2266" y="558"/>
                  </a:lnTo>
                </a:path>
              </a:pathLst>
            </a:custGeom>
            <a:noFill/>
            <a:ln w="22225" cap="sq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6">
              <a:extLst>
                <a:ext uri="{FF2B5EF4-FFF2-40B4-BE49-F238E27FC236}">
                  <a16:creationId xmlns:a16="http://schemas.microsoft.com/office/drawing/2014/main" id="{7137D247-FBC9-B8EB-124E-11FA95426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0669" y="3547269"/>
              <a:ext cx="4494213" cy="292100"/>
            </a:xfrm>
            <a:custGeom>
              <a:avLst/>
              <a:gdLst>
                <a:gd name="T0" fmla="*/ 27 w 2831"/>
                <a:gd name="T1" fmla="*/ 112 h 184"/>
                <a:gd name="T2" fmla="*/ 83 w 2831"/>
                <a:gd name="T3" fmla="*/ 98 h 184"/>
                <a:gd name="T4" fmla="*/ 169 w 2831"/>
                <a:gd name="T5" fmla="*/ 136 h 184"/>
                <a:gd name="T6" fmla="*/ 225 w 2831"/>
                <a:gd name="T7" fmla="*/ 126 h 184"/>
                <a:gd name="T8" fmla="*/ 253 w 2831"/>
                <a:gd name="T9" fmla="*/ 112 h 184"/>
                <a:gd name="T10" fmla="*/ 309 w 2831"/>
                <a:gd name="T11" fmla="*/ 108 h 184"/>
                <a:gd name="T12" fmla="*/ 337 w 2831"/>
                <a:gd name="T13" fmla="*/ 102 h 184"/>
                <a:gd name="T14" fmla="*/ 425 w 2831"/>
                <a:gd name="T15" fmla="*/ 112 h 184"/>
                <a:gd name="T16" fmla="*/ 453 w 2831"/>
                <a:gd name="T17" fmla="*/ 130 h 184"/>
                <a:gd name="T18" fmla="*/ 509 w 2831"/>
                <a:gd name="T19" fmla="*/ 132 h 184"/>
                <a:gd name="T20" fmla="*/ 537 w 2831"/>
                <a:gd name="T21" fmla="*/ 134 h 184"/>
                <a:gd name="T22" fmla="*/ 591 w 2831"/>
                <a:gd name="T23" fmla="*/ 126 h 184"/>
                <a:gd name="T24" fmla="*/ 621 w 2831"/>
                <a:gd name="T25" fmla="*/ 106 h 184"/>
                <a:gd name="T26" fmla="*/ 676 w 2831"/>
                <a:gd name="T27" fmla="*/ 90 h 184"/>
                <a:gd name="T28" fmla="*/ 708 w 2831"/>
                <a:gd name="T29" fmla="*/ 100 h 184"/>
                <a:gd name="T30" fmla="*/ 792 w 2831"/>
                <a:gd name="T31" fmla="*/ 112 h 184"/>
                <a:gd name="T32" fmla="*/ 820 w 2831"/>
                <a:gd name="T33" fmla="*/ 112 h 184"/>
                <a:gd name="T34" fmla="*/ 906 w 2831"/>
                <a:gd name="T35" fmla="*/ 106 h 184"/>
                <a:gd name="T36" fmla="*/ 934 w 2831"/>
                <a:gd name="T37" fmla="*/ 116 h 184"/>
                <a:gd name="T38" fmla="*/ 990 w 2831"/>
                <a:gd name="T39" fmla="*/ 126 h 184"/>
                <a:gd name="T40" fmla="*/ 1016 w 2831"/>
                <a:gd name="T41" fmla="*/ 134 h 184"/>
                <a:gd name="T42" fmla="*/ 1074 w 2831"/>
                <a:gd name="T43" fmla="*/ 140 h 184"/>
                <a:gd name="T44" fmla="*/ 1102 w 2831"/>
                <a:gd name="T45" fmla="*/ 118 h 184"/>
                <a:gd name="T46" fmla="*/ 1160 w 2831"/>
                <a:gd name="T47" fmla="*/ 112 h 184"/>
                <a:gd name="T48" fmla="*/ 1188 w 2831"/>
                <a:gd name="T49" fmla="*/ 120 h 184"/>
                <a:gd name="T50" fmla="*/ 1248 w 2831"/>
                <a:gd name="T51" fmla="*/ 116 h 184"/>
                <a:gd name="T52" fmla="*/ 1301 w 2831"/>
                <a:gd name="T53" fmla="*/ 106 h 184"/>
                <a:gd name="T54" fmla="*/ 1357 w 2831"/>
                <a:gd name="T55" fmla="*/ 102 h 184"/>
                <a:gd name="T56" fmla="*/ 1385 w 2831"/>
                <a:gd name="T57" fmla="*/ 98 h 184"/>
                <a:gd name="T58" fmla="*/ 1443 w 2831"/>
                <a:gd name="T59" fmla="*/ 96 h 184"/>
                <a:gd name="T60" fmla="*/ 1473 w 2831"/>
                <a:gd name="T61" fmla="*/ 70 h 184"/>
                <a:gd name="T62" fmla="*/ 1529 w 2831"/>
                <a:gd name="T63" fmla="*/ 86 h 184"/>
                <a:gd name="T64" fmla="*/ 1557 w 2831"/>
                <a:gd name="T65" fmla="*/ 102 h 184"/>
                <a:gd name="T66" fmla="*/ 1613 w 2831"/>
                <a:gd name="T67" fmla="*/ 100 h 184"/>
                <a:gd name="T68" fmla="*/ 1641 w 2831"/>
                <a:gd name="T69" fmla="*/ 70 h 184"/>
                <a:gd name="T70" fmla="*/ 1699 w 2831"/>
                <a:gd name="T71" fmla="*/ 86 h 184"/>
                <a:gd name="T72" fmla="*/ 1727 w 2831"/>
                <a:gd name="T73" fmla="*/ 86 h 184"/>
                <a:gd name="T74" fmla="*/ 1785 w 2831"/>
                <a:gd name="T75" fmla="*/ 98 h 184"/>
                <a:gd name="T76" fmla="*/ 1811 w 2831"/>
                <a:gd name="T77" fmla="*/ 98 h 184"/>
                <a:gd name="T78" fmla="*/ 1869 w 2831"/>
                <a:gd name="T79" fmla="*/ 112 h 184"/>
                <a:gd name="T80" fmla="*/ 1925 w 2831"/>
                <a:gd name="T81" fmla="*/ 94 h 184"/>
                <a:gd name="T82" fmla="*/ 1980 w 2831"/>
                <a:gd name="T83" fmla="*/ 76 h 184"/>
                <a:gd name="T84" fmla="*/ 2010 w 2831"/>
                <a:gd name="T85" fmla="*/ 38 h 184"/>
                <a:gd name="T86" fmla="*/ 2066 w 2831"/>
                <a:gd name="T87" fmla="*/ 74 h 184"/>
                <a:gd name="T88" fmla="*/ 2096 w 2831"/>
                <a:gd name="T89" fmla="*/ 0 h 184"/>
                <a:gd name="T90" fmla="*/ 2150 w 2831"/>
                <a:gd name="T91" fmla="*/ 26 h 184"/>
                <a:gd name="T92" fmla="*/ 2180 w 2831"/>
                <a:gd name="T93" fmla="*/ 50 h 184"/>
                <a:gd name="T94" fmla="*/ 2236 w 2831"/>
                <a:gd name="T95" fmla="*/ 82 h 184"/>
                <a:gd name="T96" fmla="*/ 2264 w 2831"/>
                <a:gd name="T97" fmla="*/ 116 h 184"/>
                <a:gd name="T98" fmla="*/ 2322 w 2831"/>
                <a:gd name="T99" fmla="*/ 24 h 184"/>
                <a:gd name="T100" fmla="*/ 2378 w 2831"/>
                <a:gd name="T101" fmla="*/ 6 h 184"/>
                <a:gd name="T102" fmla="*/ 2406 w 2831"/>
                <a:gd name="T103" fmla="*/ 92 h 184"/>
                <a:gd name="T104" fmla="*/ 2520 w 2831"/>
                <a:gd name="T105" fmla="*/ 82 h 184"/>
                <a:gd name="T106" fmla="*/ 2550 w 2831"/>
                <a:gd name="T10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31" h="184">
                  <a:moveTo>
                    <a:pt x="0" y="166"/>
                  </a:moveTo>
                  <a:lnTo>
                    <a:pt x="27" y="166"/>
                  </a:lnTo>
                  <a:lnTo>
                    <a:pt x="27" y="112"/>
                  </a:lnTo>
                  <a:lnTo>
                    <a:pt x="55" y="112"/>
                  </a:lnTo>
                  <a:lnTo>
                    <a:pt x="55" y="98"/>
                  </a:lnTo>
                  <a:lnTo>
                    <a:pt x="83" y="98"/>
                  </a:lnTo>
                  <a:lnTo>
                    <a:pt x="83" y="126"/>
                  </a:lnTo>
                  <a:lnTo>
                    <a:pt x="169" y="126"/>
                  </a:lnTo>
                  <a:lnTo>
                    <a:pt x="169" y="136"/>
                  </a:lnTo>
                  <a:lnTo>
                    <a:pt x="197" y="136"/>
                  </a:lnTo>
                  <a:lnTo>
                    <a:pt x="197" y="126"/>
                  </a:lnTo>
                  <a:lnTo>
                    <a:pt x="225" y="126"/>
                  </a:lnTo>
                  <a:lnTo>
                    <a:pt x="225" y="120"/>
                  </a:lnTo>
                  <a:lnTo>
                    <a:pt x="253" y="120"/>
                  </a:lnTo>
                  <a:lnTo>
                    <a:pt x="253" y="112"/>
                  </a:lnTo>
                  <a:lnTo>
                    <a:pt x="281" y="112"/>
                  </a:lnTo>
                  <a:lnTo>
                    <a:pt x="281" y="108"/>
                  </a:lnTo>
                  <a:lnTo>
                    <a:pt x="309" y="108"/>
                  </a:lnTo>
                  <a:lnTo>
                    <a:pt x="309" y="114"/>
                  </a:lnTo>
                  <a:lnTo>
                    <a:pt x="337" y="114"/>
                  </a:lnTo>
                  <a:lnTo>
                    <a:pt x="337" y="102"/>
                  </a:lnTo>
                  <a:lnTo>
                    <a:pt x="397" y="102"/>
                  </a:lnTo>
                  <a:lnTo>
                    <a:pt x="397" y="112"/>
                  </a:lnTo>
                  <a:lnTo>
                    <a:pt x="425" y="112"/>
                  </a:lnTo>
                  <a:lnTo>
                    <a:pt x="425" y="126"/>
                  </a:lnTo>
                  <a:lnTo>
                    <a:pt x="453" y="126"/>
                  </a:lnTo>
                  <a:lnTo>
                    <a:pt x="453" y="130"/>
                  </a:lnTo>
                  <a:lnTo>
                    <a:pt x="481" y="130"/>
                  </a:lnTo>
                  <a:lnTo>
                    <a:pt x="481" y="132"/>
                  </a:lnTo>
                  <a:lnTo>
                    <a:pt x="509" y="132"/>
                  </a:lnTo>
                  <a:lnTo>
                    <a:pt x="509" y="130"/>
                  </a:lnTo>
                  <a:lnTo>
                    <a:pt x="537" y="130"/>
                  </a:lnTo>
                  <a:lnTo>
                    <a:pt x="537" y="134"/>
                  </a:lnTo>
                  <a:lnTo>
                    <a:pt x="567" y="134"/>
                  </a:lnTo>
                  <a:lnTo>
                    <a:pt x="567" y="126"/>
                  </a:lnTo>
                  <a:lnTo>
                    <a:pt x="591" y="126"/>
                  </a:lnTo>
                  <a:lnTo>
                    <a:pt x="591" y="112"/>
                  </a:lnTo>
                  <a:lnTo>
                    <a:pt x="621" y="112"/>
                  </a:lnTo>
                  <a:lnTo>
                    <a:pt x="621" y="106"/>
                  </a:lnTo>
                  <a:lnTo>
                    <a:pt x="651" y="106"/>
                  </a:lnTo>
                  <a:lnTo>
                    <a:pt x="651" y="90"/>
                  </a:lnTo>
                  <a:lnTo>
                    <a:pt x="676" y="90"/>
                  </a:lnTo>
                  <a:lnTo>
                    <a:pt x="676" y="92"/>
                  </a:lnTo>
                  <a:lnTo>
                    <a:pt x="708" y="92"/>
                  </a:lnTo>
                  <a:lnTo>
                    <a:pt x="708" y="100"/>
                  </a:lnTo>
                  <a:lnTo>
                    <a:pt x="764" y="100"/>
                  </a:lnTo>
                  <a:lnTo>
                    <a:pt x="764" y="112"/>
                  </a:lnTo>
                  <a:lnTo>
                    <a:pt x="792" y="112"/>
                  </a:lnTo>
                  <a:lnTo>
                    <a:pt x="792" y="122"/>
                  </a:lnTo>
                  <a:lnTo>
                    <a:pt x="820" y="122"/>
                  </a:lnTo>
                  <a:lnTo>
                    <a:pt x="820" y="112"/>
                  </a:lnTo>
                  <a:lnTo>
                    <a:pt x="848" y="112"/>
                  </a:lnTo>
                  <a:lnTo>
                    <a:pt x="848" y="106"/>
                  </a:lnTo>
                  <a:lnTo>
                    <a:pt x="906" y="106"/>
                  </a:lnTo>
                  <a:lnTo>
                    <a:pt x="906" y="108"/>
                  </a:lnTo>
                  <a:lnTo>
                    <a:pt x="934" y="108"/>
                  </a:lnTo>
                  <a:lnTo>
                    <a:pt x="934" y="116"/>
                  </a:lnTo>
                  <a:lnTo>
                    <a:pt x="960" y="116"/>
                  </a:lnTo>
                  <a:lnTo>
                    <a:pt x="960" y="126"/>
                  </a:lnTo>
                  <a:lnTo>
                    <a:pt x="990" y="126"/>
                  </a:lnTo>
                  <a:lnTo>
                    <a:pt x="990" y="140"/>
                  </a:lnTo>
                  <a:lnTo>
                    <a:pt x="1016" y="140"/>
                  </a:lnTo>
                  <a:lnTo>
                    <a:pt x="1016" y="134"/>
                  </a:lnTo>
                  <a:lnTo>
                    <a:pt x="1048" y="134"/>
                  </a:lnTo>
                  <a:lnTo>
                    <a:pt x="1048" y="140"/>
                  </a:lnTo>
                  <a:lnTo>
                    <a:pt x="1074" y="140"/>
                  </a:lnTo>
                  <a:lnTo>
                    <a:pt x="1074" y="132"/>
                  </a:lnTo>
                  <a:lnTo>
                    <a:pt x="1102" y="132"/>
                  </a:lnTo>
                  <a:lnTo>
                    <a:pt x="1102" y="118"/>
                  </a:lnTo>
                  <a:lnTo>
                    <a:pt x="1132" y="118"/>
                  </a:lnTo>
                  <a:lnTo>
                    <a:pt x="1132" y="112"/>
                  </a:lnTo>
                  <a:lnTo>
                    <a:pt x="1160" y="112"/>
                  </a:lnTo>
                  <a:lnTo>
                    <a:pt x="1160" y="138"/>
                  </a:lnTo>
                  <a:lnTo>
                    <a:pt x="1188" y="138"/>
                  </a:lnTo>
                  <a:lnTo>
                    <a:pt x="1188" y="120"/>
                  </a:lnTo>
                  <a:lnTo>
                    <a:pt x="1216" y="120"/>
                  </a:lnTo>
                  <a:lnTo>
                    <a:pt x="1216" y="116"/>
                  </a:lnTo>
                  <a:lnTo>
                    <a:pt x="1248" y="116"/>
                  </a:lnTo>
                  <a:lnTo>
                    <a:pt x="1248" y="114"/>
                  </a:lnTo>
                  <a:lnTo>
                    <a:pt x="1301" y="114"/>
                  </a:lnTo>
                  <a:lnTo>
                    <a:pt x="1301" y="106"/>
                  </a:lnTo>
                  <a:lnTo>
                    <a:pt x="1331" y="106"/>
                  </a:lnTo>
                  <a:lnTo>
                    <a:pt x="1331" y="102"/>
                  </a:lnTo>
                  <a:lnTo>
                    <a:pt x="1357" y="102"/>
                  </a:lnTo>
                  <a:lnTo>
                    <a:pt x="1357" y="86"/>
                  </a:lnTo>
                  <a:lnTo>
                    <a:pt x="1385" y="86"/>
                  </a:lnTo>
                  <a:lnTo>
                    <a:pt x="1385" y="98"/>
                  </a:lnTo>
                  <a:lnTo>
                    <a:pt x="1415" y="98"/>
                  </a:lnTo>
                  <a:lnTo>
                    <a:pt x="1415" y="96"/>
                  </a:lnTo>
                  <a:lnTo>
                    <a:pt x="1443" y="96"/>
                  </a:lnTo>
                  <a:lnTo>
                    <a:pt x="1443" y="72"/>
                  </a:lnTo>
                  <a:lnTo>
                    <a:pt x="1473" y="72"/>
                  </a:lnTo>
                  <a:lnTo>
                    <a:pt x="1473" y="70"/>
                  </a:lnTo>
                  <a:lnTo>
                    <a:pt x="1501" y="70"/>
                  </a:lnTo>
                  <a:lnTo>
                    <a:pt x="1501" y="86"/>
                  </a:lnTo>
                  <a:lnTo>
                    <a:pt x="1529" y="86"/>
                  </a:lnTo>
                  <a:lnTo>
                    <a:pt x="1529" y="104"/>
                  </a:lnTo>
                  <a:lnTo>
                    <a:pt x="1557" y="104"/>
                  </a:lnTo>
                  <a:lnTo>
                    <a:pt x="1557" y="102"/>
                  </a:lnTo>
                  <a:lnTo>
                    <a:pt x="1587" y="102"/>
                  </a:lnTo>
                  <a:lnTo>
                    <a:pt x="1587" y="100"/>
                  </a:lnTo>
                  <a:lnTo>
                    <a:pt x="1613" y="100"/>
                  </a:lnTo>
                  <a:lnTo>
                    <a:pt x="1613" y="80"/>
                  </a:lnTo>
                  <a:lnTo>
                    <a:pt x="1641" y="80"/>
                  </a:lnTo>
                  <a:lnTo>
                    <a:pt x="1641" y="70"/>
                  </a:lnTo>
                  <a:lnTo>
                    <a:pt x="1671" y="70"/>
                  </a:lnTo>
                  <a:lnTo>
                    <a:pt x="1671" y="86"/>
                  </a:lnTo>
                  <a:lnTo>
                    <a:pt x="1699" y="86"/>
                  </a:lnTo>
                  <a:lnTo>
                    <a:pt x="1699" y="74"/>
                  </a:lnTo>
                  <a:lnTo>
                    <a:pt x="1727" y="74"/>
                  </a:lnTo>
                  <a:lnTo>
                    <a:pt x="1727" y="86"/>
                  </a:lnTo>
                  <a:lnTo>
                    <a:pt x="1755" y="86"/>
                  </a:lnTo>
                  <a:lnTo>
                    <a:pt x="1755" y="98"/>
                  </a:lnTo>
                  <a:lnTo>
                    <a:pt x="1785" y="98"/>
                  </a:lnTo>
                  <a:lnTo>
                    <a:pt x="1785" y="102"/>
                  </a:lnTo>
                  <a:lnTo>
                    <a:pt x="1811" y="102"/>
                  </a:lnTo>
                  <a:lnTo>
                    <a:pt x="1811" y="98"/>
                  </a:lnTo>
                  <a:lnTo>
                    <a:pt x="1839" y="98"/>
                  </a:lnTo>
                  <a:lnTo>
                    <a:pt x="1839" y="112"/>
                  </a:lnTo>
                  <a:lnTo>
                    <a:pt x="1869" y="112"/>
                  </a:lnTo>
                  <a:lnTo>
                    <a:pt x="1869" y="108"/>
                  </a:lnTo>
                  <a:lnTo>
                    <a:pt x="1925" y="108"/>
                  </a:lnTo>
                  <a:lnTo>
                    <a:pt x="1925" y="94"/>
                  </a:lnTo>
                  <a:lnTo>
                    <a:pt x="1952" y="94"/>
                  </a:lnTo>
                  <a:lnTo>
                    <a:pt x="1952" y="76"/>
                  </a:lnTo>
                  <a:lnTo>
                    <a:pt x="1980" y="76"/>
                  </a:lnTo>
                  <a:lnTo>
                    <a:pt x="1980" y="32"/>
                  </a:lnTo>
                  <a:lnTo>
                    <a:pt x="2010" y="32"/>
                  </a:lnTo>
                  <a:lnTo>
                    <a:pt x="2010" y="38"/>
                  </a:lnTo>
                  <a:lnTo>
                    <a:pt x="2038" y="38"/>
                  </a:lnTo>
                  <a:lnTo>
                    <a:pt x="2038" y="74"/>
                  </a:lnTo>
                  <a:lnTo>
                    <a:pt x="2066" y="74"/>
                  </a:lnTo>
                  <a:lnTo>
                    <a:pt x="2066" y="22"/>
                  </a:lnTo>
                  <a:lnTo>
                    <a:pt x="2096" y="22"/>
                  </a:lnTo>
                  <a:lnTo>
                    <a:pt x="2096" y="0"/>
                  </a:lnTo>
                  <a:lnTo>
                    <a:pt x="2122" y="0"/>
                  </a:lnTo>
                  <a:lnTo>
                    <a:pt x="2122" y="26"/>
                  </a:lnTo>
                  <a:lnTo>
                    <a:pt x="2150" y="26"/>
                  </a:lnTo>
                  <a:lnTo>
                    <a:pt x="2150" y="16"/>
                  </a:lnTo>
                  <a:lnTo>
                    <a:pt x="2180" y="16"/>
                  </a:lnTo>
                  <a:lnTo>
                    <a:pt x="2180" y="50"/>
                  </a:lnTo>
                  <a:lnTo>
                    <a:pt x="2208" y="50"/>
                  </a:lnTo>
                  <a:lnTo>
                    <a:pt x="2208" y="82"/>
                  </a:lnTo>
                  <a:lnTo>
                    <a:pt x="2236" y="82"/>
                  </a:lnTo>
                  <a:lnTo>
                    <a:pt x="2236" y="116"/>
                  </a:lnTo>
                  <a:lnTo>
                    <a:pt x="2238" y="116"/>
                  </a:lnTo>
                  <a:lnTo>
                    <a:pt x="2264" y="116"/>
                  </a:lnTo>
                  <a:lnTo>
                    <a:pt x="2264" y="104"/>
                  </a:lnTo>
                  <a:lnTo>
                    <a:pt x="2322" y="104"/>
                  </a:lnTo>
                  <a:lnTo>
                    <a:pt x="2322" y="24"/>
                  </a:lnTo>
                  <a:lnTo>
                    <a:pt x="2350" y="24"/>
                  </a:lnTo>
                  <a:lnTo>
                    <a:pt x="2350" y="6"/>
                  </a:lnTo>
                  <a:lnTo>
                    <a:pt x="2378" y="6"/>
                  </a:lnTo>
                  <a:lnTo>
                    <a:pt x="2378" y="106"/>
                  </a:lnTo>
                  <a:lnTo>
                    <a:pt x="2406" y="106"/>
                  </a:lnTo>
                  <a:lnTo>
                    <a:pt x="2406" y="92"/>
                  </a:lnTo>
                  <a:lnTo>
                    <a:pt x="2464" y="92"/>
                  </a:lnTo>
                  <a:lnTo>
                    <a:pt x="2464" y="82"/>
                  </a:lnTo>
                  <a:lnTo>
                    <a:pt x="2520" y="82"/>
                  </a:lnTo>
                  <a:lnTo>
                    <a:pt x="2520" y="72"/>
                  </a:lnTo>
                  <a:lnTo>
                    <a:pt x="2550" y="72"/>
                  </a:lnTo>
                  <a:lnTo>
                    <a:pt x="2550" y="184"/>
                  </a:lnTo>
                  <a:lnTo>
                    <a:pt x="2831" y="184"/>
                  </a:lnTo>
                </a:path>
              </a:pathLst>
            </a:custGeom>
            <a:noFill/>
            <a:ln w="22225" cap="sq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91E340FC-94FA-14C5-D020-B82D92A8F8D6}"/>
              </a:ext>
            </a:extLst>
          </p:cNvPr>
          <p:cNvGrpSpPr/>
          <p:nvPr/>
        </p:nvGrpSpPr>
        <p:grpSpPr>
          <a:xfrm>
            <a:off x="5732824" y="4462425"/>
            <a:ext cx="5735736" cy="1315441"/>
            <a:chOff x="5732824" y="4489781"/>
            <a:chExt cx="5735736" cy="1315441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178500E-9E9D-0456-48E0-C771DAF63005}"/>
                </a:ext>
              </a:extLst>
            </p:cNvPr>
            <p:cNvGrpSpPr/>
            <p:nvPr/>
          </p:nvGrpSpPr>
          <p:grpSpPr>
            <a:xfrm>
              <a:off x="5732824" y="4489781"/>
              <a:ext cx="5623357" cy="1315441"/>
              <a:chOff x="5732824" y="2821694"/>
              <a:chExt cx="5623357" cy="1315441"/>
            </a:xfrm>
          </p:grpSpPr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CAD5E758-C461-26CB-89D3-277DAE650FA2}"/>
                  </a:ext>
                </a:extLst>
              </p:cNvPr>
              <p:cNvSpPr txBox="1"/>
              <p:nvPr/>
            </p:nvSpPr>
            <p:spPr>
              <a:xfrm>
                <a:off x="6060507" y="3261604"/>
                <a:ext cx="249551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0.4</a:t>
                </a:r>
              </a:p>
            </p:txBody>
          </p: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439085D3-EA8A-2708-E2C3-3D3356AA20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400103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EAF4CFA7-DF76-B6A4-2039-5340BC6E33D2}"/>
                  </a:ext>
                </a:extLst>
              </p:cNvPr>
              <p:cNvSpPr txBox="1"/>
              <p:nvPr/>
            </p:nvSpPr>
            <p:spPr>
              <a:xfrm>
                <a:off x="6060507" y="3481559"/>
                <a:ext cx="249551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0.2</a:t>
                </a:r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7E990849-D02B-C208-6C5E-32A3E2E84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620058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6BD22CE-AF50-2311-EDF2-8BBCC7621280}"/>
                  </a:ext>
                </a:extLst>
              </p:cNvPr>
              <p:cNvSpPr txBox="1"/>
              <p:nvPr/>
            </p:nvSpPr>
            <p:spPr>
              <a:xfrm>
                <a:off x="6188748" y="3701515"/>
                <a:ext cx="121310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</a:t>
                </a:r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1319FC9A-8F6F-4DCB-CBC0-BA602271C5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840014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73EB8F92-E1D6-D00E-EB73-264616A6683D}"/>
                  </a:ext>
                </a:extLst>
              </p:cNvPr>
              <p:cNvSpPr txBox="1"/>
              <p:nvPr/>
            </p:nvSpPr>
            <p:spPr>
              <a:xfrm>
                <a:off x="6526886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0</a:t>
                </a:r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62BE0A7A-579B-DB05-66FE-452AD61F26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591148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E0BD8508-363B-D55F-CB51-9F99E2DF33DA}"/>
                  </a:ext>
                </a:extLst>
              </p:cNvPr>
              <p:cNvSpPr txBox="1"/>
              <p:nvPr/>
            </p:nvSpPr>
            <p:spPr>
              <a:xfrm>
                <a:off x="7422236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5</a:t>
                </a:r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BE9A517B-291D-886A-7E6C-211C30FA39C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491737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1C11652E-9B43-2CDC-AC5A-96D96D4D7656}"/>
                  </a:ext>
                </a:extLst>
              </p:cNvPr>
              <p:cNvSpPr txBox="1"/>
              <p:nvPr/>
            </p:nvSpPr>
            <p:spPr>
              <a:xfrm>
                <a:off x="8329492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10</a:t>
                </a:r>
              </a:p>
            </p:txBody>
          </p: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DBC7A4EF-F68D-32FB-676B-508C8541231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92326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FF1B37A9-BC21-E2D6-BF83-C07D43A13662}"/>
                  </a:ext>
                </a:extLst>
              </p:cNvPr>
              <p:cNvSpPr txBox="1"/>
              <p:nvPr/>
            </p:nvSpPr>
            <p:spPr>
              <a:xfrm>
                <a:off x="9222460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15</a:t>
                </a:r>
              </a:p>
            </p:txBody>
          </p: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CD0D4E9D-F548-CEEC-4B21-A8593596B64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292915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21E25E32-5B54-99A8-4032-64D9F7C220B8}"/>
                  </a:ext>
                </a:extLst>
              </p:cNvPr>
              <p:cNvSpPr txBox="1"/>
              <p:nvPr/>
            </p:nvSpPr>
            <p:spPr>
              <a:xfrm>
                <a:off x="10127335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20</a:t>
                </a:r>
              </a:p>
            </p:txBody>
          </p: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7F0F886A-755F-E43D-C863-77CB5AC78A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193504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622FC9A5-0153-CD19-351D-A987271EC871}"/>
                  </a:ext>
                </a:extLst>
              </p:cNvPr>
              <p:cNvSpPr txBox="1"/>
              <p:nvPr/>
            </p:nvSpPr>
            <p:spPr>
              <a:xfrm>
                <a:off x="11029829" y="3952469"/>
                <a:ext cx="1882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GB" sz="1200">
                    <a:solidFill>
                      <a:schemeClr val="tx2"/>
                    </a:solidFill>
                  </a:rPr>
                  <a:t>25</a:t>
                </a:r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E0946BEC-9B74-6F90-EE51-607B9B1C411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094091" y="3919331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CD65982D-26BE-6670-A58D-DBB8F6FF08BB}"/>
                  </a:ext>
                </a:extLst>
              </p:cNvPr>
              <p:cNvSpPr txBox="1"/>
              <p:nvPr/>
            </p:nvSpPr>
            <p:spPr>
              <a:xfrm rot="16200000">
                <a:off x="5386740" y="3258352"/>
                <a:ext cx="969168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GB" sz="1200" b="1">
                    <a:solidFill>
                      <a:schemeClr val="tx2"/>
                    </a:solidFill>
                  </a:rPr>
                  <a:t>Frequency</a:t>
                </a: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641A3BD7-83EF-AE0B-90E0-22FAA66309EC}"/>
                  </a:ext>
                </a:extLst>
              </p:cNvPr>
              <p:cNvSpPr/>
              <p:nvPr/>
            </p:nvSpPr>
            <p:spPr>
              <a:xfrm>
                <a:off x="6388894" y="2912269"/>
                <a:ext cx="4967287" cy="969169"/>
              </a:xfrm>
              <a:custGeom>
                <a:avLst/>
                <a:gdLst>
                  <a:gd name="connsiteX0" fmla="*/ 0 w 4967287"/>
                  <a:gd name="connsiteY0" fmla="*/ 0 h 976312"/>
                  <a:gd name="connsiteX1" fmla="*/ 0 w 4967287"/>
                  <a:gd name="connsiteY1" fmla="*/ 976312 h 976312"/>
                  <a:gd name="connsiteX2" fmla="*/ 4967287 w 4967287"/>
                  <a:gd name="connsiteY2" fmla="*/ 976312 h 976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67287" h="976312">
                    <a:moveTo>
                      <a:pt x="0" y="0"/>
                    </a:moveTo>
                    <a:lnTo>
                      <a:pt x="0" y="976312"/>
                    </a:lnTo>
                    <a:lnTo>
                      <a:pt x="4967287" y="976312"/>
                    </a:lnTo>
                  </a:path>
                </a:pathLst>
              </a:custGeom>
              <a:noFill/>
              <a:ln w="19050" cap="sq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6D678DC3-739D-F17F-E0B5-4952C64A31C7}"/>
                  </a:ext>
                </a:extLst>
              </p:cNvPr>
              <p:cNvSpPr txBox="1"/>
              <p:nvPr/>
            </p:nvSpPr>
            <p:spPr>
              <a:xfrm>
                <a:off x="6055698" y="3041649"/>
                <a:ext cx="254360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0.6</a:t>
                </a:r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BB49460E-0E19-9282-23FF-C9DA510037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3180148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A5210336-9D5A-6A0D-FE40-05F8AF5C7F96}"/>
                  </a:ext>
                </a:extLst>
              </p:cNvPr>
              <p:cNvSpPr txBox="1"/>
              <p:nvPr/>
            </p:nvSpPr>
            <p:spPr>
              <a:xfrm>
                <a:off x="6055698" y="2821694"/>
                <a:ext cx="254360" cy="276999"/>
              </a:xfrm>
              <a:prstGeom prst="rect">
                <a:avLst/>
              </a:prstGeom>
              <a:noFill/>
            </p:spPr>
            <p:txBody>
              <a:bodyPr wrap="none" lIns="0" rIns="36000" rtlCol="0" anchor="ctr">
                <a:spAutoFit/>
              </a:bodyPr>
              <a:lstStyle/>
              <a:p>
                <a:pPr algn="r"/>
                <a:r>
                  <a:rPr lang="en-GB" sz="1200">
                    <a:solidFill>
                      <a:schemeClr val="tx2"/>
                    </a:solidFill>
                  </a:rPr>
                  <a:t>0.8</a:t>
                </a:r>
              </a:p>
            </p:txBody>
          </p: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B11DE8B6-ECEA-221D-3879-99D648F0E9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6983" y="2960193"/>
                <a:ext cx="54000" cy="0"/>
              </a:xfrm>
              <a:prstGeom prst="line">
                <a:avLst/>
              </a:prstGeom>
              <a:ln w="19050" cap="sq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B0CBF724-6DE2-E271-9D63-7D41BEA98AD6}"/>
                </a:ext>
              </a:extLst>
            </p:cNvPr>
            <p:cNvGrpSpPr/>
            <p:nvPr/>
          </p:nvGrpSpPr>
          <p:grpSpPr>
            <a:xfrm>
              <a:off x="9546099" y="4754553"/>
              <a:ext cx="1922461" cy="464942"/>
              <a:chOff x="9780207" y="2759391"/>
              <a:chExt cx="1922461" cy="464942"/>
            </a:xfrm>
          </p:grpSpPr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F159FB66-5E5F-B322-7CAE-7F38CB32E641}"/>
                  </a:ext>
                </a:extLst>
              </p:cNvPr>
              <p:cNvSpPr txBox="1"/>
              <p:nvPr/>
            </p:nvSpPr>
            <p:spPr>
              <a:xfrm>
                <a:off x="10063892" y="2916556"/>
                <a:ext cx="163877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GB" sz="1000" i="1">
                    <a:solidFill>
                      <a:schemeClr val="tx2"/>
                    </a:solidFill>
                  </a:rPr>
                  <a:t>STXBP1</a:t>
                </a:r>
                <a:r>
                  <a:rPr lang="en-GB" sz="1000">
                    <a:solidFill>
                      <a:schemeClr val="tx2"/>
                    </a:solidFill>
                  </a:rPr>
                  <a:t> (n=22)</a:t>
                </a:r>
              </a:p>
              <a:p>
                <a:r>
                  <a:rPr lang="en-GB" sz="1000">
                    <a:solidFill>
                      <a:schemeClr val="tx2"/>
                    </a:solidFill>
                  </a:rPr>
                  <a:t>Remainder of cohort (n=636)</a:t>
                </a:r>
              </a:p>
            </p:txBody>
          </p: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464FAEC1-4813-40C3-1202-7A42D4721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6750" y="3000229"/>
                <a:ext cx="179024" cy="0"/>
              </a:xfrm>
              <a:prstGeom prst="line">
                <a:avLst/>
              </a:prstGeom>
              <a:ln w="2222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0DE9A94D-B6E6-06AB-514F-EDFBB9AD57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6750" y="3148956"/>
                <a:ext cx="179024" cy="0"/>
              </a:xfrm>
              <a:prstGeom prst="line">
                <a:avLst/>
              </a:prstGeom>
              <a:ln w="222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3B30B804-E3CB-A360-0852-8D500DA96E20}"/>
                  </a:ext>
                </a:extLst>
              </p:cNvPr>
              <p:cNvSpPr txBox="1"/>
              <p:nvPr/>
            </p:nvSpPr>
            <p:spPr>
              <a:xfrm>
                <a:off x="9780207" y="2759391"/>
                <a:ext cx="614207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GB" sz="1000" b="1">
                    <a:solidFill>
                      <a:schemeClr val="tx2"/>
                    </a:solidFill>
                  </a:rPr>
                  <a:t>Cohort</a:t>
                </a:r>
              </a:p>
            </p:txBody>
          </p:sp>
        </p:grp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7E0A1EA1-CABD-CCA9-1C12-D9E0FE1A8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3050" y="4622800"/>
              <a:ext cx="3143250" cy="885825"/>
            </a:xfrm>
            <a:custGeom>
              <a:avLst/>
              <a:gdLst>
                <a:gd name="T0" fmla="*/ 0 w 1980"/>
                <a:gd name="T1" fmla="*/ 208 h 558"/>
                <a:gd name="T2" fmla="*/ 57 w 1980"/>
                <a:gd name="T3" fmla="*/ 208 h 558"/>
                <a:gd name="T4" fmla="*/ 57 w 1980"/>
                <a:gd name="T5" fmla="*/ 0 h 558"/>
                <a:gd name="T6" fmla="*/ 85 w 1980"/>
                <a:gd name="T7" fmla="*/ 0 h 558"/>
                <a:gd name="T8" fmla="*/ 85 w 1980"/>
                <a:gd name="T9" fmla="*/ 52 h 558"/>
                <a:gd name="T10" fmla="*/ 111 w 1980"/>
                <a:gd name="T11" fmla="*/ 52 h 558"/>
                <a:gd name="T12" fmla="*/ 111 w 1980"/>
                <a:gd name="T13" fmla="*/ 70 h 558"/>
                <a:gd name="T14" fmla="*/ 141 w 1980"/>
                <a:gd name="T15" fmla="*/ 70 h 558"/>
                <a:gd name="T16" fmla="*/ 141 w 1980"/>
                <a:gd name="T17" fmla="*/ 208 h 558"/>
                <a:gd name="T18" fmla="*/ 169 w 1980"/>
                <a:gd name="T19" fmla="*/ 208 h 558"/>
                <a:gd name="T20" fmla="*/ 169 w 1980"/>
                <a:gd name="T21" fmla="*/ 278 h 558"/>
                <a:gd name="T22" fmla="*/ 285 w 1980"/>
                <a:gd name="T23" fmla="*/ 278 h 558"/>
                <a:gd name="T24" fmla="*/ 285 w 1980"/>
                <a:gd name="T25" fmla="*/ 158 h 558"/>
                <a:gd name="T26" fmla="*/ 339 w 1980"/>
                <a:gd name="T27" fmla="*/ 158 h 558"/>
                <a:gd name="T28" fmla="*/ 339 w 1980"/>
                <a:gd name="T29" fmla="*/ 208 h 558"/>
                <a:gd name="T30" fmla="*/ 425 w 1980"/>
                <a:gd name="T31" fmla="*/ 208 h 558"/>
                <a:gd name="T32" fmla="*/ 425 w 1980"/>
                <a:gd name="T33" fmla="*/ 158 h 558"/>
                <a:gd name="T34" fmla="*/ 453 w 1980"/>
                <a:gd name="T35" fmla="*/ 158 h 558"/>
                <a:gd name="T36" fmla="*/ 453 w 1980"/>
                <a:gd name="T37" fmla="*/ 140 h 558"/>
                <a:gd name="T38" fmla="*/ 509 w 1980"/>
                <a:gd name="T39" fmla="*/ 140 h 558"/>
                <a:gd name="T40" fmla="*/ 509 w 1980"/>
                <a:gd name="T41" fmla="*/ 208 h 558"/>
                <a:gd name="T42" fmla="*/ 567 w 1980"/>
                <a:gd name="T43" fmla="*/ 208 h 558"/>
                <a:gd name="T44" fmla="*/ 567 w 1980"/>
                <a:gd name="T45" fmla="*/ 278 h 558"/>
                <a:gd name="T46" fmla="*/ 595 w 1980"/>
                <a:gd name="T47" fmla="*/ 278 h 558"/>
                <a:gd name="T48" fmla="*/ 595 w 1980"/>
                <a:gd name="T49" fmla="*/ 418 h 558"/>
                <a:gd name="T50" fmla="*/ 623 w 1980"/>
                <a:gd name="T51" fmla="*/ 418 h 558"/>
                <a:gd name="T52" fmla="*/ 623 w 1980"/>
                <a:gd name="T53" fmla="*/ 328 h 558"/>
                <a:gd name="T54" fmla="*/ 651 w 1980"/>
                <a:gd name="T55" fmla="*/ 328 h 558"/>
                <a:gd name="T56" fmla="*/ 651 w 1980"/>
                <a:gd name="T57" fmla="*/ 208 h 558"/>
                <a:gd name="T58" fmla="*/ 908 w 1980"/>
                <a:gd name="T59" fmla="*/ 208 h 558"/>
                <a:gd name="T60" fmla="*/ 908 w 1980"/>
                <a:gd name="T61" fmla="*/ 328 h 558"/>
                <a:gd name="T62" fmla="*/ 964 w 1980"/>
                <a:gd name="T63" fmla="*/ 328 h 558"/>
                <a:gd name="T64" fmla="*/ 964 w 1980"/>
                <a:gd name="T65" fmla="*/ 210 h 558"/>
                <a:gd name="T66" fmla="*/ 1190 w 1980"/>
                <a:gd name="T67" fmla="*/ 210 h 558"/>
                <a:gd name="T68" fmla="*/ 1190 w 1980"/>
                <a:gd name="T69" fmla="*/ 386 h 558"/>
                <a:gd name="T70" fmla="*/ 1248 w 1980"/>
                <a:gd name="T71" fmla="*/ 386 h 558"/>
                <a:gd name="T72" fmla="*/ 1248 w 1980"/>
                <a:gd name="T73" fmla="*/ 558 h 558"/>
                <a:gd name="T74" fmla="*/ 1413 w 1980"/>
                <a:gd name="T75" fmla="*/ 558 h 558"/>
                <a:gd name="T76" fmla="*/ 1413 w 1980"/>
                <a:gd name="T77" fmla="*/ 544 h 558"/>
                <a:gd name="T78" fmla="*/ 1421 w 1980"/>
                <a:gd name="T79" fmla="*/ 544 h 558"/>
                <a:gd name="T80" fmla="*/ 1421 w 1980"/>
                <a:gd name="T81" fmla="*/ 542 h 558"/>
                <a:gd name="T82" fmla="*/ 1447 w 1980"/>
                <a:gd name="T83" fmla="*/ 542 h 558"/>
                <a:gd name="T84" fmla="*/ 1447 w 1980"/>
                <a:gd name="T85" fmla="*/ 542 h 558"/>
                <a:gd name="T86" fmla="*/ 1447 w 1980"/>
                <a:gd name="T87" fmla="*/ 546 h 558"/>
                <a:gd name="T88" fmla="*/ 1477 w 1980"/>
                <a:gd name="T89" fmla="*/ 546 h 558"/>
                <a:gd name="T90" fmla="*/ 1477 w 1980"/>
                <a:gd name="T91" fmla="*/ 558 h 558"/>
                <a:gd name="T92" fmla="*/ 1980 w 1980"/>
                <a:gd name="T93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0" h="558">
                  <a:moveTo>
                    <a:pt x="0" y="208"/>
                  </a:moveTo>
                  <a:lnTo>
                    <a:pt x="57" y="208"/>
                  </a:lnTo>
                  <a:lnTo>
                    <a:pt x="57" y="0"/>
                  </a:lnTo>
                  <a:lnTo>
                    <a:pt x="85" y="0"/>
                  </a:lnTo>
                  <a:lnTo>
                    <a:pt x="85" y="52"/>
                  </a:lnTo>
                  <a:lnTo>
                    <a:pt x="111" y="52"/>
                  </a:lnTo>
                  <a:lnTo>
                    <a:pt x="111" y="70"/>
                  </a:lnTo>
                  <a:lnTo>
                    <a:pt x="141" y="70"/>
                  </a:lnTo>
                  <a:lnTo>
                    <a:pt x="141" y="208"/>
                  </a:lnTo>
                  <a:lnTo>
                    <a:pt x="169" y="208"/>
                  </a:lnTo>
                  <a:lnTo>
                    <a:pt x="169" y="278"/>
                  </a:lnTo>
                  <a:lnTo>
                    <a:pt x="285" y="278"/>
                  </a:lnTo>
                  <a:lnTo>
                    <a:pt x="285" y="158"/>
                  </a:lnTo>
                  <a:lnTo>
                    <a:pt x="339" y="158"/>
                  </a:lnTo>
                  <a:lnTo>
                    <a:pt x="339" y="208"/>
                  </a:lnTo>
                  <a:lnTo>
                    <a:pt x="425" y="208"/>
                  </a:lnTo>
                  <a:lnTo>
                    <a:pt x="425" y="158"/>
                  </a:lnTo>
                  <a:lnTo>
                    <a:pt x="453" y="158"/>
                  </a:lnTo>
                  <a:lnTo>
                    <a:pt x="453" y="140"/>
                  </a:lnTo>
                  <a:lnTo>
                    <a:pt x="509" y="140"/>
                  </a:lnTo>
                  <a:lnTo>
                    <a:pt x="509" y="208"/>
                  </a:lnTo>
                  <a:lnTo>
                    <a:pt x="567" y="208"/>
                  </a:lnTo>
                  <a:lnTo>
                    <a:pt x="567" y="278"/>
                  </a:lnTo>
                  <a:lnTo>
                    <a:pt x="595" y="278"/>
                  </a:lnTo>
                  <a:lnTo>
                    <a:pt x="595" y="418"/>
                  </a:lnTo>
                  <a:lnTo>
                    <a:pt x="623" y="418"/>
                  </a:lnTo>
                  <a:lnTo>
                    <a:pt x="623" y="328"/>
                  </a:lnTo>
                  <a:lnTo>
                    <a:pt x="651" y="328"/>
                  </a:lnTo>
                  <a:lnTo>
                    <a:pt x="651" y="208"/>
                  </a:lnTo>
                  <a:lnTo>
                    <a:pt x="908" y="208"/>
                  </a:lnTo>
                  <a:lnTo>
                    <a:pt x="908" y="328"/>
                  </a:lnTo>
                  <a:lnTo>
                    <a:pt x="964" y="328"/>
                  </a:lnTo>
                  <a:lnTo>
                    <a:pt x="964" y="210"/>
                  </a:lnTo>
                  <a:lnTo>
                    <a:pt x="1190" y="210"/>
                  </a:lnTo>
                  <a:lnTo>
                    <a:pt x="1190" y="386"/>
                  </a:lnTo>
                  <a:lnTo>
                    <a:pt x="1248" y="386"/>
                  </a:lnTo>
                  <a:lnTo>
                    <a:pt x="1248" y="558"/>
                  </a:lnTo>
                  <a:lnTo>
                    <a:pt x="1413" y="558"/>
                  </a:lnTo>
                  <a:lnTo>
                    <a:pt x="1413" y="544"/>
                  </a:lnTo>
                  <a:lnTo>
                    <a:pt x="1421" y="544"/>
                  </a:lnTo>
                  <a:lnTo>
                    <a:pt x="1421" y="542"/>
                  </a:lnTo>
                  <a:lnTo>
                    <a:pt x="1447" y="542"/>
                  </a:lnTo>
                  <a:lnTo>
                    <a:pt x="1447" y="542"/>
                  </a:lnTo>
                  <a:lnTo>
                    <a:pt x="1447" y="546"/>
                  </a:lnTo>
                  <a:lnTo>
                    <a:pt x="1477" y="546"/>
                  </a:lnTo>
                  <a:lnTo>
                    <a:pt x="1477" y="558"/>
                  </a:lnTo>
                  <a:lnTo>
                    <a:pt x="1980" y="558"/>
                  </a:lnTo>
                </a:path>
              </a:pathLst>
            </a:custGeom>
            <a:noFill/>
            <a:ln w="22225" cap="sq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7">
              <a:extLst>
                <a:ext uri="{FF2B5EF4-FFF2-40B4-BE49-F238E27FC236}">
                  <a16:creationId xmlns:a16="http://schemas.microsoft.com/office/drawing/2014/main" id="{A0E48773-1735-DA70-D67D-ECDC71F8F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6225" y="5299075"/>
              <a:ext cx="4494213" cy="209550"/>
            </a:xfrm>
            <a:custGeom>
              <a:avLst/>
              <a:gdLst>
                <a:gd name="T0" fmla="*/ 25 w 2831"/>
                <a:gd name="T1" fmla="*/ 132 h 132"/>
                <a:gd name="T2" fmla="*/ 53 w 2831"/>
                <a:gd name="T3" fmla="*/ 72 h 132"/>
                <a:gd name="T4" fmla="*/ 83 w 2831"/>
                <a:gd name="T5" fmla="*/ 22 h 132"/>
                <a:gd name="T6" fmla="*/ 111 w 2831"/>
                <a:gd name="T7" fmla="*/ 4 h 132"/>
                <a:gd name="T8" fmla="*/ 167 w 2831"/>
                <a:gd name="T9" fmla="*/ 0 h 132"/>
                <a:gd name="T10" fmla="*/ 195 w 2831"/>
                <a:gd name="T11" fmla="*/ 2 h 132"/>
                <a:gd name="T12" fmla="*/ 225 w 2831"/>
                <a:gd name="T13" fmla="*/ 12 h 132"/>
                <a:gd name="T14" fmla="*/ 251 w 2831"/>
                <a:gd name="T15" fmla="*/ 20 h 132"/>
                <a:gd name="T16" fmla="*/ 281 w 2831"/>
                <a:gd name="T17" fmla="*/ 30 h 132"/>
                <a:gd name="T18" fmla="*/ 309 w 2831"/>
                <a:gd name="T19" fmla="*/ 38 h 132"/>
                <a:gd name="T20" fmla="*/ 339 w 2831"/>
                <a:gd name="T21" fmla="*/ 40 h 132"/>
                <a:gd name="T22" fmla="*/ 367 w 2831"/>
                <a:gd name="T23" fmla="*/ 44 h 132"/>
                <a:gd name="T24" fmla="*/ 395 w 2831"/>
                <a:gd name="T25" fmla="*/ 48 h 132"/>
                <a:gd name="T26" fmla="*/ 423 w 2831"/>
                <a:gd name="T27" fmla="*/ 52 h 132"/>
                <a:gd name="T28" fmla="*/ 451 w 2831"/>
                <a:gd name="T29" fmla="*/ 60 h 132"/>
                <a:gd name="T30" fmla="*/ 477 w 2831"/>
                <a:gd name="T31" fmla="*/ 74 h 132"/>
                <a:gd name="T32" fmla="*/ 537 w 2831"/>
                <a:gd name="T33" fmla="*/ 72 h 132"/>
                <a:gd name="T34" fmla="*/ 565 w 2831"/>
                <a:gd name="T35" fmla="*/ 78 h 132"/>
                <a:gd name="T36" fmla="*/ 593 w 2831"/>
                <a:gd name="T37" fmla="*/ 88 h 132"/>
                <a:gd name="T38" fmla="*/ 651 w 2831"/>
                <a:gd name="T39" fmla="*/ 92 h 132"/>
                <a:gd name="T40" fmla="*/ 680 w 2831"/>
                <a:gd name="T41" fmla="*/ 96 h 132"/>
                <a:gd name="T42" fmla="*/ 736 w 2831"/>
                <a:gd name="T43" fmla="*/ 100 h 132"/>
                <a:gd name="T44" fmla="*/ 764 w 2831"/>
                <a:gd name="T45" fmla="*/ 96 h 132"/>
                <a:gd name="T46" fmla="*/ 790 w 2831"/>
                <a:gd name="T47" fmla="*/ 100 h 132"/>
                <a:gd name="T48" fmla="*/ 960 w 2831"/>
                <a:gd name="T49" fmla="*/ 96 h 132"/>
                <a:gd name="T50" fmla="*/ 1018 w 2831"/>
                <a:gd name="T51" fmla="*/ 88 h 132"/>
                <a:gd name="T52" fmla="*/ 1076 w 2831"/>
                <a:gd name="T53" fmla="*/ 98 h 132"/>
                <a:gd name="T54" fmla="*/ 1106 w 2831"/>
                <a:gd name="T55" fmla="*/ 108 h 132"/>
                <a:gd name="T56" fmla="*/ 1132 w 2831"/>
                <a:gd name="T57" fmla="*/ 106 h 132"/>
                <a:gd name="T58" fmla="*/ 1160 w 2831"/>
                <a:gd name="T59" fmla="*/ 110 h 132"/>
                <a:gd name="T60" fmla="*/ 1190 w 2831"/>
                <a:gd name="T61" fmla="*/ 114 h 132"/>
                <a:gd name="T62" fmla="*/ 1218 w 2831"/>
                <a:gd name="T63" fmla="*/ 108 h 132"/>
                <a:gd name="T64" fmla="*/ 1272 w 2831"/>
                <a:gd name="T65" fmla="*/ 114 h 132"/>
                <a:gd name="T66" fmla="*/ 1361 w 2831"/>
                <a:gd name="T67" fmla="*/ 120 h 132"/>
                <a:gd name="T68" fmla="*/ 1419 w 2831"/>
                <a:gd name="T69" fmla="*/ 118 h 132"/>
                <a:gd name="T70" fmla="*/ 1445 w 2831"/>
                <a:gd name="T71" fmla="*/ 116 h 132"/>
                <a:gd name="T72" fmla="*/ 1785 w 2831"/>
                <a:gd name="T73" fmla="*/ 120 h 132"/>
                <a:gd name="T74" fmla="*/ 1982 w 2831"/>
                <a:gd name="T75" fmla="*/ 126 h 132"/>
                <a:gd name="T76" fmla="*/ 2831 w 2831"/>
                <a:gd name="T7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31" h="132">
                  <a:moveTo>
                    <a:pt x="0" y="132"/>
                  </a:moveTo>
                  <a:lnTo>
                    <a:pt x="25" y="132"/>
                  </a:lnTo>
                  <a:lnTo>
                    <a:pt x="25" y="72"/>
                  </a:lnTo>
                  <a:lnTo>
                    <a:pt x="53" y="72"/>
                  </a:lnTo>
                  <a:lnTo>
                    <a:pt x="53" y="22"/>
                  </a:lnTo>
                  <a:lnTo>
                    <a:pt x="83" y="22"/>
                  </a:lnTo>
                  <a:lnTo>
                    <a:pt x="83" y="4"/>
                  </a:lnTo>
                  <a:lnTo>
                    <a:pt x="111" y="4"/>
                  </a:lnTo>
                  <a:lnTo>
                    <a:pt x="111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95" y="2"/>
                  </a:lnTo>
                  <a:lnTo>
                    <a:pt x="195" y="12"/>
                  </a:lnTo>
                  <a:lnTo>
                    <a:pt x="225" y="12"/>
                  </a:lnTo>
                  <a:lnTo>
                    <a:pt x="225" y="20"/>
                  </a:lnTo>
                  <a:lnTo>
                    <a:pt x="251" y="20"/>
                  </a:lnTo>
                  <a:lnTo>
                    <a:pt x="251" y="30"/>
                  </a:lnTo>
                  <a:lnTo>
                    <a:pt x="281" y="30"/>
                  </a:lnTo>
                  <a:lnTo>
                    <a:pt x="281" y="38"/>
                  </a:lnTo>
                  <a:lnTo>
                    <a:pt x="309" y="38"/>
                  </a:lnTo>
                  <a:lnTo>
                    <a:pt x="309" y="40"/>
                  </a:lnTo>
                  <a:lnTo>
                    <a:pt x="339" y="40"/>
                  </a:lnTo>
                  <a:lnTo>
                    <a:pt x="339" y="44"/>
                  </a:lnTo>
                  <a:lnTo>
                    <a:pt x="367" y="44"/>
                  </a:lnTo>
                  <a:lnTo>
                    <a:pt x="367" y="48"/>
                  </a:lnTo>
                  <a:lnTo>
                    <a:pt x="395" y="48"/>
                  </a:lnTo>
                  <a:lnTo>
                    <a:pt x="395" y="52"/>
                  </a:lnTo>
                  <a:lnTo>
                    <a:pt x="423" y="52"/>
                  </a:lnTo>
                  <a:lnTo>
                    <a:pt x="423" y="60"/>
                  </a:lnTo>
                  <a:lnTo>
                    <a:pt x="451" y="60"/>
                  </a:lnTo>
                  <a:lnTo>
                    <a:pt x="451" y="74"/>
                  </a:lnTo>
                  <a:lnTo>
                    <a:pt x="477" y="74"/>
                  </a:lnTo>
                  <a:lnTo>
                    <a:pt x="477" y="72"/>
                  </a:lnTo>
                  <a:lnTo>
                    <a:pt x="537" y="72"/>
                  </a:lnTo>
                  <a:lnTo>
                    <a:pt x="537" y="78"/>
                  </a:lnTo>
                  <a:lnTo>
                    <a:pt x="565" y="78"/>
                  </a:lnTo>
                  <a:lnTo>
                    <a:pt x="565" y="88"/>
                  </a:lnTo>
                  <a:lnTo>
                    <a:pt x="593" y="88"/>
                  </a:lnTo>
                  <a:lnTo>
                    <a:pt x="593" y="92"/>
                  </a:lnTo>
                  <a:lnTo>
                    <a:pt x="651" y="92"/>
                  </a:lnTo>
                  <a:lnTo>
                    <a:pt x="651" y="96"/>
                  </a:lnTo>
                  <a:lnTo>
                    <a:pt x="680" y="96"/>
                  </a:lnTo>
                  <a:lnTo>
                    <a:pt x="680" y="100"/>
                  </a:lnTo>
                  <a:lnTo>
                    <a:pt x="736" y="100"/>
                  </a:lnTo>
                  <a:lnTo>
                    <a:pt x="736" y="96"/>
                  </a:lnTo>
                  <a:lnTo>
                    <a:pt x="764" y="96"/>
                  </a:lnTo>
                  <a:lnTo>
                    <a:pt x="764" y="100"/>
                  </a:lnTo>
                  <a:lnTo>
                    <a:pt x="790" y="100"/>
                  </a:lnTo>
                  <a:lnTo>
                    <a:pt x="790" y="96"/>
                  </a:lnTo>
                  <a:lnTo>
                    <a:pt x="960" y="96"/>
                  </a:lnTo>
                  <a:lnTo>
                    <a:pt x="960" y="88"/>
                  </a:lnTo>
                  <a:lnTo>
                    <a:pt x="1018" y="88"/>
                  </a:lnTo>
                  <a:lnTo>
                    <a:pt x="1018" y="98"/>
                  </a:lnTo>
                  <a:lnTo>
                    <a:pt x="1076" y="98"/>
                  </a:lnTo>
                  <a:lnTo>
                    <a:pt x="1076" y="108"/>
                  </a:lnTo>
                  <a:lnTo>
                    <a:pt x="1106" y="108"/>
                  </a:lnTo>
                  <a:lnTo>
                    <a:pt x="1106" y="106"/>
                  </a:lnTo>
                  <a:lnTo>
                    <a:pt x="1132" y="106"/>
                  </a:lnTo>
                  <a:lnTo>
                    <a:pt x="1132" y="110"/>
                  </a:lnTo>
                  <a:lnTo>
                    <a:pt x="1160" y="110"/>
                  </a:lnTo>
                  <a:lnTo>
                    <a:pt x="1160" y="114"/>
                  </a:lnTo>
                  <a:lnTo>
                    <a:pt x="1190" y="114"/>
                  </a:lnTo>
                  <a:lnTo>
                    <a:pt x="1190" y="108"/>
                  </a:lnTo>
                  <a:lnTo>
                    <a:pt x="1218" y="108"/>
                  </a:lnTo>
                  <a:lnTo>
                    <a:pt x="1218" y="114"/>
                  </a:lnTo>
                  <a:lnTo>
                    <a:pt x="1272" y="114"/>
                  </a:lnTo>
                  <a:lnTo>
                    <a:pt x="1272" y="120"/>
                  </a:lnTo>
                  <a:lnTo>
                    <a:pt x="1361" y="120"/>
                  </a:lnTo>
                  <a:lnTo>
                    <a:pt x="1361" y="118"/>
                  </a:lnTo>
                  <a:lnTo>
                    <a:pt x="1419" y="118"/>
                  </a:lnTo>
                  <a:lnTo>
                    <a:pt x="1419" y="116"/>
                  </a:lnTo>
                  <a:lnTo>
                    <a:pt x="1445" y="116"/>
                  </a:lnTo>
                  <a:lnTo>
                    <a:pt x="1445" y="120"/>
                  </a:lnTo>
                  <a:lnTo>
                    <a:pt x="1785" y="120"/>
                  </a:lnTo>
                  <a:lnTo>
                    <a:pt x="1785" y="126"/>
                  </a:lnTo>
                  <a:lnTo>
                    <a:pt x="1982" y="126"/>
                  </a:lnTo>
                  <a:lnTo>
                    <a:pt x="1982" y="132"/>
                  </a:lnTo>
                  <a:lnTo>
                    <a:pt x="2831" y="132"/>
                  </a:lnTo>
                </a:path>
              </a:pathLst>
            </a:custGeom>
            <a:noFill/>
            <a:ln w="22225" cap="sq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5002921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http://purl.org/dc/dcmitype/"/>
    <ds:schemaRef ds:uri="28627d7c-4416-4bc1-86cf-ca6c3a42a8f2"/>
    <ds:schemaRef ds:uri="08562aa6-c0ad-4fb9-8a82-15409d3a28b4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4260126-3124-4BB4-A2FE-0D887F1B7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385</Words>
  <Application>Microsoft Office PowerPoint</Application>
  <PresentationFormat>Widescreen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Quantifying the risk of specific epilepsy phenotypes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25</cp:revision>
  <dcterms:created xsi:type="dcterms:W3CDTF">2022-12-01T09:25:49Z</dcterms:created>
  <dcterms:modified xsi:type="dcterms:W3CDTF">2025-11-21T13:34:35Z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