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5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CB" userId="Fact check" providerId="None"/>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F7EC7488-4E4A-9C24-064D-EB73800D8BFC}" name="Richard Idro" initials="RI" userId="7dfe09efb8e7ea95" providerId="Windows Live"/>
  <p188:author id="{62E723AE-9468-6AF4-9FB1-9993C575DEE3}" name="Rachel Jagger" initials="RJ" userId="Rachel Jagger" providerId="None"/>
  <p188:author id="{548E33BE-41FD-592C-5C8D-31BD765ADCA9}" name="Cambridge" initials="CB" userId="Cambridge" providerId="None"/>
  <p188:author id="{8E3695DE-FAD3-1F21-5694-4325E99CF0BD}" name="Penny Staton" initials="MW" userId="Penny Staton" providerId="Non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2EC8E-2587-4E12-9C1D-1D3781679B9F}" v="7" dt="2025-11-20T11:09:19.59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38" autoAdjust="0"/>
    <p:restoredTop sz="75591" autoAdjust="0"/>
  </p:normalViewPr>
  <p:slideViewPr>
    <p:cSldViewPr snapToGrid="0">
      <p:cViewPr varScale="1">
        <p:scale>
          <a:sx n="75" d="100"/>
          <a:sy n="75" d="100"/>
        </p:scale>
        <p:origin x="1200" y="294"/>
      </p:cViewPr>
      <p:guideLst/>
    </p:cSldViewPr>
  </p:slideViewPr>
  <p:notesTextViewPr>
    <p:cViewPr>
      <p:scale>
        <a:sx n="1" d="1"/>
        <a:sy n="1" d="1"/>
      </p:scale>
      <p:origin x="0" y="0"/>
    </p:cViewPr>
  </p:notesText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commonly reported predictors and correlates of drug-resistant epilepsy (DRE), reported by ≥10 of the studies included in the systematic review, were younger age at onset, a neurological or electroencephalographic (EEG) abnormality, high baseline seizure frequency, neurologic deficit and symptomatic epilepsy.</a:t>
            </a:r>
            <a:r>
              <a:rPr lang="en-US" baseline="30000" dirty="0"/>
              <a:t>1</a:t>
            </a:r>
            <a:r>
              <a:rPr lang="en-US" dirty="0"/>
              <a:t> DRE predictors and correlates reported as statistically significant by &lt;3 studies included for example male sex, drug or alcohol abuse, changes in seizure type with treatment, long latency between epilepsy onset and first antiseizure medication treatment, or epileptic encephalopathy.</a:t>
            </a:r>
            <a:r>
              <a:rPr lang="en-US" baseline="30000" dirty="0"/>
              <a:t>1</a:t>
            </a:r>
            <a:r>
              <a:rPr lang="en-US" dirty="0"/>
              <a:t> </a:t>
            </a:r>
          </a:p>
          <a:p>
            <a:r>
              <a:rPr lang="en-US" dirty="0"/>
              <a:t>The authors were careful to emphasize that counting the number of studies reporting a factor as statistically significant is an imperfect method of analyzing DRE predictors and correlates, as it may not only reflect the biological importance of a factor but also the number of studies conducted in the epilepsy subfield, and the collection of some of the variables may be inherent to study design (e.g., the association of longer disease duration with DRE).</a:t>
            </a:r>
            <a:r>
              <a:rPr lang="en-US" baseline="30000" dirty="0"/>
              <a:t>1</a:t>
            </a:r>
            <a:r>
              <a:rPr lang="en-US" dirty="0"/>
              <a:t> Nonetheless, neurological or EEG abnormalities and symptomatic epilepsy being the most frequently reported factors suggests that underlying structural, immune, infectious, or metabolic </a:t>
            </a:r>
            <a:r>
              <a:rPr lang="en-US" dirty="0" err="1"/>
              <a:t>aetiology</a:t>
            </a:r>
            <a:r>
              <a:rPr lang="en-US" dirty="0"/>
              <a:t> of epilepsy, especially when they lead to neurological or EEG abnormalities, are predictive of a more severe course of epilepsy.</a:t>
            </a:r>
            <a:r>
              <a:rPr lang="en-US" baseline="30000" dirty="0"/>
              <a:t>1</a:t>
            </a:r>
          </a:p>
          <a:p>
            <a:endParaRPr lang="en-US" dirty="0"/>
          </a:p>
          <a:p>
            <a:r>
              <a:rPr lang="en-US" dirty="0"/>
              <a:t>Reference:</a:t>
            </a:r>
          </a:p>
          <a:p>
            <a:pPr marL="228600" indent="-228600">
              <a:buFont typeface="+mj-lt"/>
              <a:buAutoNum type="arabicPeriod"/>
            </a:pPr>
            <a:r>
              <a:rPr lang="en-US" dirty="0"/>
              <a:t>Sultana B, Panzini M-A, Veilleux Carpentier A, et al. Incidence and prevalence of drug-resistant epilepsy: A systematic review and meta-analysis. Neurology 2021; 96 (17): 805–817.</a:t>
            </a:r>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1920000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CA0038-3D05-F392-360C-BCF5BE70A5D1}"/>
              </a:ext>
            </a:extLst>
          </p:cNvPr>
          <p:cNvSpPr>
            <a:spLocks noGrp="1"/>
          </p:cNvSpPr>
          <p:nvPr>
            <p:ph type="body" sz="quarter" idx="17"/>
          </p:nvPr>
        </p:nvSpPr>
        <p:spPr/>
        <p:txBody>
          <a:bodyPr/>
          <a:lstStyle/>
          <a:p>
            <a:r>
              <a:rPr lang="en-GB"/>
              <a:t>Epilepsy – Course and prognosis</a:t>
            </a:r>
          </a:p>
        </p:txBody>
      </p:sp>
      <p:sp>
        <p:nvSpPr>
          <p:cNvPr id="4" name="Title 3">
            <a:extLst>
              <a:ext uri="{FF2B5EF4-FFF2-40B4-BE49-F238E27FC236}">
                <a16:creationId xmlns:a16="http://schemas.microsoft.com/office/drawing/2014/main" id="{C3F6B381-45A8-F16E-081D-3B0471675FFF}"/>
              </a:ext>
            </a:extLst>
          </p:cNvPr>
          <p:cNvSpPr>
            <a:spLocks noGrp="1"/>
          </p:cNvSpPr>
          <p:nvPr>
            <p:ph type="title"/>
          </p:nvPr>
        </p:nvSpPr>
        <p:spPr/>
        <p:txBody>
          <a:bodyPr/>
          <a:lstStyle/>
          <a:p>
            <a:r>
              <a:rPr lang="en-US"/>
              <a:t>Factors associated with drug-resistant epilepsy</a:t>
            </a:r>
            <a:endParaRPr lang="en-GB"/>
          </a:p>
        </p:txBody>
      </p:sp>
      <p:sp>
        <p:nvSpPr>
          <p:cNvPr id="2" name="Content Placeholder 1">
            <a:extLst>
              <a:ext uri="{FF2B5EF4-FFF2-40B4-BE49-F238E27FC236}">
                <a16:creationId xmlns:a16="http://schemas.microsoft.com/office/drawing/2014/main" id="{FD4B4219-06F9-5F73-C200-46D6EA042C0E}"/>
              </a:ext>
            </a:extLst>
          </p:cNvPr>
          <p:cNvSpPr>
            <a:spLocks noGrp="1"/>
          </p:cNvSpPr>
          <p:nvPr>
            <p:ph sz="half" idx="21"/>
          </p:nvPr>
        </p:nvSpPr>
        <p:spPr/>
        <p:txBody>
          <a:bodyPr/>
          <a:lstStyle/>
          <a:p>
            <a:r>
              <a:rPr lang="en-US"/>
              <a:t>A systematic review and meta-analysis identified risk factors for </a:t>
            </a:r>
            <a:br>
              <a:rPr lang="en-US"/>
            </a:br>
            <a:r>
              <a:rPr lang="en-US"/>
              <a:t>drug-resistant epilepsy</a:t>
            </a:r>
          </a:p>
          <a:p>
            <a:r>
              <a:rPr lang="en-US"/>
              <a:t>A total of 83 studies were included in </a:t>
            </a:r>
            <a:br>
              <a:rPr lang="en-US"/>
            </a:br>
            <a:r>
              <a:rPr lang="en-US"/>
              <a:t>the analysis</a:t>
            </a:r>
            <a:endParaRPr lang="en-GB"/>
          </a:p>
          <a:p>
            <a:endParaRPr lang="en-GB"/>
          </a:p>
        </p:txBody>
      </p:sp>
      <p:sp>
        <p:nvSpPr>
          <p:cNvPr id="6" name="Text Placeholder 5">
            <a:extLst>
              <a:ext uri="{FF2B5EF4-FFF2-40B4-BE49-F238E27FC236}">
                <a16:creationId xmlns:a16="http://schemas.microsoft.com/office/drawing/2014/main" id="{11406FB2-CCCA-2B19-7A6C-5EEEFD73B0D9}"/>
              </a:ext>
            </a:extLst>
          </p:cNvPr>
          <p:cNvSpPr>
            <a:spLocks noGrp="1"/>
          </p:cNvSpPr>
          <p:nvPr>
            <p:ph type="body" sz="quarter" idx="18"/>
          </p:nvPr>
        </p:nvSpPr>
        <p:spPr/>
        <p:txBody>
          <a:bodyPr/>
          <a:lstStyle/>
          <a:p>
            <a:r>
              <a:rPr lang="en-US" dirty="0"/>
              <a:t>ABCB1=adenosine triphosphate bind cassette transporter 1; ASM=antiseizure medication; EEG=electroencephalography</a:t>
            </a:r>
          </a:p>
          <a:p>
            <a:endParaRPr lang="en-US" dirty="0"/>
          </a:p>
          <a:p>
            <a:r>
              <a:rPr lang="en-US" dirty="0"/>
              <a:t>Sultana et al. Neurology 2021;96(17):805–817</a:t>
            </a:r>
            <a:endParaRPr lang="en-GB" dirty="0"/>
          </a:p>
        </p:txBody>
      </p:sp>
      <p:sp>
        <p:nvSpPr>
          <p:cNvPr id="5" name="Rectangle: Rounded Corners 4">
            <a:extLst>
              <a:ext uri="{FF2B5EF4-FFF2-40B4-BE49-F238E27FC236}">
                <a16:creationId xmlns:a16="http://schemas.microsoft.com/office/drawing/2014/main" id="{74CBBC48-846D-5A1E-B8A9-F6184C447090}"/>
              </a:ext>
            </a:extLst>
          </p:cNvPr>
          <p:cNvSpPr/>
          <p:nvPr/>
        </p:nvSpPr>
        <p:spPr>
          <a:xfrm>
            <a:off x="3318731" y="1885704"/>
            <a:ext cx="3882171" cy="3944941"/>
          </a:xfrm>
          <a:prstGeom prst="roundRect">
            <a:avLst>
              <a:gd name="adj" fmla="val 44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algn="ctr">
              <a:spcAft>
                <a:spcPts val="600"/>
              </a:spcAft>
            </a:pPr>
            <a:r>
              <a:rPr lang="en-US" sz="1400" b="1">
                <a:solidFill>
                  <a:srgbClr val="3F1A01"/>
                </a:solidFill>
              </a:rPr>
              <a:t>Epilepsy-related</a:t>
            </a:r>
            <a:endParaRPr lang="en-US" sz="1400">
              <a:solidFill>
                <a:srgbClr val="3F1A01"/>
              </a:solidFill>
            </a:endParaRPr>
          </a:p>
          <a:p>
            <a:pPr marL="285750" indent="-285750">
              <a:spcBef>
                <a:spcPts val="600"/>
              </a:spcBef>
              <a:buFont typeface="Arial" panose="020B0604020202020204" pitchFamily="34" charset="0"/>
              <a:buChar char="•"/>
            </a:pPr>
            <a:r>
              <a:rPr lang="en-US" sz="1400">
                <a:solidFill>
                  <a:schemeClr val="tx1"/>
                </a:solidFill>
              </a:rPr>
              <a:t>Longer epilepsy duration </a:t>
            </a:r>
          </a:p>
          <a:p>
            <a:pPr marL="285750" indent="-285750">
              <a:spcBef>
                <a:spcPts val="600"/>
              </a:spcBef>
              <a:buFont typeface="Arial" panose="020B0604020202020204" pitchFamily="34" charset="0"/>
              <a:buChar char="•"/>
            </a:pPr>
            <a:r>
              <a:rPr lang="en-US" sz="1400">
                <a:solidFill>
                  <a:schemeClr val="tx1"/>
                </a:solidFill>
              </a:rPr>
              <a:t>Abnormal EEG </a:t>
            </a:r>
          </a:p>
          <a:p>
            <a:pPr marL="285750" indent="-285750">
              <a:spcBef>
                <a:spcPts val="600"/>
              </a:spcBef>
              <a:buFont typeface="Arial" panose="020B0604020202020204" pitchFamily="34" charset="0"/>
              <a:buChar char="•"/>
            </a:pPr>
            <a:r>
              <a:rPr lang="en-US" sz="1400">
                <a:solidFill>
                  <a:schemeClr val="tx1"/>
                </a:solidFill>
              </a:rPr>
              <a:t>High baseline seizure frequency</a:t>
            </a:r>
          </a:p>
          <a:p>
            <a:pPr marL="285750" indent="-285750">
              <a:spcBef>
                <a:spcPts val="600"/>
              </a:spcBef>
              <a:buFont typeface="Arial" panose="020B0604020202020204" pitchFamily="34" charset="0"/>
              <a:buChar char="•"/>
            </a:pPr>
            <a:r>
              <a:rPr lang="en-US" sz="1400">
                <a:solidFill>
                  <a:schemeClr val="tx1"/>
                </a:solidFill>
              </a:rPr>
              <a:t>Multiple seizure types</a:t>
            </a:r>
          </a:p>
          <a:p>
            <a:pPr marL="285750" indent="-285750">
              <a:spcBef>
                <a:spcPts val="600"/>
              </a:spcBef>
              <a:buFont typeface="Arial" panose="020B0604020202020204" pitchFamily="34" charset="0"/>
              <a:buChar char="•"/>
            </a:pPr>
            <a:r>
              <a:rPr lang="en-US" sz="1400">
                <a:solidFill>
                  <a:schemeClr val="tx1"/>
                </a:solidFill>
              </a:rPr>
              <a:t>Seizure type (especially focal seizures)</a:t>
            </a:r>
          </a:p>
          <a:p>
            <a:pPr marL="285750" indent="-285750">
              <a:spcBef>
                <a:spcPts val="600"/>
              </a:spcBef>
              <a:buFont typeface="Arial" panose="020B0604020202020204" pitchFamily="34" charset="0"/>
              <a:buChar char="•"/>
            </a:pPr>
            <a:r>
              <a:rPr lang="en-US" sz="1400">
                <a:solidFill>
                  <a:schemeClr val="tx1"/>
                </a:solidFill>
              </a:rPr>
              <a:t>Status epilepticus</a:t>
            </a:r>
          </a:p>
          <a:p>
            <a:pPr marL="285750" indent="-285750">
              <a:spcBef>
                <a:spcPts val="600"/>
              </a:spcBef>
              <a:buFont typeface="Arial" panose="020B0604020202020204" pitchFamily="34" charset="0"/>
              <a:buChar char="•"/>
            </a:pPr>
            <a:r>
              <a:rPr lang="en-US" sz="1400">
                <a:solidFill>
                  <a:schemeClr val="tx1"/>
                </a:solidFill>
              </a:rPr>
              <a:t>Lack of response to first ASM</a:t>
            </a:r>
          </a:p>
          <a:p>
            <a:pPr marL="285750" indent="-285750">
              <a:spcBef>
                <a:spcPts val="600"/>
              </a:spcBef>
              <a:buFont typeface="Arial" panose="020B0604020202020204" pitchFamily="34" charset="0"/>
              <a:buChar char="•"/>
            </a:pPr>
            <a:r>
              <a:rPr lang="en-US" sz="1400">
                <a:solidFill>
                  <a:schemeClr val="tx1"/>
                </a:solidFill>
              </a:rPr>
              <a:t>Epilepsy aetiology (cryptogenic, hippocampal sclerosis, inborn error of metabolism, neuroimaging abnormality, symptomatic epilepsy)</a:t>
            </a:r>
          </a:p>
          <a:p>
            <a:pPr marL="285750" indent="-285750">
              <a:spcBef>
                <a:spcPts val="600"/>
              </a:spcBef>
              <a:buFont typeface="Arial" panose="020B0604020202020204" pitchFamily="34" charset="0"/>
              <a:buChar char="•"/>
            </a:pPr>
            <a:endParaRPr lang="en-US" sz="1400">
              <a:solidFill>
                <a:schemeClr val="tx1"/>
              </a:solidFill>
            </a:endParaRPr>
          </a:p>
          <a:p>
            <a:endParaRPr lang="en-GB" sz="1250">
              <a:solidFill>
                <a:srgbClr val="3F1A01"/>
              </a:solidFill>
            </a:endParaRPr>
          </a:p>
        </p:txBody>
      </p:sp>
      <p:sp>
        <p:nvSpPr>
          <p:cNvPr id="13" name="Rectangle: Rounded Corners 12">
            <a:extLst>
              <a:ext uri="{FF2B5EF4-FFF2-40B4-BE49-F238E27FC236}">
                <a16:creationId xmlns:a16="http://schemas.microsoft.com/office/drawing/2014/main" id="{531897F0-D32B-1B3E-4683-3CF6DEE67605}"/>
              </a:ext>
            </a:extLst>
          </p:cNvPr>
          <p:cNvSpPr/>
          <p:nvPr/>
        </p:nvSpPr>
        <p:spPr>
          <a:xfrm>
            <a:off x="7404958" y="1885704"/>
            <a:ext cx="4144107" cy="1930300"/>
          </a:xfrm>
          <a:prstGeom prst="roundRect">
            <a:avLst>
              <a:gd name="adj" fmla="val 8282"/>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algn="ctr"/>
            <a:r>
              <a:rPr lang="en-US" sz="1400" b="1">
                <a:solidFill>
                  <a:srgbClr val="3F1A01"/>
                </a:solidFill>
              </a:rPr>
              <a:t>Comorbidities</a:t>
            </a:r>
          </a:p>
          <a:p>
            <a:pPr marL="285750" indent="-285750">
              <a:spcBef>
                <a:spcPts val="600"/>
              </a:spcBef>
              <a:buFont typeface="Arial" panose="020B0604020202020204" pitchFamily="34" charset="0"/>
              <a:buChar char="•"/>
            </a:pPr>
            <a:r>
              <a:rPr lang="en-US" sz="1400">
                <a:solidFill>
                  <a:schemeClr val="tx1"/>
                </a:solidFill>
              </a:rPr>
              <a:t>Developmental delay</a:t>
            </a:r>
          </a:p>
          <a:p>
            <a:pPr marL="285750" indent="-285750">
              <a:spcBef>
                <a:spcPts val="600"/>
              </a:spcBef>
              <a:buFont typeface="Arial" panose="020B0604020202020204" pitchFamily="34" charset="0"/>
              <a:buChar char="•"/>
            </a:pPr>
            <a:r>
              <a:rPr lang="en-US" sz="1400">
                <a:solidFill>
                  <a:schemeClr val="tx1"/>
                </a:solidFill>
              </a:rPr>
              <a:t>Febrile seizures</a:t>
            </a:r>
          </a:p>
          <a:p>
            <a:pPr marL="285750" indent="-285750">
              <a:spcBef>
                <a:spcPts val="600"/>
              </a:spcBef>
              <a:buFont typeface="Arial" panose="020B0604020202020204" pitchFamily="34" charset="0"/>
              <a:buChar char="•"/>
            </a:pPr>
            <a:r>
              <a:rPr lang="en-US" sz="1400">
                <a:solidFill>
                  <a:schemeClr val="tx1"/>
                </a:solidFill>
              </a:rPr>
              <a:t>Neurological deficit</a:t>
            </a:r>
          </a:p>
          <a:p>
            <a:pPr marL="285750" indent="-285750">
              <a:spcBef>
                <a:spcPts val="600"/>
              </a:spcBef>
              <a:buFont typeface="Arial" panose="020B0604020202020204" pitchFamily="34" charset="0"/>
              <a:buChar char="•"/>
            </a:pPr>
            <a:r>
              <a:rPr lang="en-US" sz="1400">
                <a:solidFill>
                  <a:schemeClr val="tx1"/>
                </a:solidFill>
              </a:rPr>
              <a:t>Psychiatric comorbidity, particularly depression</a:t>
            </a:r>
          </a:p>
        </p:txBody>
      </p:sp>
      <p:sp>
        <p:nvSpPr>
          <p:cNvPr id="14" name="Rectangle: Rounded Corners 13">
            <a:extLst>
              <a:ext uri="{FF2B5EF4-FFF2-40B4-BE49-F238E27FC236}">
                <a16:creationId xmlns:a16="http://schemas.microsoft.com/office/drawing/2014/main" id="{4D4C4949-E414-C714-9817-77FB767A6C07}"/>
              </a:ext>
            </a:extLst>
          </p:cNvPr>
          <p:cNvSpPr/>
          <p:nvPr/>
        </p:nvSpPr>
        <p:spPr>
          <a:xfrm>
            <a:off x="7404958" y="4803562"/>
            <a:ext cx="4144107" cy="1027083"/>
          </a:xfrm>
          <a:prstGeom prst="roundRect">
            <a:avLst>
              <a:gd name="adj" fmla="val 10072"/>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algn="ctr">
              <a:spcAft>
                <a:spcPts val="600"/>
              </a:spcAft>
            </a:pPr>
            <a:r>
              <a:rPr lang="en-US" sz="1400" b="1">
                <a:solidFill>
                  <a:srgbClr val="3F1A01"/>
                </a:solidFill>
              </a:rPr>
              <a:t>Demographics</a:t>
            </a:r>
          </a:p>
          <a:p>
            <a:pPr marL="285750" indent="-285750">
              <a:spcAft>
                <a:spcPts val="600"/>
              </a:spcAft>
              <a:buFont typeface="Arial" panose="020B0604020202020204" pitchFamily="34" charset="0"/>
              <a:buChar char="•"/>
            </a:pPr>
            <a:r>
              <a:rPr lang="en-US" sz="1400">
                <a:solidFill>
                  <a:schemeClr val="tx1"/>
                </a:solidFill>
              </a:rPr>
              <a:t>Younger age at onset </a:t>
            </a:r>
          </a:p>
          <a:p>
            <a:pPr marL="285750" indent="-285750">
              <a:spcAft>
                <a:spcPts val="600"/>
              </a:spcAft>
              <a:buFont typeface="Arial" panose="020B0604020202020204" pitchFamily="34" charset="0"/>
              <a:buChar char="•"/>
            </a:pPr>
            <a:r>
              <a:rPr lang="en-US" sz="1400">
                <a:solidFill>
                  <a:schemeClr val="tx1"/>
                </a:solidFill>
              </a:rPr>
              <a:t>Female </a:t>
            </a:r>
          </a:p>
        </p:txBody>
      </p:sp>
      <p:sp>
        <p:nvSpPr>
          <p:cNvPr id="15" name="Rectangle: Rounded Corners 14">
            <a:extLst>
              <a:ext uri="{FF2B5EF4-FFF2-40B4-BE49-F238E27FC236}">
                <a16:creationId xmlns:a16="http://schemas.microsoft.com/office/drawing/2014/main" id="{21054BB4-BE03-A99E-BA78-6A1CB3FE2470}"/>
              </a:ext>
            </a:extLst>
          </p:cNvPr>
          <p:cNvSpPr/>
          <p:nvPr/>
        </p:nvSpPr>
        <p:spPr>
          <a:xfrm>
            <a:off x="7404958" y="3851911"/>
            <a:ext cx="4144107" cy="915744"/>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algn="ctr">
              <a:spcAft>
                <a:spcPts val="600"/>
              </a:spcAft>
            </a:pPr>
            <a:r>
              <a:rPr lang="en-US" sz="1400" b="1" dirty="0">
                <a:solidFill>
                  <a:srgbClr val="3F1A01"/>
                </a:solidFill>
              </a:rPr>
              <a:t>Genetics</a:t>
            </a:r>
          </a:p>
          <a:p>
            <a:pPr marL="285750" indent="-285750">
              <a:buFont typeface="Arial" panose="020B0604020202020204" pitchFamily="34" charset="0"/>
              <a:buChar char="•"/>
            </a:pPr>
            <a:r>
              <a:rPr lang="en-US" sz="1400" i="1" dirty="0">
                <a:solidFill>
                  <a:srgbClr val="3F1A01"/>
                </a:solidFill>
              </a:rPr>
              <a:t>ABCB1</a:t>
            </a:r>
            <a:r>
              <a:rPr lang="en-US" sz="1400" dirty="0">
                <a:solidFill>
                  <a:srgbClr val="3F1A01"/>
                </a:solidFill>
              </a:rPr>
              <a:t> polymorphisms (C345T, C1234T, and G2677T )</a:t>
            </a:r>
            <a:endParaRPr lang="en-GB" sz="1400" dirty="0">
              <a:solidFill>
                <a:srgbClr val="3F1A01"/>
              </a:solidFill>
            </a:endParaRPr>
          </a:p>
        </p:txBody>
      </p:sp>
      <p:sp>
        <p:nvSpPr>
          <p:cNvPr id="16" name="TextBox 15">
            <a:extLst>
              <a:ext uri="{FF2B5EF4-FFF2-40B4-BE49-F238E27FC236}">
                <a16:creationId xmlns:a16="http://schemas.microsoft.com/office/drawing/2014/main" id="{15E805A6-D01E-888C-AC2D-186316198965}"/>
              </a:ext>
            </a:extLst>
          </p:cNvPr>
          <p:cNvSpPr txBox="1"/>
          <p:nvPr/>
        </p:nvSpPr>
        <p:spPr>
          <a:xfrm>
            <a:off x="4488347" y="1416785"/>
            <a:ext cx="6005883" cy="338554"/>
          </a:xfrm>
          <a:prstGeom prst="rect">
            <a:avLst/>
          </a:prstGeom>
          <a:noFill/>
        </p:spPr>
        <p:txBody>
          <a:bodyPr wrap="square" rtlCol="0">
            <a:spAutoFit/>
          </a:bodyPr>
          <a:lstStyle/>
          <a:p>
            <a:pPr algn="ctr"/>
            <a:r>
              <a:rPr lang="en-US" sz="1600" b="1">
                <a:solidFill>
                  <a:schemeClr val="accent2">
                    <a:lumMod val="50000"/>
                  </a:schemeClr>
                </a:solidFill>
              </a:rPr>
              <a:t>Findings reported as statistically significant in ≥3 studies</a:t>
            </a:r>
            <a:endParaRPr lang="en-GB" sz="1600" b="1">
              <a:solidFill>
                <a:schemeClr val="accent2">
                  <a:lumMod val="50000"/>
                </a:schemeClr>
              </a:solidFill>
            </a:endParaRPr>
          </a:p>
        </p:txBody>
      </p:sp>
    </p:spTree>
    <p:extLst>
      <p:ext uri="{BB962C8B-B14F-4D97-AF65-F5344CB8AC3E}">
        <p14:creationId xmlns:p14="http://schemas.microsoft.com/office/powerpoint/2010/main" val="53678904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E4260126-3124-4BB4-A2FE-0D887F1B7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48314958-7C4D-4ED9-85EF-B13B9DA035F0}">
  <ds:schemaRefs>
    <ds:schemaRef ds:uri="http://purl.org/dc/dcmitype/"/>
    <ds:schemaRef ds:uri="28627d7c-4416-4bc1-86cf-ca6c3a42a8f2"/>
    <ds:schemaRef ds:uri="08562aa6-c0ad-4fb9-8a82-15409d3a28b4"/>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2018</TotalTime>
  <Words>413</Words>
  <Application>Microsoft Office PowerPoint</Application>
  <PresentationFormat>Widescreen</PresentationFormat>
  <Paragraphs>33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Factors associated with drug-resistant epilepsy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30</cp:revision>
  <dcterms:created xsi:type="dcterms:W3CDTF">2022-12-01T09:25:49Z</dcterms:created>
  <dcterms:modified xsi:type="dcterms:W3CDTF">2025-11-21T13:34:55Z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