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55"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CB" userId="Fact check" providerId="None"/>
  <p188:author id="{6A82CB39-BC0E-B291-2729-B0EE88F28A76}" name="Sam Kew" initials="SK" userId="Sam Kew"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78380487-2750-9659-F6F1-CF026D1D3C5C}" name="Birbeck, Gretchen L" initials="BGL" userId="S::Gretchen_Birbeck@URMC.Rochester.edu::76abfab7-234d-4b25-a4e9-b96805dd1e3e" providerId="AD"/>
  <p188:author id="{F7EC7488-4E4A-9C24-064D-EB73800D8BFC}" name="Richard Idro" initials="RI" userId="7dfe09efb8e7ea95" providerId="Windows Live"/>
  <p188:author id="{62E723AE-9468-6AF4-9FB1-9993C575DEE3}" name="Rachel Jagger" initials="RJ" userId="Rachel Jagger" providerId="None"/>
  <p188:author id="{548E33BE-41FD-592C-5C8D-31BD765ADCA9}" name="Cambridge" initials="CB" userId="Cambridge" providerId="None"/>
  <p188:author id="{8E3695DE-FAD3-1F21-5694-4325E99CF0BD}" name="Penny Staton" initials="MW" userId="Penny Staton" providerId="None"/>
  <p188:author id="{FFE47EE6-A2F0-13A5-8EE8-3661DB1849A6}" name="Medical Writer" initials="MP"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C2EC8E-2587-4E12-9C1D-1D3781679B9F}" v="7" dt="2025-11-20T11:09:19.59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38" autoAdjust="0"/>
    <p:restoredTop sz="75591" autoAdjust="0"/>
  </p:normalViewPr>
  <p:slideViewPr>
    <p:cSldViewPr snapToGrid="0">
      <p:cViewPr varScale="1">
        <p:scale>
          <a:sx n="75" d="100"/>
          <a:sy n="75" d="100"/>
        </p:scale>
        <p:origin x="1200" y="294"/>
      </p:cViewPr>
      <p:guideLst/>
    </p:cSldViewPr>
  </p:slideViewPr>
  <p:notesTextViewPr>
    <p:cViewPr>
      <p:scale>
        <a:sx n="1" d="1"/>
        <a:sy n="1" d="1"/>
      </p:scale>
      <p:origin x="0" y="0"/>
    </p:cViewPr>
  </p:notesText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proportion of patients remaining seizure free depended on outcome classification: while 49% of patients were entirely free of seizures at 2 years after surgery, 63% of patients were free of seizures other than short partial seizures (SPS) at 2 years after surgery, 52% at 5 years, and 47% after 10 years.</a:t>
            </a:r>
            <a:r>
              <a:rPr lang="en-US" baseline="30000" dirty="0"/>
              <a:t>1</a:t>
            </a:r>
            <a:r>
              <a:rPr lang="en-US" baseline="0" dirty="0"/>
              <a:t> </a:t>
            </a:r>
          </a:p>
          <a:p>
            <a:r>
              <a:rPr lang="en-US" dirty="0"/>
              <a:t>Apart from the type of surgical procedure undergone by patients with epilepsy, their age at surgery was also shown to impact their risk of subsequent seizure recurrence, with increases in age at surgery directly correlated with increased seizure recurrence.</a:t>
            </a:r>
            <a:r>
              <a:rPr lang="en-US" baseline="30000" dirty="0"/>
              <a:t>1</a:t>
            </a:r>
            <a:r>
              <a:rPr lang="en-US" dirty="0"/>
              <a:t> Moreover, allowing for age at surgery for patients undergoing anterior temporal resection, pathological findings impacted the time to first subsequent seizure: patients with focal cortical dysplasia and those with other changes (including other malformations and no detected abnormality) had significantly earlier relapses than patients with hippocampal sclerosis.</a:t>
            </a:r>
            <a:r>
              <a:rPr lang="en-US" baseline="30000" dirty="0"/>
              <a:t>1</a:t>
            </a:r>
          </a:p>
          <a:p>
            <a:endParaRPr lang="en-US" dirty="0"/>
          </a:p>
          <a:p>
            <a:r>
              <a:rPr lang="en-US" dirty="0"/>
              <a:t>References:</a:t>
            </a:r>
          </a:p>
          <a:p>
            <a:pPr marL="228600" indent="-228600">
              <a:buAutoNum type="arabicPeriod"/>
            </a:pPr>
            <a:r>
              <a:rPr lang="en-US" dirty="0"/>
              <a:t>de Tisi J, Bell GS, Peacock JL, et al. The long-term outcome of adult epilepsy surgery, patterns of seizure remission, and relapse: a cohort study. Lancet 2011; 378 (9800): 1388‒1395.</a:t>
            </a:r>
          </a:p>
          <a:p>
            <a:pPr marL="228600" indent="-228600">
              <a:buAutoNum type="arabicPeriod"/>
            </a:pPr>
            <a:r>
              <a:rPr lang="en-US" dirty="0"/>
              <a:t>Malmgren K, </a:t>
            </a:r>
            <a:r>
              <a:rPr lang="en-US" dirty="0" err="1"/>
              <a:t>Edelvik</a:t>
            </a:r>
            <a:r>
              <a:rPr lang="en-US" dirty="0"/>
              <a:t> A. Long-term outcomes of surgical treatment for epilepsy in adults with regard to seizures, antiepileptic drug treatment and employment. Seizure 2017; 44: 217‒224.</a:t>
            </a:r>
            <a:endParaRPr lang="en-GB" dirty="0"/>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xmlns:p14="http://schemas.microsoft.com/office/powerpoint/2010/main" val="1010476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B351B8AB-6B6E-9E12-8374-6B91B3DD796F}"/>
              </a:ext>
            </a:extLst>
          </p:cNvPr>
          <p:cNvSpPr/>
          <p:nvPr/>
        </p:nvSpPr>
        <p:spPr>
          <a:xfrm>
            <a:off x="1620203" y="2995613"/>
            <a:ext cx="4548187" cy="1333499"/>
          </a:xfrm>
          <a:custGeom>
            <a:avLst/>
            <a:gdLst>
              <a:gd name="connsiteX0" fmla="*/ 0 w 4567237"/>
              <a:gd name="connsiteY0" fmla="*/ 0 h 909637"/>
              <a:gd name="connsiteX1" fmla="*/ 781050 w 4567237"/>
              <a:gd name="connsiteY1" fmla="*/ 485775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48187"/>
              <a:gd name="connsiteY0" fmla="*/ 0 h 1333499"/>
              <a:gd name="connsiteX1" fmla="*/ 1228725 w 4548187"/>
              <a:gd name="connsiteY1" fmla="*/ 800100 h 1333499"/>
              <a:gd name="connsiteX2" fmla="*/ 4548187 w 4548187"/>
              <a:gd name="connsiteY2" fmla="*/ 1333499 h 1333499"/>
              <a:gd name="connsiteX0" fmla="*/ 0 w 4548187"/>
              <a:gd name="connsiteY0" fmla="*/ 0 h 1333499"/>
              <a:gd name="connsiteX1" fmla="*/ 1143000 w 4548187"/>
              <a:gd name="connsiteY1" fmla="*/ 981075 h 1333499"/>
              <a:gd name="connsiteX2" fmla="*/ 4548187 w 4548187"/>
              <a:gd name="connsiteY2" fmla="*/ 1333499 h 1333499"/>
            </a:gdLst>
            <a:ahLst/>
            <a:cxnLst>
              <a:cxn ang="0">
                <a:pos x="connsiteX0" y="connsiteY0"/>
              </a:cxn>
              <a:cxn ang="0">
                <a:pos x="connsiteX1" y="connsiteY1"/>
              </a:cxn>
              <a:cxn ang="0">
                <a:pos x="connsiteX2" y="connsiteY2"/>
              </a:cxn>
            </a:cxnLst>
            <a:rect l="l" t="t" r="r" b="b"/>
            <a:pathLst>
              <a:path w="4548187" h="1333499">
                <a:moveTo>
                  <a:pt x="0" y="0"/>
                </a:moveTo>
                <a:cubicBezTo>
                  <a:pt x="148034" y="176609"/>
                  <a:pt x="384969" y="758825"/>
                  <a:pt x="1143000" y="981075"/>
                </a:cubicBezTo>
                <a:cubicBezTo>
                  <a:pt x="1901031" y="1203325"/>
                  <a:pt x="3064271" y="1316433"/>
                  <a:pt x="4548187" y="1333499"/>
                </a:cubicBezTo>
              </a:path>
            </a:pathLst>
          </a:custGeom>
          <a:noFill/>
          <a:ln w="1905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a:extLst>
              <a:ext uri="{FF2B5EF4-FFF2-40B4-BE49-F238E27FC236}">
                <a16:creationId xmlns:a16="http://schemas.microsoft.com/office/drawing/2014/main" id="{49CE5605-D55C-20E6-AD38-AE8470BE6A1E}"/>
              </a:ext>
            </a:extLst>
          </p:cNvPr>
          <p:cNvSpPr>
            <a:spLocks noGrp="1"/>
          </p:cNvSpPr>
          <p:nvPr>
            <p:ph sz="half" idx="1"/>
          </p:nvPr>
        </p:nvSpPr>
        <p:spPr/>
        <p:txBody>
          <a:bodyPr/>
          <a:lstStyle/>
          <a:p>
            <a:r>
              <a:rPr lang="en-US" dirty="0">
                <a:solidFill>
                  <a:schemeClr val="tx1"/>
                </a:solidFill>
              </a:rPr>
              <a:t>40‒50% of people with epilepsy become free of seizures and impairment of consciousness </a:t>
            </a:r>
            <a:br>
              <a:rPr lang="en-US" dirty="0">
                <a:solidFill>
                  <a:schemeClr val="tx1"/>
                </a:solidFill>
              </a:rPr>
            </a:br>
            <a:r>
              <a:rPr lang="en-US" dirty="0">
                <a:solidFill>
                  <a:schemeClr val="tx1"/>
                </a:solidFill>
              </a:rPr>
              <a:t>10 years after surgical resection</a:t>
            </a:r>
            <a:r>
              <a:rPr lang="en-US" baseline="30000" dirty="0">
                <a:solidFill>
                  <a:schemeClr val="tx1"/>
                </a:solidFill>
              </a:rPr>
              <a:t>2</a:t>
            </a:r>
            <a:endParaRPr lang="en-GB" baseline="30000" dirty="0">
              <a:solidFill>
                <a:schemeClr val="tx1"/>
              </a:solidFill>
            </a:endParaRPr>
          </a:p>
        </p:txBody>
      </p:sp>
      <p:sp>
        <p:nvSpPr>
          <p:cNvPr id="3" name="Text Placeholder 2">
            <a:extLst>
              <a:ext uri="{FF2B5EF4-FFF2-40B4-BE49-F238E27FC236}">
                <a16:creationId xmlns:a16="http://schemas.microsoft.com/office/drawing/2014/main" id="{4647513C-567A-E282-5712-55148ED85B6A}"/>
              </a:ext>
            </a:extLst>
          </p:cNvPr>
          <p:cNvSpPr>
            <a:spLocks noGrp="1"/>
          </p:cNvSpPr>
          <p:nvPr>
            <p:ph type="body" sz="quarter" idx="17"/>
          </p:nvPr>
        </p:nvSpPr>
        <p:spPr/>
        <p:txBody>
          <a:bodyPr/>
          <a:lstStyle/>
          <a:p>
            <a:r>
              <a:rPr lang="en-GB"/>
              <a:t>Epilepsy – Course and prognosis</a:t>
            </a:r>
          </a:p>
        </p:txBody>
      </p:sp>
      <p:sp>
        <p:nvSpPr>
          <p:cNvPr id="4" name="Title 3">
            <a:extLst>
              <a:ext uri="{FF2B5EF4-FFF2-40B4-BE49-F238E27FC236}">
                <a16:creationId xmlns:a16="http://schemas.microsoft.com/office/drawing/2014/main" id="{574747ED-B201-4F53-A363-49A46ACCDC37}"/>
              </a:ext>
            </a:extLst>
          </p:cNvPr>
          <p:cNvSpPr>
            <a:spLocks noGrp="1"/>
          </p:cNvSpPr>
          <p:nvPr>
            <p:ph type="title"/>
          </p:nvPr>
        </p:nvSpPr>
        <p:spPr/>
        <p:txBody>
          <a:bodyPr/>
          <a:lstStyle/>
          <a:p>
            <a:r>
              <a:rPr lang="en-US"/>
              <a:t>Seizure remission after epilepsy surgery</a:t>
            </a:r>
            <a:endParaRPr lang="en-GB"/>
          </a:p>
        </p:txBody>
      </p:sp>
      <p:sp>
        <p:nvSpPr>
          <p:cNvPr id="5" name="Content Placeholder 4">
            <a:extLst>
              <a:ext uri="{FF2B5EF4-FFF2-40B4-BE49-F238E27FC236}">
                <a16:creationId xmlns:a16="http://schemas.microsoft.com/office/drawing/2014/main" id="{21598878-5D94-894A-4E27-5375BE7A0B0A}"/>
              </a:ext>
            </a:extLst>
          </p:cNvPr>
          <p:cNvSpPr>
            <a:spLocks noGrp="1"/>
          </p:cNvSpPr>
          <p:nvPr>
            <p:ph idx="19"/>
          </p:nvPr>
        </p:nvSpPr>
        <p:spPr/>
        <p:txBody>
          <a:bodyPr/>
          <a:lstStyle/>
          <a:p>
            <a:pPr>
              <a:spcBef>
                <a:spcPts val="1200"/>
              </a:spcBef>
            </a:pPr>
            <a:r>
              <a:rPr lang="en-US" dirty="0">
                <a:solidFill>
                  <a:schemeClr val="tx1"/>
                </a:solidFill>
              </a:rPr>
              <a:t>A cohort study including 615 people undergoing surgical treatment for epilepsy showed that the probability of complete freedom from seizures at 2 years was 49%</a:t>
            </a:r>
            <a:r>
              <a:rPr lang="en-US" baseline="30000" dirty="0">
                <a:solidFill>
                  <a:schemeClr val="tx1"/>
                </a:solidFill>
              </a:rPr>
              <a:t>1</a:t>
            </a:r>
            <a:endParaRPr lang="en-US" dirty="0">
              <a:solidFill>
                <a:schemeClr val="tx1"/>
              </a:solidFill>
            </a:endParaRPr>
          </a:p>
          <a:p>
            <a:pPr lvl="1">
              <a:spcBef>
                <a:spcPts val="1200"/>
              </a:spcBef>
            </a:pPr>
            <a:r>
              <a:rPr lang="en-US" dirty="0">
                <a:solidFill>
                  <a:schemeClr val="tx1"/>
                </a:solidFill>
              </a:rPr>
              <a:t>Hemispherectomies were the surgical procedure associated with the highest number of patients with epilepsy remaining seizure free after 10 years post-surgery</a:t>
            </a:r>
            <a:r>
              <a:rPr lang="en-US" baseline="30000" dirty="0">
                <a:solidFill>
                  <a:schemeClr val="tx1"/>
                </a:solidFill>
              </a:rPr>
              <a:t>1</a:t>
            </a:r>
          </a:p>
        </p:txBody>
      </p:sp>
      <p:sp>
        <p:nvSpPr>
          <p:cNvPr id="6" name="Text Placeholder 5">
            <a:extLst>
              <a:ext uri="{FF2B5EF4-FFF2-40B4-BE49-F238E27FC236}">
                <a16:creationId xmlns:a16="http://schemas.microsoft.com/office/drawing/2014/main" id="{1D8E431D-8C26-E16B-4B06-57618B618A45}"/>
              </a:ext>
            </a:extLst>
          </p:cNvPr>
          <p:cNvSpPr>
            <a:spLocks noGrp="1"/>
          </p:cNvSpPr>
          <p:nvPr>
            <p:ph type="body" sz="quarter" idx="18"/>
          </p:nvPr>
        </p:nvSpPr>
        <p:spPr/>
        <p:txBody>
          <a:bodyPr/>
          <a:lstStyle/>
          <a:p>
            <a:endParaRPr lang="en-US" dirty="0"/>
          </a:p>
          <a:p>
            <a:r>
              <a:rPr lang="en-US" dirty="0"/>
              <a:t>SPS=simple partial seizures</a:t>
            </a:r>
          </a:p>
          <a:p>
            <a:endParaRPr lang="en-US" dirty="0"/>
          </a:p>
          <a:p>
            <a:r>
              <a:rPr lang="en-US" dirty="0"/>
              <a:t>1. de Tisi et al. Lancet 2011;378(9800):1388‒1395; 2. Malmgren &amp; </a:t>
            </a:r>
            <a:r>
              <a:rPr lang="en-US" dirty="0" err="1"/>
              <a:t>Edelvik</a:t>
            </a:r>
            <a:r>
              <a:rPr lang="en-US" dirty="0"/>
              <a:t>. Seizure 2017;44:217‒224</a:t>
            </a:r>
            <a:endParaRPr lang="en-GB" dirty="0"/>
          </a:p>
        </p:txBody>
      </p:sp>
      <p:sp>
        <p:nvSpPr>
          <p:cNvPr id="10" name="TextBox 9">
            <a:extLst>
              <a:ext uri="{FF2B5EF4-FFF2-40B4-BE49-F238E27FC236}">
                <a16:creationId xmlns:a16="http://schemas.microsoft.com/office/drawing/2014/main" id="{98336F28-45B0-A621-8247-D18B3771CA8A}"/>
              </a:ext>
            </a:extLst>
          </p:cNvPr>
          <p:cNvSpPr txBox="1"/>
          <p:nvPr/>
        </p:nvSpPr>
        <p:spPr>
          <a:xfrm>
            <a:off x="1346629" y="2641327"/>
            <a:ext cx="6738591" cy="338554"/>
          </a:xfrm>
          <a:prstGeom prst="rect">
            <a:avLst/>
          </a:prstGeom>
          <a:noFill/>
        </p:spPr>
        <p:txBody>
          <a:bodyPr wrap="square" rtlCol="0">
            <a:spAutoFit/>
          </a:bodyPr>
          <a:lstStyle/>
          <a:p>
            <a:pPr algn="ctr"/>
            <a:r>
              <a:rPr lang="en-US" sz="1600" b="1" dirty="0">
                <a:solidFill>
                  <a:schemeClr val="accent2">
                    <a:lumMod val="50000"/>
                  </a:schemeClr>
                </a:solidFill>
              </a:rPr>
              <a:t>Analysis of time to first seizure (excluding SPS) by type of surgery</a:t>
            </a:r>
            <a:r>
              <a:rPr lang="en-US" sz="1600" baseline="30000" dirty="0">
                <a:solidFill>
                  <a:schemeClr val="accent2">
                    <a:lumMod val="50000"/>
                  </a:schemeClr>
                </a:solidFill>
              </a:rPr>
              <a:t>1</a:t>
            </a:r>
          </a:p>
        </p:txBody>
      </p:sp>
      <p:grpSp>
        <p:nvGrpSpPr>
          <p:cNvPr id="27" name="Group 26">
            <a:extLst>
              <a:ext uri="{FF2B5EF4-FFF2-40B4-BE49-F238E27FC236}">
                <a16:creationId xmlns:a16="http://schemas.microsoft.com/office/drawing/2014/main" id="{4E41B44B-EAB2-15B2-2E7F-F57C62F24924}"/>
              </a:ext>
            </a:extLst>
          </p:cNvPr>
          <p:cNvGrpSpPr/>
          <p:nvPr/>
        </p:nvGrpSpPr>
        <p:grpSpPr>
          <a:xfrm>
            <a:off x="608829" y="2826373"/>
            <a:ext cx="6903012" cy="3132505"/>
            <a:chOff x="974589" y="2826373"/>
            <a:chExt cx="6903012" cy="3132505"/>
          </a:xfrm>
        </p:grpSpPr>
        <p:cxnSp>
          <p:nvCxnSpPr>
            <p:cNvPr id="11" name="Straight Connector 10">
              <a:extLst>
                <a:ext uri="{FF2B5EF4-FFF2-40B4-BE49-F238E27FC236}">
                  <a16:creationId xmlns:a16="http://schemas.microsoft.com/office/drawing/2014/main" id="{E7D3565B-D5E9-1118-982F-A531A3F1D3B8}"/>
                </a:ext>
              </a:extLst>
            </p:cNvPr>
            <p:cNvCxnSpPr>
              <a:cxnSpLocks/>
            </p:cNvCxnSpPr>
            <p:nvPr/>
          </p:nvCxnSpPr>
          <p:spPr>
            <a:xfrm>
              <a:off x="1995778" y="2989690"/>
              <a:ext cx="0" cy="258417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6BAB7AB-44B2-2A48-B5FD-609B29E90A63}"/>
                </a:ext>
              </a:extLst>
            </p:cNvPr>
            <p:cNvCxnSpPr>
              <a:cxnSpLocks/>
            </p:cNvCxnSpPr>
            <p:nvPr/>
          </p:nvCxnSpPr>
          <p:spPr>
            <a:xfrm flipH="1">
              <a:off x="1928191" y="5508266"/>
              <a:ext cx="57448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3BBFC69-6B06-BD4A-3DD8-B579DAB5B7D2}"/>
                </a:ext>
              </a:extLst>
            </p:cNvPr>
            <p:cNvSpPr txBox="1"/>
            <p:nvPr/>
          </p:nvSpPr>
          <p:spPr>
            <a:xfrm rot="16200000">
              <a:off x="7688" y="3956589"/>
              <a:ext cx="2518577" cy="584775"/>
            </a:xfrm>
            <a:prstGeom prst="rect">
              <a:avLst/>
            </a:prstGeom>
            <a:noFill/>
          </p:spPr>
          <p:txBody>
            <a:bodyPr wrap="square" rtlCol="0">
              <a:spAutoFit/>
            </a:bodyPr>
            <a:lstStyle/>
            <a:p>
              <a:pPr algn="ctr"/>
              <a:r>
                <a:rPr lang="en-GB" sz="1600" b="1"/>
                <a:t>Proportion remaining seizure free</a:t>
              </a:r>
            </a:p>
          </p:txBody>
        </p:sp>
        <p:sp>
          <p:nvSpPr>
            <p:cNvPr id="17" name="TextBox 16">
              <a:extLst>
                <a:ext uri="{FF2B5EF4-FFF2-40B4-BE49-F238E27FC236}">
                  <a16:creationId xmlns:a16="http://schemas.microsoft.com/office/drawing/2014/main" id="{7E29CD79-7208-B949-BFD1-7610D62BE124}"/>
                </a:ext>
              </a:extLst>
            </p:cNvPr>
            <p:cNvSpPr txBox="1"/>
            <p:nvPr/>
          </p:nvSpPr>
          <p:spPr>
            <a:xfrm>
              <a:off x="1995778" y="5620324"/>
              <a:ext cx="5677219" cy="338554"/>
            </a:xfrm>
            <a:prstGeom prst="rect">
              <a:avLst/>
            </a:prstGeom>
            <a:noFill/>
          </p:spPr>
          <p:txBody>
            <a:bodyPr wrap="square" rtlCol="0">
              <a:spAutoFit/>
            </a:bodyPr>
            <a:lstStyle/>
            <a:p>
              <a:pPr algn="ctr"/>
              <a:r>
                <a:rPr lang="en-GB" sz="1600" b="1"/>
                <a:t>Years since surgery</a:t>
              </a:r>
            </a:p>
          </p:txBody>
        </p:sp>
        <p:cxnSp>
          <p:nvCxnSpPr>
            <p:cNvPr id="19" name="Straight Connector 18">
              <a:extLst>
                <a:ext uri="{FF2B5EF4-FFF2-40B4-BE49-F238E27FC236}">
                  <a16:creationId xmlns:a16="http://schemas.microsoft.com/office/drawing/2014/main" id="{2B23C4DA-F859-909D-4955-5FC748FB987A}"/>
                </a:ext>
              </a:extLst>
            </p:cNvPr>
            <p:cNvCxnSpPr>
              <a:cxnSpLocks/>
            </p:cNvCxnSpPr>
            <p:nvPr/>
          </p:nvCxnSpPr>
          <p:spPr>
            <a:xfrm flipH="1">
              <a:off x="1928179" y="2989688"/>
              <a:ext cx="7555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C94C812-C95E-0344-A169-CED111CF3C9E}"/>
                </a:ext>
              </a:extLst>
            </p:cNvPr>
            <p:cNvCxnSpPr>
              <a:cxnSpLocks/>
            </p:cNvCxnSpPr>
            <p:nvPr/>
          </p:nvCxnSpPr>
          <p:spPr>
            <a:xfrm>
              <a:off x="7672997" y="5502303"/>
              <a:ext cx="0" cy="715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1140865-ED79-9BD9-75D1-E86065AEAAAC}"/>
                </a:ext>
              </a:extLst>
            </p:cNvPr>
            <p:cNvSpPr txBox="1"/>
            <p:nvPr/>
          </p:nvSpPr>
          <p:spPr>
            <a:xfrm>
              <a:off x="1539167" y="5333026"/>
              <a:ext cx="409208" cy="338554"/>
            </a:xfrm>
            <a:prstGeom prst="rect">
              <a:avLst/>
            </a:prstGeom>
            <a:noFill/>
          </p:spPr>
          <p:txBody>
            <a:bodyPr wrap="square" rtlCol="0">
              <a:spAutoFit/>
            </a:bodyPr>
            <a:lstStyle/>
            <a:p>
              <a:pPr algn="ctr"/>
              <a:r>
                <a:rPr lang="en-GB" sz="1600"/>
                <a:t>0</a:t>
              </a:r>
            </a:p>
          </p:txBody>
        </p:sp>
        <p:sp>
          <p:nvSpPr>
            <p:cNvPr id="24" name="TextBox 23">
              <a:extLst>
                <a:ext uri="{FF2B5EF4-FFF2-40B4-BE49-F238E27FC236}">
                  <a16:creationId xmlns:a16="http://schemas.microsoft.com/office/drawing/2014/main" id="{2CF68995-64D9-CE74-291F-684277AAAA80}"/>
                </a:ext>
              </a:extLst>
            </p:cNvPr>
            <p:cNvSpPr txBox="1"/>
            <p:nvPr/>
          </p:nvSpPr>
          <p:spPr>
            <a:xfrm>
              <a:off x="1516537" y="2826373"/>
              <a:ext cx="409208" cy="338554"/>
            </a:xfrm>
            <a:prstGeom prst="rect">
              <a:avLst/>
            </a:prstGeom>
            <a:noFill/>
          </p:spPr>
          <p:txBody>
            <a:bodyPr wrap="square" rtlCol="0">
              <a:spAutoFit/>
            </a:bodyPr>
            <a:lstStyle/>
            <a:p>
              <a:pPr algn="ctr"/>
              <a:r>
                <a:rPr lang="en-GB" sz="1600"/>
                <a:t>1</a:t>
              </a:r>
            </a:p>
          </p:txBody>
        </p:sp>
        <p:sp>
          <p:nvSpPr>
            <p:cNvPr id="25" name="TextBox 24">
              <a:extLst>
                <a:ext uri="{FF2B5EF4-FFF2-40B4-BE49-F238E27FC236}">
                  <a16:creationId xmlns:a16="http://schemas.microsoft.com/office/drawing/2014/main" id="{7B8DDD75-F235-029D-80CB-F25DB87FFBCD}"/>
                </a:ext>
              </a:extLst>
            </p:cNvPr>
            <p:cNvSpPr txBox="1"/>
            <p:nvPr/>
          </p:nvSpPr>
          <p:spPr>
            <a:xfrm>
              <a:off x="1791174" y="5581065"/>
              <a:ext cx="409208" cy="338554"/>
            </a:xfrm>
            <a:prstGeom prst="rect">
              <a:avLst/>
            </a:prstGeom>
            <a:noFill/>
          </p:spPr>
          <p:txBody>
            <a:bodyPr wrap="square" rtlCol="0">
              <a:spAutoFit/>
            </a:bodyPr>
            <a:lstStyle/>
            <a:p>
              <a:pPr algn="ctr"/>
              <a:r>
                <a:rPr lang="en-GB" sz="1600"/>
                <a:t>0</a:t>
              </a:r>
            </a:p>
          </p:txBody>
        </p:sp>
        <p:sp>
          <p:nvSpPr>
            <p:cNvPr id="26" name="TextBox 25">
              <a:extLst>
                <a:ext uri="{FF2B5EF4-FFF2-40B4-BE49-F238E27FC236}">
                  <a16:creationId xmlns:a16="http://schemas.microsoft.com/office/drawing/2014/main" id="{60E12A0A-312E-CE58-8F09-534E374D63AA}"/>
                </a:ext>
              </a:extLst>
            </p:cNvPr>
            <p:cNvSpPr txBox="1"/>
            <p:nvPr/>
          </p:nvSpPr>
          <p:spPr>
            <a:xfrm>
              <a:off x="7468393" y="5573862"/>
              <a:ext cx="409208" cy="338554"/>
            </a:xfrm>
            <a:prstGeom prst="rect">
              <a:avLst/>
            </a:prstGeom>
            <a:noFill/>
          </p:spPr>
          <p:txBody>
            <a:bodyPr wrap="square" rtlCol="0">
              <a:spAutoFit/>
            </a:bodyPr>
            <a:lstStyle/>
            <a:p>
              <a:pPr algn="ctr"/>
              <a:r>
                <a:rPr lang="en-GB" sz="1600"/>
                <a:t>15</a:t>
              </a:r>
            </a:p>
          </p:txBody>
        </p:sp>
      </p:grpSp>
      <p:sp>
        <p:nvSpPr>
          <p:cNvPr id="28" name="Freeform: Shape 27">
            <a:extLst>
              <a:ext uri="{FF2B5EF4-FFF2-40B4-BE49-F238E27FC236}">
                <a16:creationId xmlns:a16="http://schemas.microsoft.com/office/drawing/2014/main" id="{AB0CECAD-DC3B-663A-0F9A-33A4D9931D64}"/>
              </a:ext>
            </a:extLst>
          </p:cNvPr>
          <p:cNvSpPr/>
          <p:nvPr/>
        </p:nvSpPr>
        <p:spPr>
          <a:xfrm>
            <a:off x="1620203" y="2995614"/>
            <a:ext cx="4557712" cy="1724024"/>
          </a:xfrm>
          <a:custGeom>
            <a:avLst/>
            <a:gdLst>
              <a:gd name="connsiteX0" fmla="*/ 0 w 4567237"/>
              <a:gd name="connsiteY0" fmla="*/ 0 h 909637"/>
              <a:gd name="connsiteX1" fmla="*/ 781050 w 4567237"/>
              <a:gd name="connsiteY1" fmla="*/ 485775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57712"/>
              <a:gd name="connsiteY0" fmla="*/ 0 h 1724024"/>
              <a:gd name="connsiteX1" fmla="*/ 1228725 w 4557712"/>
              <a:gd name="connsiteY1" fmla="*/ 800100 h 1724024"/>
              <a:gd name="connsiteX2" fmla="*/ 4557712 w 4557712"/>
              <a:gd name="connsiteY2" fmla="*/ 1724024 h 1724024"/>
              <a:gd name="connsiteX0" fmla="*/ 0 w 4557712"/>
              <a:gd name="connsiteY0" fmla="*/ 0 h 1724024"/>
              <a:gd name="connsiteX1" fmla="*/ 1109662 w 4557712"/>
              <a:gd name="connsiteY1" fmla="*/ 1233487 h 1724024"/>
              <a:gd name="connsiteX2" fmla="*/ 4557712 w 4557712"/>
              <a:gd name="connsiteY2" fmla="*/ 1724024 h 1724024"/>
            </a:gdLst>
            <a:ahLst/>
            <a:cxnLst>
              <a:cxn ang="0">
                <a:pos x="connsiteX0" y="connsiteY0"/>
              </a:cxn>
              <a:cxn ang="0">
                <a:pos x="connsiteX1" y="connsiteY1"/>
              </a:cxn>
              <a:cxn ang="0">
                <a:pos x="connsiteX2" y="connsiteY2"/>
              </a:cxn>
            </a:cxnLst>
            <a:rect l="l" t="t" r="r" b="b"/>
            <a:pathLst>
              <a:path w="4557712" h="1724024">
                <a:moveTo>
                  <a:pt x="0" y="0"/>
                </a:moveTo>
                <a:cubicBezTo>
                  <a:pt x="148034" y="176609"/>
                  <a:pt x="350043" y="946150"/>
                  <a:pt x="1109662" y="1233487"/>
                </a:cubicBezTo>
                <a:cubicBezTo>
                  <a:pt x="1869281" y="1520824"/>
                  <a:pt x="3073796" y="1706958"/>
                  <a:pt x="4557712" y="1724024"/>
                </a:cubicBezTo>
              </a:path>
            </a:pathLst>
          </a:custGeom>
          <a:noFill/>
          <a:ln w="1905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7864D064-FC85-692A-0F70-8E289AD6FFA0}"/>
              </a:ext>
            </a:extLst>
          </p:cNvPr>
          <p:cNvSpPr/>
          <p:nvPr/>
        </p:nvSpPr>
        <p:spPr>
          <a:xfrm>
            <a:off x="1620203" y="2995613"/>
            <a:ext cx="3486149" cy="1119187"/>
          </a:xfrm>
          <a:custGeom>
            <a:avLst/>
            <a:gdLst>
              <a:gd name="connsiteX0" fmla="*/ 0 w 4567237"/>
              <a:gd name="connsiteY0" fmla="*/ 0 h 909637"/>
              <a:gd name="connsiteX1" fmla="*/ 781050 w 4567237"/>
              <a:gd name="connsiteY1" fmla="*/ 485775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3486149"/>
              <a:gd name="connsiteY0" fmla="*/ 0 h 1119187"/>
              <a:gd name="connsiteX1" fmla="*/ 1228725 w 3486149"/>
              <a:gd name="connsiteY1" fmla="*/ 800100 h 1119187"/>
              <a:gd name="connsiteX2" fmla="*/ 3486149 w 3486149"/>
              <a:gd name="connsiteY2" fmla="*/ 1119187 h 1119187"/>
              <a:gd name="connsiteX0" fmla="*/ 0 w 3486149"/>
              <a:gd name="connsiteY0" fmla="*/ 0 h 1119187"/>
              <a:gd name="connsiteX1" fmla="*/ 1081088 w 3486149"/>
              <a:gd name="connsiteY1" fmla="*/ 885825 h 1119187"/>
              <a:gd name="connsiteX2" fmla="*/ 3486149 w 3486149"/>
              <a:gd name="connsiteY2" fmla="*/ 1119187 h 1119187"/>
              <a:gd name="connsiteX0" fmla="*/ 0 w 3486149"/>
              <a:gd name="connsiteY0" fmla="*/ 0 h 1119187"/>
              <a:gd name="connsiteX1" fmla="*/ 1081088 w 3486149"/>
              <a:gd name="connsiteY1" fmla="*/ 885825 h 1119187"/>
              <a:gd name="connsiteX2" fmla="*/ 3486149 w 3486149"/>
              <a:gd name="connsiteY2" fmla="*/ 1119187 h 1119187"/>
            </a:gdLst>
            <a:ahLst/>
            <a:cxnLst>
              <a:cxn ang="0">
                <a:pos x="connsiteX0" y="connsiteY0"/>
              </a:cxn>
              <a:cxn ang="0">
                <a:pos x="connsiteX1" y="connsiteY1"/>
              </a:cxn>
              <a:cxn ang="0">
                <a:pos x="connsiteX2" y="connsiteY2"/>
              </a:cxn>
            </a:cxnLst>
            <a:rect l="l" t="t" r="r" b="b"/>
            <a:pathLst>
              <a:path w="3486149" h="1119187">
                <a:moveTo>
                  <a:pt x="0" y="0"/>
                </a:moveTo>
                <a:cubicBezTo>
                  <a:pt x="148034" y="176609"/>
                  <a:pt x="476251" y="737394"/>
                  <a:pt x="1081088" y="885825"/>
                </a:cubicBezTo>
                <a:cubicBezTo>
                  <a:pt x="1685925" y="1034256"/>
                  <a:pt x="2002233" y="1102121"/>
                  <a:pt x="3486149" y="1119187"/>
                </a:cubicBezTo>
              </a:path>
            </a:pathLst>
          </a:custGeom>
          <a:noFill/>
          <a:ln w="1905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653ED2B5-F97F-1F23-46C2-12191F5759D6}"/>
              </a:ext>
            </a:extLst>
          </p:cNvPr>
          <p:cNvSpPr/>
          <p:nvPr/>
        </p:nvSpPr>
        <p:spPr>
          <a:xfrm>
            <a:off x="1620203" y="2995613"/>
            <a:ext cx="4567237" cy="909637"/>
          </a:xfrm>
          <a:custGeom>
            <a:avLst/>
            <a:gdLst>
              <a:gd name="connsiteX0" fmla="*/ 0 w 4567237"/>
              <a:gd name="connsiteY0" fmla="*/ 0 h 909637"/>
              <a:gd name="connsiteX1" fmla="*/ 781050 w 4567237"/>
              <a:gd name="connsiteY1" fmla="*/ 485775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Lst>
            <a:ahLst/>
            <a:cxnLst>
              <a:cxn ang="0">
                <a:pos x="connsiteX0" y="connsiteY0"/>
              </a:cxn>
              <a:cxn ang="0">
                <a:pos x="connsiteX1" y="connsiteY1"/>
              </a:cxn>
              <a:cxn ang="0">
                <a:pos x="connsiteX2" y="connsiteY2"/>
              </a:cxn>
            </a:cxnLst>
            <a:rect l="l" t="t" r="r" b="b"/>
            <a:pathLst>
              <a:path w="4567237" h="909637">
                <a:moveTo>
                  <a:pt x="0" y="0"/>
                </a:moveTo>
                <a:cubicBezTo>
                  <a:pt x="148034" y="176609"/>
                  <a:pt x="410370" y="719931"/>
                  <a:pt x="1228725" y="800100"/>
                </a:cubicBezTo>
                <a:cubicBezTo>
                  <a:pt x="2047080" y="880269"/>
                  <a:pt x="3083321" y="892571"/>
                  <a:pt x="4567237" y="909637"/>
                </a:cubicBezTo>
              </a:path>
            </a:pathLst>
          </a:custGeom>
          <a:noFill/>
          <a:ln w="1905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reeform: Shape 33">
            <a:extLst>
              <a:ext uri="{FF2B5EF4-FFF2-40B4-BE49-F238E27FC236}">
                <a16:creationId xmlns:a16="http://schemas.microsoft.com/office/drawing/2014/main" id="{C018629B-939E-F46C-9C4B-EED045CB7D63}"/>
              </a:ext>
            </a:extLst>
          </p:cNvPr>
          <p:cNvSpPr/>
          <p:nvPr/>
        </p:nvSpPr>
        <p:spPr>
          <a:xfrm>
            <a:off x="1620203" y="2995613"/>
            <a:ext cx="1900237" cy="2490787"/>
          </a:xfrm>
          <a:custGeom>
            <a:avLst/>
            <a:gdLst>
              <a:gd name="connsiteX0" fmla="*/ 0 w 4567237"/>
              <a:gd name="connsiteY0" fmla="*/ 0 h 909637"/>
              <a:gd name="connsiteX1" fmla="*/ 781050 w 4567237"/>
              <a:gd name="connsiteY1" fmla="*/ 485775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4567237"/>
              <a:gd name="connsiteY0" fmla="*/ 0 h 909637"/>
              <a:gd name="connsiteX1" fmla="*/ 1228725 w 4567237"/>
              <a:gd name="connsiteY1" fmla="*/ 800100 h 909637"/>
              <a:gd name="connsiteX2" fmla="*/ 4567237 w 4567237"/>
              <a:gd name="connsiteY2" fmla="*/ 909637 h 909637"/>
              <a:gd name="connsiteX0" fmla="*/ 0 w 1900237"/>
              <a:gd name="connsiteY0" fmla="*/ 0 h 2490787"/>
              <a:gd name="connsiteX1" fmla="*/ 1228725 w 1900237"/>
              <a:gd name="connsiteY1" fmla="*/ 800100 h 2490787"/>
              <a:gd name="connsiteX2" fmla="*/ 1900237 w 1900237"/>
              <a:gd name="connsiteY2" fmla="*/ 2490787 h 2490787"/>
              <a:gd name="connsiteX0" fmla="*/ 0 w 1900237"/>
              <a:gd name="connsiteY0" fmla="*/ 0 h 2490787"/>
              <a:gd name="connsiteX1" fmla="*/ 500062 w 1900237"/>
              <a:gd name="connsiteY1" fmla="*/ 1443038 h 2490787"/>
              <a:gd name="connsiteX2" fmla="*/ 1900237 w 1900237"/>
              <a:gd name="connsiteY2" fmla="*/ 2490787 h 2490787"/>
              <a:gd name="connsiteX0" fmla="*/ 0 w 1900237"/>
              <a:gd name="connsiteY0" fmla="*/ 0 h 2490787"/>
              <a:gd name="connsiteX1" fmla="*/ 500062 w 1900237"/>
              <a:gd name="connsiteY1" fmla="*/ 1443038 h 2490787"/>
              <a:gd name="connsiteX2" fmla="*/ 1900237 w 1900237"/>
              <a:gd name="connsiteY2" fmla="*/ 2490787 h 2490787"/>
              <a:gd name="connsiteX0" fmla="*/ 0 w 1900237"/>
              <a:gd name="connsiteY0" fmla="*/ 0 h 2490787"/>
              <a:gd name="connsiteX1" fmla="*/ 500062 w 1900237"/>
              <a:gd name="connsiteY1" fmla="*/ 1443038 h 2490787"/>
              <a:gd name="connsiteX2" fmla="*/ 1900237 w 1900237"/>
              <a:gd name="connsiteY2" fmla="*/ 2490787 h 2490787"/>
              <a:gd name="connsiteX0" fmla="*/ 0 w 1900237"/>
              <a:gd name="connsiteY0" fmla="*/ 0 h 2490787"/>
              <a:gd name="connsiteX1" fmla="*/ 500062 w 1900237"/>
              <a:gd name="connsiteY1" fmla="*/ 1443038 h 2490787"/>
              <a:gd name="connsiteX2" fmla="*/ 1900237 w 1900237"/>
              <a:gd name="connsiteY2" fmla="*/ 2490787 h 2490787"/>
              <a:gd name="connsiteX0" fmla="*/ 0 w 1900237"/>
              <a:gd name="connsiteY0" fmla="*/ 0 h 2490787"/>
              <a:gd name="connsiteX1" fmla="*/ 500062 w 1900237"/>
              <a:gd name="connsiteY1" fmla="*/ 1443038 h 2490787"/>
              <a:gd name="connsiteX2" fmla="*/ 1900237 w 1900237"/>
              <a:gd name="connsiteY2" fmla="*/ 2490787 h 2490787"/>
            </a:gdLst>
            <a:ahLst/>
            <a:cxnLst>
              <a:cxn ang="0">
                <a:pos x="connsiteX0" y="connsiteY0"/>
              </a:cxn>
              <a:cxn ang="0">
                <a:pos x="connsiteX1" y="connsiteY1"/>
              </a:cxn>
              <a:cxn ang="0">
                <a:pos x="connsiteX2" y="connsiteY2"/>
              </a:cxn>
            </a:cxnLst>
            <a:rect l="l" t="t" r="r" b="b"/>
            <a:pathLst>
              <a:path w="1900237" h="2490787">
                <a:moveTo>
                  <a:pt x="0" y="0"/>
                </a:moveTo>
                <a:cubicBezTo>
                  <a:pt x="100409" y="290909"/>
                  <a:pt x="250031" y="1032669"/>
                  <a:pt x="500062" y="1443038"/>
                </a:cubicBezTo>
                <a:cubicBezTo>
                  <a:pt x="750093" y="1853407"/>
                  <a:pt x="944959" y="2049858"/>
                  <a:pt x="1900237" y="2490787"/>
                </a:cubicBezTo>
              </a:path>
            </a:pathLst>
          </a:custGeom>
          <a:noFill/>
          <a:ln w="1905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B56BCE79-237C-FD9A-6320-FBC6BB68D865}"/>
              </a:ext>
            </a:extLst>
          </p:cNvPr>
          <p:cNvSpPr txBox="1"/>
          <p:nvPr/>
        </p:nvSpPr>
        <p:spPr>
          <a:xfrm>
            <a:off x="6168390" y="3754124"/>
            <a:ext cx="1420582" cy="276999"/>
          </a:xfrm>
          <a:prstGeom prst="rect">
            <a:avLst/>
          </a:prstGeom>
          <a:noFill/>
        </p:spPr>
        <p:txBody>
          <a:bodyPr wrap="none" rtlCol="0">
            <a:spAutoFit/>
          </a:bodyPr>
          <a:lstStyle/>
          <a:p>
            <a:r>
              <a:rPr lang="en-GB" sz="1200"/>
              <a:t>Hemispherectomy</a:t>
            </a:r>
          </a:p>
        </p:txBody>
      </p:sp>
      <p:sp>
        <p:nvSpPr>
          <p:cNvPr id="36" name="TextBox 35">
            <a:extLst>
              <a:ext uri="{FF2B5EF4-FFF2-40B4-BE49-F238E27FC236}">
                <a16:creationId xmlns:a16="http://schemas.microsoft.com/office/drawing/2014/main" id="{553AFA00-D701-F88C-93EE-971529193FD5}"/>
              </a:ext>
            </a:extLst>
          </p:cNvPr>
          <p:cNvSpPr txBox="1"/>
          <p:nvPr/>
        </p:nvSpPr>
        <p:spPr>
          <a:xfrm>
            <a:off x="6149022" y="4205704"/>
            <a:ext cx="2026517" cy="276999"/>
          </a:xfrm>
          <a:prstGeom prst="rect">
            <a:avLst/>
          </a:prstGeom>
          <a:noFill/>
        </p:spPr>
        <p:txBody>
          <a:bodyPr wrap="none" rtlCol="0">
            <a:spAutoFit/>
          </a:bodyPr>
          <a:lstStyle/>
          <a:p>
            <a:r>
              <a:rPr lang="en-US" sz="1200"/>
              <a:t>Anterior temporal resection</a:t>
            </a:r>
            <a:endParaRPr lang="en-GB" sz="1200"/>
          </a:p>
        </p:txBody>
      </p:sp>
      <p:sp>
        <p:nvSpPr>
          <p:cNvPr id="37" name="TextBox 36">
            <a:extLst>
              <a:ext uri="{FF2B5EF4-FFF2-40B4-BE49-F238E27FC236}">
                <a16:creationId xmlns:a16="http://schemas.microsoft.com/office/drawing/2014/main" id="{5B7381AD-9A3F-005A-7F43-7C1D67F46935}"/>
              </a:ext>
            </a:extLst>
          </p:cNvPr>
          <p:cNvSpPr txBox="1"/>
          <p:nvPr/>
        </p:nvSpPr>
        <p:spPr>
          <a:xfrm>
            <a:off x="5121053" y="3963805"/>
            <a:ext cx="1752980" cy="276999"/>
          </a:xfrm>
          <a:prstGeom prst="rect">
            <a:avLst/>
          </a:prstGeom>
          <a:noFill/>
        </p:spPr>
        <p:txBody>
          <a:bodyPr wrap="none" rtlCol="0">
            <a:spAutoFit/>
          </a:bodyPr>
          <a:lstStyle/>
          <a:p>
            <a:r>
              <a:rPr lang="en-GB" sz="1200"/>
              <a:t>Temporal </a:t>
            </a:r>
            <a:r>
              <a:rPr lang="en-GB" sz="1200" err="1"/>
              <a:t>lesionectomy</a:t>
            </a:r>
            <a:endParaRPr lang="en-GB" sz="1200"/>
          </a:p>
        </p:txBody>
      </p:sp>
      <p:sp>
        <p:nvSpPr>
          <p:cNvPr id="38" name="TextBox 37">
            <a:extLst>
              <a:ext uri="{FF2B5EF4-FFF2-40B4-BE49-F238E27FC236}">
                <a16:creationId xmlns:a16="http://schemas.microsoft.com/office/drawing/2014/main" id="{ADAFDE31-6FE3-377C-C747-9E7F735B0793}"/>
              </a:ext>
            </a:extLst>
          </p:cNvPr>
          <p:cNvSpPr txBox="1"/>
          <p:nvPr/>
        </p:nvSpPr>
        <p:spPr>
          <a:xfrm>
            <a:off x="6149022" y="4560419"/>
            <a:ext cx="2060179" cy="276999"/>
          </a:xfrm>
          <a:prstGeom prst="rect">
            <a:avLst/>
          </a:prstGeom>
          <a:noFill/>
        </p:spPr>
        <p:txBody>
          <a:bodyPr wrap="none" rtlCol="0">
            <a:spAutoFit/>
          </a:bodyPr>
          <a:lstStyle/>
          <a:p>
            <a:r>
              <a:rPr lang="en-GB" sz="1200"/>
              <a:t>Extratemporal </a:t>
            </a:r>
            <a:r>
              <a:rPr lang="en-GB" sz="1200" err="1"/>
              <a:t>lesionectomy</a:t>
            </a:r>
            <a:endParaRPr lang="en-GB" sz="1200"/>
          </a:p>
        </p:txBody>
      </p:sp>
      <p:sp>
        <p:nvSpPr>
          <p:cNvPr id="39" name="TextBox 38">
            <a:extLst>
              <a:ext uri="{FF2B5EF4-FFF2-40B4-BE49-F238E27FC236}">
                <a16:creationId xmlns:a16="http://schemas.microsoft.com/office/drawing/2014/main" id="{26770B64-6A59-8797-4EBA-7B5B49616059}"/>
              </a:ext>
            </a:extLst>
          </p:cNvPr>
          <p:cNvSpPr txBox="1"/>
          <p:nvPr/>
        </p:nvSpPr>
        <p:spPr>
          <a:xfrm>
            <a:off x="3483193" y="5208119"/>
            <a:ext cx="1805302" cy="276999"/>
          </a:xfrm>
          <a:prstGeom prst="rect">
            <a:avLst/>
          </a:prstGeom>
          <a:noFill/>
        </p:spPr>
        <p:txBody>
          <a:bodyPr wrap="none" rtlCol="0">
            <a:spAutoFit/>
          </a:bodyPr>
          <a:lstStyle/>
          <a:p>
            <a:r>
              <a:rPr lang="en-GB" sz="1200"/>
              <a:t>Extratemporal resection</a:t>
            </a:r>
          </a:p>
        </p:txBody>
      </p:sp>
    </p:spTree>
    <p:extLst>
      <p:ext uri="{BB962C8B-B14F-4D97-AF65-F5344CB8AC3E}">
        <p14:creationId xmlns:p14="http://schemas.microsoft.com/office/powerpoint/2010/main" val="4068851042"/>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48314958-7C4D-4ED9-85EF-B13B9DA035F0}">
  <ds:schemaRefs>
    <ds:schemaRef ds:uri="http://purl.org/dc/dcmitype/"/>
    <ds:schemaRef ds:uri="28627d7c-4416-4bc1-86cf-ca6c3a42a8f2"/>
    <ds:schemaRef ds:uri="08562aa6-c0ad-4fb9-8a82-15409d3a28b4"/>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www.w3.org/XML/1998/namespace"/>
    <ds:schemaRef ds:uri="http://schemas.microsoft.com/office/2006/metadata/properties"/>
  </ds:schemaRefs>
</ds:datastoreItem>
</file>

<file path=customXml/itemProps3.xml><?xml version="1.0" encoding="utf-8"?>
<ds:datastoreItem xmlns:ds="http://schemas.openxmlformats.org/officeDocument/2006/customXml" ds:itemID="{E4260126-3124-4BB4-A2FE-0D887F1B72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2018</TotalTime>
  <Words>375</Words>
  <Application>Microsoft Office PowerPoint</Application>
  <PresentationFormat>Widescreen</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Seizure remission after epilepsy surgery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Christina Polyzogopoulou</cp:lastModifiedBy>
  <cp:revision>32</cp:revision>
  <dcterms:created xsi:type="dcterms:W3CDTF">2022-12-01T09:25:49Z</dcterms:created>
  <dcterms:modified xsi:type="dcterms:W3CDTF">2025-11-21T13:35:02Z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