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6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CB" userId="Fact check" providerId="None"/>
  <p188:author id="{6A82CB39-BC0E-B291-2729-B0EE88F28A76}" name="Sam Kew" initials="SK" userId="Sam Kew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78380487-2750-9659-F6F1-CF026D1D3C5C}" name="Birbeck, Gretchen L" initials="BGL" userId="S::Gretchen_Birbeck@URMC.Rochester.edu::76abfab7-234d-4b25-a4e9-b96805dd1e3e" providerId="AD"/>
  <p188:author id="{F7EC7488-4E4A-9C24-064D-EB73800D8BFC}" name="Richard Idro" initials="RI" userId="7dfe09efb8e7ea95" providerId="Windows Live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C2EC8E-2587-4E12-9C1D-1D3781679B9F}" v="7" dt="2025-11-20T11:09:19.5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38" autoAdjust="0"/>
    <p:restoredTop sz="75591" autoAdjust="0"/>
  </p:normalViewPr>
  <p:slideViewPr>
    <p:cSldViewPr snapToGrid="0">
      <p:cViewPr varScale="1">
        <p:scale>
          <a:sx n="75" d="100"/>
          <a:sy n="75" d="100"/>
        </p:scale>
        <p:origin x="1200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68388" y="1416050"/>
            <a:ext cx="4945062" cy="2781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This study was conducted in the Kilifi region of Kenya that covers a population of more than 233,300 people.</a:t>
            </a:r>
            <a:r>
              <a:rPr lang="en-US" baseline="30000"/>
              <a:t>1 </a:t>
            </a:r>
            <a:r>
              <a:rPr lang="en-US"/>
              <a:t>At the first stage of the study a survey of the heads of households were asked 2 questions to identify potential family members with active convulsive epilepsy.</a:t>
            </a:r>
            <a:r>
              <a:rPr lang="en-US" baseline="30000"/>
              <a:t>1 </a:t>
            </a:r>
            <a:r>
              <a:rPr lang="en-US"/>
              <a:t>At the second stage, those who had been identified completed a more detailed epilepsy screening tool and evaluation by an epilepsy specialist healthcare provider.</a:t>
            </a:r>
            <a:r>
              <a:rPr lang="en-US" baseline="30000"/>
              <a:t>1 </a:t>
            </a:r>
            <a:r>
              <a:rPr lang="en-US"/>
              <a:t>Participants were followed-up until death or censored if they had migrated out of the area.</a:t>
            </a:r>
            <a:r>
              <a:rPr lang="en-US" baseline="30000"/>
              <a:t>1</a:t>
            </a:r>
            <a:r>
              <a:rPr lang="en-US"/>
              <a:t> The cause of death was ascertained from the bereaved relatives, as death certificates are destroyed after the funeral in this region.</a:t>
            </a:r>
            <a:r>
              <a:rPr lang="en-US" baseline="30000"/>
              <a:t>1</a:t>
            </a:r>
            <a:r>
              <a:rPr lang="en-US"/>
              <a:t> The most common reported cause of death was status epilepticus or prolonged seizures, followed by SUDEP.</a:t>
            </a:r>
            <a:r>
              <a:rPr lang="en-US" baseline="30000"/>
              <a:t>1 </a:t>
            </a:r>
            <a:endParaRPr lang="en-US"/>
          </a:p>
          <a:p>
            <a:endParaRPr lang="en-US"/>
          </a:p>
          <a:p>
            <a:r>
              <a:rPr lang="en-US"/>
              <a:t>Reference:</a:t>
            </a:r>
          </a:p>
          <a:p>
            <a:pPr marL="228600" indent="-228600">
              <a:buAutoNum type="arabicPeriod"/>
            </a:pPr>
            <a:r>
              <a:rPr lang="en-US"/>
              <a:t>Ngugi AK, Bottomley C, Fegan G, et al. Premature mortality in active convulsive epilepsy in rural Kenya: causes and associated factors. Neurology 2014;82 (7): 582–589.</a:t>
            </a:r>
          </a:p>
          <a:p>
            <a:pPr marL="0" indent="0">
              <a:buNone/>
            </a:pPr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721F48-A6A6-4C52-B94D-420AADA25D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3524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35763-5826-AD91-08BF-3ABDB773069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Epilepsy – Course and prognosis</a:t>
            </a:r>
          </a:p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B831596-8D4E-3931-DA39-013EEBCDC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Premature mortality in active convulsive epilepsy in Kenya</a:t>
            </a:r>
            <a:endParaRPr lang="en-GB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4BFB8C24-4DF3-8F4C-4219-BFDC2E3C8268}"/>
              </a:ext>
            </a:extLst>
          </p:cNvPr>
          <p:cNvGraphicFramePr>
            <a:graphicFrameLocks noGrp="1"/>
          </p:cNvGraphicFramePr>
          <p:nvPr>
            <p:ph idx="19"/>
            <p:extLst>
              <p:ext uri="{D42A27DB-BD31-4B8C-83A1-F6EECF244321}">
                <p14:modId xmlns:p14="http://schemas.microsoft.com/office/powerpoint/2010/main" val="3261617678"/>
              </p:ext>
            </p:extLst>
          </p:nvPr>
        </p:nvGraphicFramePr>
        <p:xfrm>
          <a:off x="1047600" y="1792800"/>
          <a:ext cx="9936001" cy="3683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6001">
                  <a:extLst>
                    <a:ext uri="{9D8B030D-6E8A-4147-A177-3AD203B41FA5}">
                      <a16:colId xmlns:a16="http://schemas.microsoft.com/office/drawing/2014/main" val="3589504309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1957481961"/>
                    </a:ext>
                  </a:extLst>
                </a:gridCol>
                <a:gridCol w="3060000">
                  <a:extLst>
                    <a:ext uri="{9D8B030D-6E8A-4147-A177-3AD203B41FA5}">
                      <a16:colId xmlns:a16="http://schemas.microsoft.com/office/drawing/2014/main" val="410879147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524212673"/>
                    </a:ext>
                  </a:extLst>
                </a:gridCol>
              </a:tblGrid>
              <a:tr h="270756">
                <a:tc gridSpan="2">
                  <a:txBody>
                    <a:bodyPr/>
                    <a:lstStyle/>
                    <a:p>
                      <a:r>
                        <a:rPr lang="en-US" sz="1400"/>
                        <a:t>Related to epilepsy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6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400"/>
                        <a:t>Unrelated to epilepsy/undetermined</a:t>
                      </a:r>
                      <a:endParaRPr lang="en-GB" sz="140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691243"/>
                  </a:ext>
                </a:extLst>
              </a:tr>
              <a:tr h="194506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Cause of death</a:t>
                      </a:r>
                      <a:endParaRPr lang="en-GB" sz="14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No. (PMR %)</a:t>
                      </a:r>
                      <a:r>
                        <a:rPr lang="en-US" sz="1400" baseline="30000" dirty="0">
                          <a:solidFill>
                            <a:schemeClr val="bg1"/>
                          </a:solidFill>
                        </a:rPr>
                        <a:t>a</a:t>
                      </a:r>
                      <a:endParaRPr lang="en-GB" sz="14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Cause of death</a:t>
                      </a:r>
                      <a:endParaRPr lang="en-GB" sz="14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No. (PMR %)</a:t>
                      </a:r>
                      <a:r>
                        <a:rPr lang="en-US" sz="1400" baseline="30000" dirty="0">
                          <a:solidFill>
                            <a:schemeClr val="bg1"/>
                          </a:solidFill>
                        </a:rPr>
                        <a:t>a</a:t>
                      </a:r>
                      <a:endParaRPr lang="en-GB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793182"/>
                  </a:ext>
                </a:extLst>
              </a:tr>
              <a:tr h="194506">
                <a:tc>
                  <a:txBody>
                    <a:bodyPr/>
                    <a:lstStyle/>
                    <a:p>
                      <a:r>
                        <a:rPr lang="en-US" sz="1400"/>
                        <a:t>Directly related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Cardiovascular/stroke</a:t>
                      </a:r>
                      <a:endParaRPr lang="en-GB" sz="140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 (4.9)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350637"/>
                  </a:ext>
                </a:extLst>
              </a:tr>
              <a:tr h="330661">
                <a:tc>
                  <a:txBody>
                    <a:bodyPr/>
                    <a:lstStyle/>
                    <a:p>
                      <a:pPr marL="180975" indent="0"/>
                      <a:r>
                        <a:rPr lang="en-US" sz="1400"/>
                        <a:t>Possible status epilepticus/prolonged seizures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23 (37.7)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Pneumonia</a:t>
                      </a:r>
                      <a:endParaRPr lang="en-GB" sz="1400" dirty="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 (1.6)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0217"/>
                  </a:ext>
                </a:extLst>
              </a:tr>
              <a:tr h="194506">
                <a:tc>
                  <a:txBody>
                    <a:bodyPr/>
                    <a:lstStyle/>
                    <a:p>
                      <a:pPr marL="180975" indent="0"/>
                      <a:r>
                        <a:rPr lang="en-US" sz="1400"/>
                        <a:t>Possible SUDEP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 (6.6)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Meningitis</a:t>
                      </a:r>
                      <a:endParaRPr lang="en-GB" sz="140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 (4.9)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664259"/>
                  </a:ext>
                </a:extLst>
              </a:tr>
              <a:tr h="194506">
                <a:tc>
                  <a:txBody>
                    <a:bodyPr/>
                    <a:lstStyle/>
                    <a:p>
                      <a:r>
                        <a:rPr lang="en-US" sz="1400"/>
                        <a:t>Indirectly related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Tuberculosis</a:t>
                      </a:r>
                      <a:endParaRPr lang="en-GB" sz="140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 (1.6)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302255"/>
                  </a:ext>
                </a:extLst>
              </a:tr>
              <a:tr h="194506">
                <a:tc>
                  <a:txBody>
                    <a:bodyPr/>
                    <a:lstStyle/>
                    <a:p>
                      <a:pPr marL="180975" indent="0"/>
                      <a:r>
                        <a:rPr lang="en-US" sz="1400"/>
                        <a:t>Fall from heights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 (3.3)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Malaria</a:t>
                      </a:r>
                      <a:endParaRPr lang="en-GB" sz="140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 (1.6)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030745"/>
                  </a:ext>
                </a:extLst>
              </a:tr>
              <a:tr h="194506">
                <a:tc>
                  <a:txBody>
                    <a:bodyPr/>
                    <a:lstStyle/>
                    <a:p>
                      <a:pPr marL="180975" indent="0"/>
                      <a:r>
                        <a:rPr lang="en-US" sz="1400"/>
                        <a:t>Drowning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 (3.3)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err="1"/>
                        <a:t>Septicaemia</a:t>
                      </a:r>
                      <a:endParaRPr lang="en-GB" sz="140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 (1.6)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862678"/>
                  </a:ext>
                </a:extLst>
              </a:tr>
              <a:tr h="194506">
                <a:tc>
                  <a:txBody>
                    <a:bodyPr/>
                    <a:lstStyle/>
                    <a:p>
                      <a:pPr marL="180975" indent="0"/>
                      <a:r>
                        <a:rPr lang="en-US" sz="1400"/>
                        <a:t>Traffic accidents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 (1.6)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Diabetes mellitus</a:t>
                      </a:r>
                      <a:endParaRPr lang="en-GB" sz="140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 (3.3)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02398"/>
                  </a:ext>
                </a:extLst>
              </a:tr>
              <a:tr h="194506">
                <a:tc>
                  <a:txBody>
                    <a:bodyPr/>
                    <a:lstStyle/>
                    <a:p>
                      <a:pPr marL="180975" indent="0"/>
                      <a:r>
                        <a:rPr lang="en-US" sz="1400"/>
                        <a:t>Aspiration pneumonia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 (1.6)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Other</a:t>
                      </a:r>
                      <a:r>
                        <a:rPr lang="en-US" sz="1400" baseline="30000" dirty="0" err="1"/>
                        <a:t>b</a:t>
                      </a:r>
                      <a:endParaRPr lang="en-GB" sz="1400" baseline="30000" dirty="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 (14.8)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027794"/>
                  </a:ext>
                </a:extLst>
              </a:tr>
              <a:tr h="194506">
                <a:tc>
                  <a:txBody>
                    <a:bodyPr/>
                    <a:lstStyle/>
                    <a:p>
                      <a:pPr marL="180975" indent="0"/>
                      <a:r>
                        <a:rPr lang="en-US" sz="1400"/>
                        <a:t>Burns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 (1.6)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Undetermined</a:t>
                      </a:r>
                      <a:endParaRPr lang="en-GB" sz="140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6 (9.8)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294614"/>
                  </a:ext>
                </a:extLst>
              </a:tr>
              <a:tr h="194506">
                <a:tc>
                  <a:txBody>
                    <a:bodyPr/>
                    <a:lstStyle/>
                    <a:p>
                      <a:r>
                        <a:rPr lang="en-US" sz="1400" b="1"/>
                        <a:t>Total</a:t>
                      </a:r>
                      <a:endParaRPr lang="en-GB" sz="1400" b="1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34 (55.7)</a:t>
                      </a:r>
                      <a:endParaRPr lang="en-GB" sz="1400" b="1"/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b="1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27 (44.3)</a:t>
                      </a:r>
                      <a:endParaRPr lang="en-GB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73414"/>
                  </a:ext>
                </a:extLst>
              </a:tr>
            </a:tbl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3C5A54A-288D-A4DF-BD00-7AEF9072E08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936000" cy="619200"/>
          </a:xfrm>
        </p:spPr>
        <p:txBody>
          <a:bodyPr/>
          <a:lstStyle/>
          <a:p>
            <a:r>
              <a:rPr lang="en-US" baseline="30000" dirty="0"/>
              <a:t>a</a:t>
            </a:r>
            <a:r>
              <a:rPr lang="en-US" dirty="0"/>
              <a:t>PMR refers to the percentage of all deaths attributed to a particular cause, </a:t>
            </a:r>
            <a:r>
              <a:rPr lang="en-US" baseline="30000" dirty="0" err="1"/>
              <a:t>b</a:t>
            </a:r>
            <a:r>
              <a:rPr lang="en-US" dirty="0" err="1"/>
              <a:t>Including</a:t>
            </a:r>
            <a:r>
              <a:rPr lang="en-US" dirty="0"/>
              <a:t> </a:t>
            </a:r>
            <a:r>
              <a:rPr lang="en-US" dirty="0" err="1"/>
              <a:t>anaemia</a:t>
            </a:r>
            <a:r>
              <a:rPr lang="en-US" dirty="0"/>
              <a:t>, gastroenteritis, </a:t>
            </a:r>
            <a:r>
              <a:rPr lang="en-US" dirty="0" err="1"/>
              <a:t>haemorrhage</a:t>
            </a:r>
            <a:r>
              <a:rPr lang="en-US" dirty="0"/>
              <a:t>, hepatitis, hydrocephalus, injuries from assault, kwashiorkor, and shigellosis</a:t>
            </a:r>
          </a:p>
          <a:p>
            <a:r>
              <a:rPr lang="en-US" dirty="0"/>
              <a:t>PMR=proportional mortality rate; SUDEP=sudden unexplained death in epilepsy</a:t>
            </a:r>
          </a:p>
          <a:p>
            <a:endParaRPr lang="en-US" dirty="0"/>
          </a:p>
          <a:p>
            <a:r>
              <a:rPr lang="en-US" dirty="0"/>
              <a:t>Ngugi et al. Neurology 2014;82(7):582–589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673D81-6156-B725-A8A9-2DBC487146D1}"/>
              </a:ext>
            </a:extLst>
          </p:cNvPr>
          <p:cNvSpPr txBox="1"/>
          <p:nvPr/>
        </p:nvSpPr>
        <p:spPr>
          <a:xfrm>
            <a:off x="1047037" y="1382621"/>
            <a:ext cx="993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7B9CBB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Causes of death in people with active convulsive epilepsy in Kilifi, Kenya</a:t>
            </a:r>
            <a:endParaRPr kumimoji="0" lang="en-GB" sz="1600" b="1" i="0" u="none" strike="noStrike" kern="1200" cap="none" spc="0" normalizeH="0" baseline="0" noProof="0">
              <a:ln>
                <a:noFill/>
              </a:ln>
              <a:solidFill>
                <a:srgbClr val="7B9CBB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53B4644B-778B-E8F4-A5D8-0488C54B037E}"/>
              </a:ext>
            </a:extLst>
          </p:cNvPr>
          <p:cNvSpPr txBox="1"/>
          <p:nvPr/>
        </p:nvSpPr>
        <p:spPr>
          <a:xfrm>
            <a:off x="6015037" y="5534774"/>
            <a:ext cx="49680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US" sz="900" kern="120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work is from ‘Premature mortality in active convulsive epilepsy in rural Kenya: Causes and associated factors’, by Ngugi et al., used under CC-BY. This work is licensed under Creative Commons license CC-</a:t>
            </a:r>
            <a:r>
              <a:rPr lang="en-US" sz="900" dirty="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BY-SA</a:t>
            </a:r>
            <a:r>
              <a:rPr lang="en-US" sz="900" kern="120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by The Lundbeck Foundation.</a:t>
            </a:r>
            <a:endParaRPr lang="en-GB" sz="1200" dirty="0">
              <a:solidFill>
                <a:srgbClr val="3F1A0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460294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http://purl.org/dc/dcmitype/"/>
    <ds:schemaRef ds:uri="28627d7c-4416-4bc1-86cf-ca6c3a42a8f2"/>
    <ds:schemaRef ds:uri="08562aa6-c0ad-4fb9-8a82-15409d3a28b4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4260126-3124-4BB4-A2FE-0D887F1B72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2019</TotalTime>
  <Words>429</Words>
  <Application>Microsoft Office PowerPoint</Application>
  <PresentationFormat>Widescreen</PresentationFormat>
  <Paragraphs>56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Premature mortality in active convulsive epilepsy in Kenya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35</cp:revision>
  <dcterms:created xsi:type="dcterms:W3CDTF">2022-12-01T09:25:49Z</dcterms:created>
  <dcterms:modified xsi:type="dcterms:W3CDTF">2025-11-21T13:35:14Z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